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256" r:id="rId2"/>
    <p:sldId id="527" r:id="rId3"/>
    <p:sldId id="257" r:id="rId4"/>
    <p:sldId id="401" r:id="rId5"/>
    <p:sldId id="498" r:id="rId6"/>
    <p:sldId id="259" r:id="rId7"/>
    <p:sldId id="499" r:id="rId8"/>
    <p:sldId id="500" r:id="rId9"/>
    <p:sldId id="260" r:id="rId10"/>
    <p:sldId id="264" r:id="rId11"/>
    <p:sldId id="261" r:id="rId12"/>
    <p:sldId id="501" r:id="rId13"/>
    <p:sldId id="463" r:id="rId14"/>
    <p:sldId id="464" r:id="rId15"/>
    <p:sldId id="465" r:id="rId16"/>
    <p:sldId id="262" r:id="rId17"/>
    <p:sldId id="266" r:id="rId18"/>
    <p:sldId id="514" r:id="rId19"/>
    <p:sldId id="510" r:id="rId20"/>
    <p:sldId id="515" r:id="rId21"/>
    <p:sldId id="516" r:id="rId22"/>
    <p:sldId id="517" r:id="rId23"/>
    <p:sldId id="298" r:id="rId24"/>
    <p:sldId id="299" r:id="rId25"/>
    <p:sldId id="511" r:id="rId26"/>
    <p:sldId id="295" r:id="rId27"/>
    <p:sldId id="519" r:id="rId28"/>
    <p:sldId id="300" r:id="rId29"/>
    <p:sldId id="512" r:id="rId30"/>
    <p:sldId id="520" r:id="rId31"/>
    <p:sldId id="301" r:id="rId32"/>
    <p:sldId id="302" r:id="rId33"/>
    <p:sldId id="303" r:id="rId34"/>
    <p:sldId id="304" r:id="rId35"/>
    <p:sldId id="513" r:id="rId36"/>
    <p:sldId id="305" r:id="rId37"/>
    <p:sldId id="306" r:id="rId38"/>
    <p:sldId id="497" r:id="rId39"/>
    <p:sldId id="521" r:id="rId40"/>
    <p:sldId id="354" r:id="rId41"/>
    <p:sldId id="374" r:id="rId42"/>
    <p:sldId id="375" r:id="rId43"/>
    <p:sldId id="376" r:id="rId44"/>
    <p:sldId id="377" r:id="rId45"/>
    <p:sldId id="378" r:id="rId46"/>
    <p:sldId id="506" r:id="rId47"/>
    <p:sldId id="522" r:id="rId48"/>
    <p:sldId id="425" r:id="rId49"/>
    <p:sldId id="453" r:id="rId50"/>
    <p:sldId id="454" r:id="rId51"/>
    <p:sldId id="492" r:id="rId52"/>
    <p:sldId id="493" r:id="rId53"/>
    <p:sldId id="507" r:id="rId54"/>
    <p:sldId id="379" r:id="rId55"/>
    <p:sldId id="392" r:id="rId56"/>
    <p:sldId id="389" r:id="rId57"/>
    <p:sldId id="390" r:id="rId58"/>
    <p:sldId id="391" r:id="rId59"/>
    <p:sldId id="393" r:id="rId60"/>
    <p:sldId id="386" r:id="rId61"/>
    <p:sldId id="387" r:id="rId62"/>
    <p:sldId id="388" r:id="rId63"/>
    <p:sldId id="508" r:id="rId64"/>
    <p:sldId id="321" r:id="rId65"/>
    <p:sldId id="322" r:id="rId66"/>
    <p:sldId id="267" r:id="rId67"/>
    <p:sldId id="268" r:id="rId68"/>
    <p:sldId id="269" r:id="rId69"/>
    <p:sldId id="270" r:id="rId70"/>
    <p:sldId id="271" r:id="rId71"/>
    <p:sldId id="272" r:id="rId72"/>
    <p:sldId id="273" r:id="rId73"/>
    <p:sldId id="274" r:id="rId74"/>
    <p:sldId id="275" r:id="rId75"/>
    <p:sldId id="276" r:id="rId76"/>
    <p:sldId id="277" r:id="rId77"/>
    <p:sldId id="278" r:id="rId78"/>
    <p:sldId id="279" r:id="rId79"/>
    <p:sldId id="280" r:id="rId80"/>
    <p:sldId id="281" r:id="rId81"/>
    <p:sldId id="282" r:id="rId82"/>
    <p:sldId id="283" r:id="rId83"/>
    <p:sldId id="284" r:id="rId84"/>
    <p:sldId id="285" r:id="rId85"/>
    <p:sldId id="286" r:id="rId86"/>
    <p:sldId id="287" r:id="rId87"/>
    <p:sldId id="288" r:id="rId88"/>
    <p:sldId id="289" r:id="rId89"/>
    <p:sldId id="290" r:id="rId90"/>
    <p:sldId id="291" r:id="rId91"/>
    <p:sldId id="292" r:id="rId92"/>
    <p:sldId id="293" r:id="rId93"/>
    <p:sldId id="294" r:id="rId94"/>
    <p:sldId id="509" r:id="rId95"/>
    <p:sldId id="394" r:id="rId96"/>
    <p:sldId id="367" r:id="rId97"/>
    <p:sldId id="358" r:id="rId98"/>
    <p:sldId id="359" r:id="rId99"/>
    <p:sldId id="363" r:id="rId100"/>
    <p:sldId id="364" r:id="rId101"/>
    <p:sldId id="360" r:id="rId102"/>
    <p:sldId id="361" r:id="rId103"/>
    <p:sldId id="362" r:id="rId104"/>
    <p:sldId id="370" r:id="rId105"/>
    <p:sldId id="325" r:id="rId106"/>
    <p:sldId id="329" r:id="rId107"/>
    <p:sldId id="327" r:id="rId108"/>
    <p:sldId id="523" r:id="rId109"/>
    <p:sldId id="331" r:id="rId110"/>
    <p:sldId id="332" r:id="rId111"/>
    <p:sldId id="346" r:id="rId112"/>
    <p:sldId id="349" r:id="rId113"/>
    <p:sldId id="395" r:id="rId114"/>
    <p:sldId id="396" r:id="rId115"/>
    <p:sldId id="524" r:id="rId116"/>
    <p:sldId id="352" r:id="rId117"/>
    <p:sldId id="371" r:id="rId118"/>
    <p:sldId id="372" r:id="rId119"/>
    <p:sldId id="350" r:id="rId120"/>
    <p:sldId id="351" r:id="rId121"/>
    <p:sldId id="333" r:id="rId122"/>
    <p:sldId id="334" r:id="rId123"/>
    <p:sldId id="337" r:id="rId124"/>
    <p:sldId id="397" r:id="rId125"/>
    <p:sldId id="335" r:id="rId126"/>
    <p:sldId id="336" r:id="rId127"/>
    <p:sldId id="525" r:id="rId128"/>
    <p:sldId id="310" r:id="rId129"/>
    <p:sldId id="311" r:id="rId130"/>
    <p:sldId id="477" r:id="rId131"/>
    <p:sldId id="312" r:id="rId132"/>
    <p:sldId id="478" r:id="rId133"/>
    <p:sldId id="526" r:id="rId1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Factor VIII mutations (severe)</a:t>
            </a:r>
          </a:p>
        </c:rich>
      </c:tx>
      <c:layout>
        <c:manualLayout>
          <c:xMode val="edge"/>
          <c:yMode val="edge"/>
          <c:x val="0.14804633347078955"/>
          <c:y val="8.0059855774060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VIII mutations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E4-274B-9056-5FBD4E6D66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E4-274B-9056-5FBD4E6D66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E4-274B-9056-5FBD4E6D66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E4-274B-9056-5FBD4E6D66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0E4-274B-9056-5FBD4E6D66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2B2-B14C-8BB3-A13F3D9B8A7E}"/>
              </c:ext>
            </c:extLst>
          </c:dPt>
          <c:dLbls>
            <c:dLbl>
              <c:idx val="5"/>
              <c:layout>
                <c:manualLayout>
                  <c:x val="2.2914689775660236E-2"/>
                  <c:y val="6.11543827452099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2B2-B14C-8BB3-A13F3D9B8A7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Intron 22 inversion</c:v>
                </c:pt>
                <c:pt idx="1">
                  <c:v>Missense</c:v>
                </c:pt>
                <c:pt idx="2">
                  <c:v>Frameshift</c:v>
                </c:pt>
                <c:pt idx="3">
                  <c:v>Nonsense</c:v>
                </c:pt>
                <c:pt idx="4">
                  <c:v>Large deletion</c:v>
                </c:pt>
                <c:pt idx="5">
                  <c:v>Splice site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41</c:v>
                </c:pt>
                <c:pt idx="1">
                  <c:v>16</c:v>
                </c:pt>
                <c:pt idx="2">
                  <c:v>15</c:v>
                </c:pt>
                <c:pt idx="3">
                  <c:v>13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B2-B14C-8BB3-A13F3D9B8A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Factor VIII mutations (moderate)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VIII mutations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55E-6249-819A-9E84ED58C7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C07-634B-9651-B27809CA81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C07-634B-9651-B27809CA81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C07-634B-9651-B27809CA81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C07-634B-9651-B27809CA81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C07-634B-9651-B27809CA81F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C07-634B-9651-B27809CA81F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291-DF4C-BD73-2A36EA28AB4D}"/>
              </c:ext>
            </c:extLst>
          </c:dPt>
          <c:dLbls>
            <c:dLbl>
              <c:idx val="0"/>
              <c:layout>
                <c:manualLayout>
                  <c:x val="-2.0795360418847955E-2"/>
                  <c:y val="1.061127985056544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55E-6249-819A-9E84ED58C771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836944241326079E-2"/>
                  <c:y val="-1.342814962840330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291-DF4C-BD73-2A36EA28AB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Intron 22 inversion</c:v>
                </c:pt>
                <c:pt idx="1">
                  <c:v>Missense</c:v>
                </c:pt>
                <c:pt idx="2">
                  <c:v>Frameshift</c:v>
                </c:pt>
                <c:pt idx="3">
                  <c:v>Nonsense</c:v>
                </c:pt>
                <c:pt idx="4">
                  <c:v>Large deletion</c:v>
                </c:pt>
                <c:pt idx="5">
                  <c:v>Splice site</c:v>
                </c:pt>
                <c:pt idx="6">
                  <c:v>Duplication</c:v>
                </c:pt>
                <c:pt idx="7">
                  <c:v>None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5.5</c:v>
                </c:pt>
                <c:pt idx="1">
                  <c:v>72</c:v>
                </c:pt>
                <c:pt idx="2">
                  <c:v>5.5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  <c:pt idx="7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5E-6249-819A-9E84ED58C77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Factor VIII mutations (mild)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VIII mutations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906-0543-8105-1511ECB75D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51-5B45-A1FB-C4916A242C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06-0543-8105-1511ECB75D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B51-5B45-A1FB-C4916A242C3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B51-5B45-A1FB-C4916A242C31}"/>
              </c:ext>
            </c:extLst>
          </c:dPt>
          <c:dLbls>
            <c:dLbl>
              <c:idx val="0"/>
              <c:layout>
                <c:manualLayout>
                  <c:x val="-8.0771486984839453E-3"/>
                  <c:y val="1.93583706873761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906-0543-8105-1511ECB75D2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925528376018849E-2"/>
                  <c:y val="1.435462970149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906-0543-8105-1511ECB75D2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3"/>
                <c:pt idx="0">
                  <c:v>Splice site</c:v>
                </c:pt>
                <c:pt idx="1">
                  <c:v>Missense</c:v>
                </c:pt>
                <c:pt idx="2">
                  <c:v>None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94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06-0543-8105-1511ECB75D2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Factor IX mutations (severe)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IX mutations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A1-5047-BCF5-A196F0973B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A1-5047-BCF5-A196F0973B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BA1-5047-BCF5-A196F0973B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BA1-5047-BCF5-A196F0973B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BA1-5047-BCF5-A196F0973B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Missense</c:v>
                </c:pt>
                <c:pt idx="1">
                  <c:v>Frameshift</c:v>
                </c:pt>
                <c:pt idx="2">
                  <c:v>Nonsense</c:v>
                </c:pt>
                <c:pt idx="3">
                  <c:v>Large deletion</c:v>
                </c:pt>
                <c:pt idx="4">
                  <c:v>Splice site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47</c:v>
                </c:pt>
                <c:pt idx="1">
                  <c:v>17</c:v>
                </c:pt>
                <c:pt idx="2">
                  <c:v>15</c:v>
                </c:pt>
                <c:pt idx="3">
                  <c:v>13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40-FD46-84C8-60BEFAACDCB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Factor IX mutations (moderate)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IX mutations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74D-914E-AAC8-183E0D2C5D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4D-914E-AAC8-183E0D2C5D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74D-914E-AAC8-183E0D2C5D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4D-914E-AAC8-183E0D2C5D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74D-914E-AAC8-183E0D2C5D0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3369470517688673E-2"/>
                  <c:y val="5.752529154671150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74D-914E-AAC8-183E0D2C5D0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441850150256491E-2"/>
                  <c:y val="1.0266336918822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74D-914E-AAC8-183E0D2C5D0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18356483717061E-2"/>
                  <c:y val="5.047868465439318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4D-914E-AAC8-183E0D2C5D0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266930746090802E-2"/>
                  <c:y val="1.920530349265060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74D-914E-AAC8-183E0D2C5D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Missense</c:v>
                </c:pt>
                <c:pt idx="1">
                  <c:v>Frameshift</c:v>
                </c:pt>
                <c:pt idx="2">
                  <c:v>Nonsense</c:v>
                </c:pt>
                <c:pt idx="3">
                  <c:v>Small deletion</c:v>
                </c:pt>
                <c:pt idx="4">
                  <c:v>3' UTR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91</c:v>
                </c:pt>
                <c:pt idx="1">
                  <c:v>3</c:v>
                </c:pt>
                <c:pt idx="2">
                  <c:v>3</c:v>
                </c:pt>
                <c:pt idx="3">
                  <c:v>1.5</c:v>
                </c:pt>
                <c:pt idx="4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74D-914E-AAC8-183E0D2C5D0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Factor IX mutations (mild)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IX mutations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AD-2540-A1CB-C074A5CEC1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6E2-974D-A96A-B9AA6A3058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E2-974D-A96A-B9AA6A3058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6E2-974D-A96A-B9AA6A3058DD}"/>
              </c:ext>
            </c:extLst>
          </c:dPt>
          <c:dLbls>
            <c:dLbl>
              <c:idx val="1"/>
              <c:layout>
                <c:manualLayout>
                  <c:x val="2.2503215402044061E-2"/>
                  <c:y val="5.369565671342471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6E2-974D-A96A-B9AA6A3058D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624965316581051E-2"/>
                  <c:y val="3.07079978298735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6E2-974D-A96A-B9AA6A3058D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170312321952061E-2"/>
                  <c:y val="1.84527723680026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6E2-974D-A96A-B9AA6A3058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Missense</c:v>
                </c:pt>
                <c:pt idx="1">
                  <c:v>5' UTR</c:v>
                </c:pt>
                <c:pt idx="2">
                  <c:v>None</c:v>
                </c:pt>
                <c:pt idx="3">
                  <c:v>Splice site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6E2-974D-A96A-B9AA6A3058D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Inhibitor rate (%) per type of mutation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Inhibitor rate per type of mutation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Intron 22 inversion</c:v>
                </c:pt>
                <c:pt idx="1">
                  <c:v>Missense</c:v>
                </c:pt>
                <c:pt idx="2">
                  <c:v>Frameshift</c:v>
                </c:pt>
                <c:pt idx="3">
                  <c:v>Nonsense</c:v>
                </c:pt>
                <c:pt idx="4">
                  <c:v>Large deletion</c:v>
                </c:pt>
                <c:pt idx="5">
                  <c:v>Splice site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27</c:v>
                </c:pt>
                <c:pt idx="1">
                  <c:v>10</c:v>
                </c:pt>
                <c:pt idx="2">
                  <c:v>13</c:v>
                </c:pt>
                <c:pt idx="3">
                  <c:v>25</c:v>
                </c:pt>
                <c:pt idx="4">
                  <c:v>57</c:v>
                </c:pt>
                <c:pt idx="5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E246-9A45-8FA5AD0DCE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38458376"/>
        <c:axId val="542966312"/>
      </c:barChart>
      <c:catAx>
        <c:axId val="538458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42966312"/>
        <c:crosses val="autoZero"/>
        <c:auto val="1"/>
        <c:lblAlgn val="ctr"/>
        <c:lblOffset val="100"/>
        <c:noMultiLvlLbl val="0"/>
      </c:catAx>
      <c:valAx>
        <c:axId val="542966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8458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0.23029</cdr:x>
      <cdr:y>0.19014</cdr:y>
    </cdr:from>
    <cdr:to>
      <cdr:x>0.31107</cdr:x>
      <cdr:y>0.25075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802688" y="965200"/>
          <a:ext cx="632389" cy="307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>
              <a:solidFill>
                <a:schemeClr val="bg1"/>
              </a:solidFill>
            </a:rPr>
            <a:t>27%</a:t>
          </a:r>
        </a:p>
      </cdr:txBody>
    </cdr:sp>
  </cdr:relSizeAnchor>
  <cdr:relSizeAnchor xmlns:cdr="http://schemas.openxmlformats.org/drawingml/2006/chartDrawing">
    <cdr:from>
      <cdr:x>0.14514</cdr:x>
      <cdr:y>0.2659</cdr:y>
    </cdr:from>
    <cdr:to>
      <cdr:x>0.22592</cdr:x>
      <cdr:y>0.32651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36115" y="1349761"/>
          <a:ext cx="632389" cy="307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>
              <a:solidFill>
                <a:schemeClr val="bg1"/>
              </a:solidFill>
            </a:rPr>
            <a:t>27%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EC4B-7CF5-FD44-9971-FC904D539EEE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AACC8-A4F2-F34B-AEE1-BFBA2236A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9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8C395-D8EB-1C44-9C1B-929CE16B5D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8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D84EE-52C2-7246-8F74-EF76484C83D2}" type="slidenum">
              <a:rPr lang="en-US"/>
              <a:pPr/>
              <a:t>33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2838" cy="348456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1767"/>
          </a:xfrm>
          <a:ln/>
        </p:spPr>
        <p:txBody>
          <a:bodyPr lIns="91432" tIns="45715" rIns="91432" bIns="45715"/>
          <a:lstStyle/>
          <a:p>
            <a:r>
              <a:rPr lang="en-US"/>
              <a:t>Legend:	VSD = ventricular septal defect.</a:t>
            </a:r>
          </a:p>
          <a:p>
            <a:r>
              <a:rPr lang="en-US"/>
              <a:t>	NP = normal plasma.</a:t>
            </a:r>
          </a:p>
          <a:p>
            <a:r>
              <a:rPr lang="en-US"/>
              <a:t>	TTP = thrombotic thrombocytopenic purpura.</a:t>
            </a:r>
          </a:p>
          <a:p>
            <a:r>
              <a:rPr lang="en-US"/>
              <a:t>	Types 2A, 2B, 1, and 3 refer to subtypes of VWD.</a:t>
            </a:r>
          </a:p>
        </p:txBody>
      </p:sp>
    </p:spTree>
    <p:extLst>
      <p:ext uri="{BB962C8B-B14F-4D97-AF65-F5344CB8AC3E}">
        <p14:creationId xmlns:p14="http://schemas.microsoft.com/office/powerpoint/2010/main" val="314351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BD544-B031-4346-B8BE-96F92CDAF6C8}" type="slidenum">
              <a:rPr lang="en-US"/>
              <a:pPr/>
              <a:t>34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2838" cy="348456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1767"/>
          </a:xfrm>
        </p:spPr>
        <p:txBody>
          <a:bodyPr/>
          <a:lstStyle/>
          <a:p>
            <a:r>
              <a:rPr lang="en-US" dirty="0"/>
              <a:t>Blood type is known to influence VWF plasma levels. The presence </a:t>
            </a:r>
            <a:br>
              <a:rPr lang="en-US" dirty="0"/>
            </a:br>
            <a:r>
              <a:rPr lang="en-US" dirty="0"/>
              <a:t>of the ABO blood group has a significant influence on VWF antigen </a:t>
            </a:r>
            <a:br>
              <a:rPr lang="en-US" dirty="0"/>
            </a:br>
            <a:r>
              <a:rPr lang="en-US" dirty="0"/>
              <a:t>assay (</a:t>
            </a:r>
            <a:r>
              <a:rPr lang="en-US" dirty="0" err="1"/>
              <a:t>VWF:Ag</a:t>
            </a:r>
            <a:r>
              <a:rPr lang="en-US" dirty="0"/>
              <a:t>) values; individuals with blood group O have the </a:t>
            </a:r>
            <a:br>
              <a:rPr lang="en-US" dirty="0"/>
            </a:br>
            <a:r>
              <a:rPr lang="en-US" dirty="0"/>
              <a:t>lowest mean </a:t>
            </a:r>
            <a:r>
              <a:rPr lang="en-US" dirty="0" err="1"/>
              <a:t>VWF:Ag</a:t>
            </a:r>
            <a:r>
              <a:rPr lang="en-US" dirty="0"/>
              <a:t> level (mean 74.8 U/</a:t>
            </a:r>
            <a:r>
              <a:rPr lang="en-US" dirty="0" err="1"/>
              <a:t>dL</a:t>
            </a:r>
            <a:r>
              <a:rPr lang="en-US" dirty="0"/>
              <a:t>), followed by group A </a:t>
            </a:r>
            <a:br>
              <a:rPr lang="en-US" dirty="0"/>
            </a:br>
            <a:r>
              <a:rPr lang="en-US" dirty="0"/>
              <a:t>(mean 105.9 U/</a:t>
            </a:r>
            <a:r>
              <a:rPr lang="en-US" dirty="0" err="1"/>
              <a:t>dL</a:t>
            </a:r>
            <a:r>
              <a:rPr lang="en-US" dirty="0"/>
              <a:t>), then group B (mean 116.9 U/</a:t>
            </a:r>
            <a:r>
              <a:rPr lang="en-US" dirty="0" err="1"/>
              <a:t>dL</a:t>
            </a:r>
            <a:r>
              <a:rPr lang="en-US" dirty="0"/>
              <a:t>), and finally group AB (mean 123.3 U/</a:t>
            </a:r>
            <a:r>
              <a:rPr lang="en-US" dirty="0" err="1"/>
              <a:t>dL</a:t>
            </a:r>
            <a:r>
              <a:rPr lang="en-US" dirty="0"/>
              <a:t>).</a:t>
            </a:r>
            <a:r>
              <a:rPr lang="en-US" baseline="30000" dirty="0"/>
              <a:t>10</a:t>
            </a:r>
          </a:p>
          <a:p>
            <a:endParaRPr lang="en-US" dirty="0"/>
          </a:p>
          <a:p>
            <a:r>
              <a:rPr lang="en-US" dirty="0"/>
              <a:t>Type I VWD is found more frequently in individuals with blood type O, which may be a result of decreased concentrations of structurally </a:t>
            </a:r>
            <a:br>
              <a:rPr lang="en-US" dirty="0"/>
            </a:br>
            <a:r>
              <a:rPr lang="en-US" dirty="0"/>
              <a:t>normal VWF on the basis of blood group rather than specific inherited abnormalities of VWF production or release.</a:t>
            </a:r>
            <a:r>
              <a:rPr lang="en-US" baseline="30000" dirty="0"/>
              <a:t>10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These ranges should be determined in each diagnostic laboratory, </a:t>
            </a:r>
            <a:br>
              <a:rPr lang="en-US" dirty="0"/>
            </a:br>
            <a:r>
              <a:rPr lang="en-US" dirty="0"/>
              <a:t>as there is local variation in the results of these assays on identical standards.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3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30C45-773E-6447-A434-71D3F88636E0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4" rIns="91411" bIns="45704"/>
          <a:lstStyle/>
          <a:p>
            <a:pPr>
              <a:defRPr/>
            </a:pPr>
            <a:endParaRPr lang="en-US" sz="1400">
              <a:solidFill>
                <a:srgbClr val="FF0066"/>
              </a:solidFill>
            </a:endParaRPr>
          </a:p>
          <a:p>
            <a:pPr>
              <a:defRPr/>
            </a:pPr>
            <a:endParaRPr lang="en-US" sz="1400" i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Know the molecular basis for hemophilia.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1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Know the molecular basis for hemophilia.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80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cs typeface="Times New Roman" pitchFamily="18" charset="0"/>
              </a:rPr>
              <a:t>Recognize the management approaches to chronic </a:t>
            </a:r>
            <a:r>
              <a:rPr lang="en-US" dirty="0" err="1">
                <a:cs typeface="Times New Roman" pitchFamily="18" charset="0"/>
              </a:rPr>
              <a:t>arthropathy</a:t>
            </a:r>
            <a:r>
              <a:rPr lang="en-US" dirty="0">
                <a:cs typeface="Times New Roman" pitchFamily="18" charset="0"/>
              </a:rPr>
              <a:t> in a patient with hemophilia.</a:t>
            </a:r>
          </a:p>
        </p:txBody>
      </p:sp>
    </p:spTree>
    <p:extLst>
      <p:ext uri="{BB962C8B-B14F-4D97-AF65-F5344CB8AC3E}">
        <p14:creationId xmlns:p14="http://schemas.microsoft.com/office/powerpoint/2010/main" val="3449375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F7BE2-82FD-A64C-B2BE-59843556417A}" type="slidenum">
              <a:rPr lang="en-US"/>
              <a:pPr/>
              <a:t>112</a:t>
            </a:fld>
            <a:endParaRPr lang="en-US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89467" y="7359650"/>
            <a:ext cx="6153573" cy="178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Arun B, Kessler CM. Clinical manifestations and therapy of the hemophilias. In: Colman RW, Clowes AW, Hirsh J, George JN, Marder VJ, eds.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Hemostasis and Thrombosis: Basic Principles and Clinical Practice</a:t>
            </a:r>
            <a:r>
              <a:rPr lang="en-US" sz="1000">
                <a:ea typeface="ヒラギノ角ゴ Pro W3" charset="0"/>
                <a:cs typeface="ヒラギノ角ゴ Pro W3" charset="0"/>
              </a:rPr>
              <a:t>. 4th ed. Philadelphia, Pa: Lippincott, Williams &amp; Wilkins; 2000:815-824.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Kreuz W, Escuriola-Ettingshausen C, Martinez-Saguer I, Kaiml M, Kornhuber B. Epidemiology of inhibitor development in haemophilia A patients treated with virus-inactivated plasma-derived clotting factor concentrates.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Vox Sang</a:t>
            </a:r>
            <a:r>
              <a:rPr lang="en-US" sz="1000">
                <a:ea typeface="ヒラギノ角ゴ Pro W3" charset="0"/>
                <a:cs typeface="ヒラギノ角ゴ Pro W3" charset="0"/>
              </a:rPr>
              <a:t>. 1999;77(suppl 1):3-8.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Oldenburg J, Brackmann H-H, Schwaab R. Risk factors for inhibitor development in hemophilia A.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Haematologica</a:t>
            </a:r>
            <a:r>
              <a:rPr lang="en-US" sz="1000">
                <a:ea typeface="ヒラギノ角ゴ Pro W3" charset="0"/>
                <a:cs typeface="ヒラギノ角ゴ Pro W3" charset="0"/>
              </a:rPr>
              <a:t>. 2000;85(suppl to 10):7-14. 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Oldenburg J, El-Maarri O, Schwaab R. Inhibitor development in correlation to factor VIII genotypes.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Haemophilia</a:t>
            </a:r>
            <a:r>
              <a:rPr lang="en-US" sz="1000">
                <a:ea typeface="ヒラギノ角ゴ Pro W3" charset="0"/>
                <a:cs typeface="ヒラギノ角ゴ Pro W3" charset="0"/>
              </a:rPr>
              <a:t>. 2002;8(suppl 2):23-29.</a:t>
            </a: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11573" y="4415790"/>
            <a:ext cx="6231467" cy="4183380"/>
          </a:xfrm>
        </p:spPr>
        <p:txBody>
          <a:bodyPr/>
          <a:lstStyle/>
          <a:p>
            <a:r>
              <a:rPr lang="en-US" b="1"/>
              <a:t>Clinical Contributors to Inhibitor Development</a:t>
            </a:r>
          </a:p>
          <a:p>
            <a:pPr>
              <a:buFontTx/>
              <a:buChar char="•"/>
            </a:pPr>
            <a:r>
              <a:rPr lang="en-US"/>
              <a:t>In addition to the influence of the specific FVIII mutation underlying a patient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FVIII deficiency (detailed on a later slide), known or potential predictors of inhibitor development include a severe hemophilia A phenotype; a family history of inhibitors; African heritage; young age at initiation of replacement therapy; number of FVIII infusions; and, possibly, an inflammatory event (eg, vaccination or infection) coincident with initial exposure to FVIII concentrate</a:t>
            </a:r>
          </a:p>
          <a:p>
            <a:pPr>
              <a:buFontTx/>
              <a:buChar char="•"/>
            </a:pPr>
            <a:r>
              <a:rPr lang="en-US"/>
              <a:t>Some of these factors are possibly expressions of underlying genetics rather than independent predictors</a:t>
            </a:r>
          </a:p>
          <a:p>
            <a:pPr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3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FB-Signature-Ic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618" y="342901"/>
            <a:ext cx="42756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4" descr="FB-Signature-Ico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618" y="342901"/>
            <a:ext cx="42756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96A3E3-191F-4B45-A97E-3928B24190AA}" type="datetime1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2010 CHLA - All Rights Reserved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B59F8-5383-FA44-A5B7-20416D660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56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8A8C8C"/>
                </a:solidFill>
              </a:defRPr>
            </a:lvl1pPr>
          </a:lstStyle>
          <a:p>
            <a:pPr marL="158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799140" y="6578950"/>
            <a:ext cx="304800" cy="228600"/>
          </a:xfrm>
          <a:prstGeom prst="ellipse">
            <a:avLst/>
          </a:prstGeom>
        </p:spPr>
        <p:txBody>
          <a:bodyPr lIns="91392" tIns="45696" rIns="91392" bIns="45696"/>
          <a:lstStyle/>
          <a:p>
            <a:pPr defTabSz="456960"/>
            <a:fld id="{F28AFD16-FE62-40CA-8F7B-30BF6BD5ECC1}" type="slidenum">
              <a:rPr lang="en-US" smtClean="0">
                <a:solidFill>
                  <a:srgbClr val="00264C"/>
                </a:solidFill>
              </a:rPr>
              <a:pPr defTabSz="456960"/>
              <a:t>‹#›</a:t>
            </a:fld>
            <a:endParaRPr lang="en-US" dirty="0">
              <a:solidFill>
                <a:srgbClr val="00264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03200" y="1219200"/>
            <a:ext cx="11887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90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8A8C8C"/>
                </a:solidFill>
              </a:defRPr>
            </a:lvl1pPr>
          </a:lstStyle>
          <a:p>
            <a:pPr marL="158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799140" y="6578950"/>
            <a:ext cx="304800" cy="228600"/>
          </a:xfrm>
          <a:prstGeom prst="ellipse">
            <a:avLst/>
          </a:prstGeom>
        </p:spPr>
        <p:txBody>
          <a:bodyPr lIns="91392" tIns="45696" rIns="91392" bIns="45696"/>
          <a:lstStyle/>
          <a:p>
            <a:pPr defTabSz="456960"/>
            <a:fld id="{F28AFD16-FE62-40CA-8F7B-30BF6BD5ECC1}" type="slidenum">
              <a:rPr lang="en-US" smtClean="0">
                <a:solidFill>
                  <a:srgbClr val="00264C"/>
                </a:solidFill>
              </a:rPr>
              <a:pPr defTabSz="456960"/>
              <a:t>‹#›</a:t>
            </a:fld>
            <a:endParaRPr lang="en-US" dirty="0">
              <a:solidFill>
                <a:srgbClr val="00264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03200" y="1219200"/>
            <a:ext cx="11887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43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and risk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Ehler</a:t>
            </a:r>
            <a:r>
              <a:rPr lang="en-US" dirty="0"/>
              <a:t>-Danlos (and similar hypermobility syndromes) are not uncommon (~3% of the population) and often undiagnosed</a:t>
            </a:r>
          </a:p>
          <a:p>
            <a:pPr lvl="1"/>
            <a:r>
              <a:rPr lang="en-US" dirty="0"/>
              <a:t>There are various disorders and some are inherited in autosomal dominant manner and others are autosomal recessive</a:t>
            </a:r>
          </a:p>
          <a:p>
            <a:r>
              <a:rPr lang="en-US" dirty="0"/>
              <a:t>These should be suspected in patients with mucocutaneous bleeding, normal laboratory testing and physical exam features of hypermobility</a:t>
            </a:r>
          </a:p>
          <a:p>
            <a:r>
              <a:rPr lang="en-US" dirty="0"/>
              <a:t>Osteogenesis imperfecta is likely to present with fractures and not bleeding symptoms, but milder forms can present with easy bruising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6488668"/>
            <a:ext cx="23547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42371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Therapies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Extended half-life factor therapies have become available</a:t>
            </a:r>
          </a:p>
          <a:p>
            <a:r>
              <a:rPr lang="en-US" dirty="0"/>
              <a:t>Novel bispecific monoclonal antibody agent (emicizumab) is now licensed for patients with hemophilia with and without </a:t>
            </a:r>
            <a:r>
              <a:rPr lang="en-US" dirty="0" err="1"/>
              <a:t>inhbitors</a:t>
            </a:r>
            <a:endParaRPr lang="en-US" dirty="0"/>
          </a:p>
          <a:p>
            <a:pPr lvl="1"/>
            <a:r>
              <a:rPr lang="en-US" b="1" i="1" dirty="0"/>
              <a:t>Won’t be on the Boards</a:t>
            </a:r>
          </a:p>
          <a:p>
            <a:pPr lvl="1"/>
            <a:r>
              <a:rPr lang="en-US" dirty="0"/>
              <a:t>You can ask me about them later if interested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522468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On-demand (episodic)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Appropriate for mild and most moderate hemophilia patients</a:t>
            </a:r>
          </a:p>
          <a:p>
            <a:r>
              <a:rPr lang="en-US" dirty="0"/>
              <a:t>Treat bleeding episodes only</a:t>
            </a:r>
          </a:p>
          <a:p>
            <a:pPr lvl="1"/>
            <a:r>
              <a:rPr lang="en-US" dirty="0"/>
              <a:t>Not preventative of bleeds or joint disease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100199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313" y="274638"/>
            <a:ext cx="8999687" cy="1143000"/>
          </a:xfrm>
        </p:spPr>
        <p:txBody>
          <a:bodyPr/>
          <a:lstStyle/>
          <a:p>
            <a:r>
              <a:rPr lang="en-US" dirty="0"/>
              <a:t>Chronic Arthropathy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Patients can develop arthropathy after even one joint bleed though generally takes several bleeds in the same joint</a:t>
            </a:r>
          </a:p>
          <a:p>
            <a:r>
              <a:rPr lang="en-US" dirty="0"/>
              <a:t>Multiple bleeds in the same joint are referred to as a target joint</a:t>
            </a:r>
          </a:p>
          <a:p>
            <a:pPr lvl="1"/>
            <a:r>
              <a:rPr lang="en-US" dirty="0"/>
              <a:t>3 bleeds in 6 months</a:t>
            </a:r>
          </a:p>
          <a:p>
            <a:pPr lvl="1"/>
            <a:r>
              <a:rPr lang="en-US" dirty="0"/>
              <a:t>4 in a year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087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44" y="274638"/>
            <a:ext cx="8846355" cy="1143000"/>
          </a:xfrm>
        </p:spPr>
        <p:txBody>
          <a:bodyPr/>
          <a:lstStyle/>
          <a:p>
            <a:r>
              <a:rPr lang="en-US" dirty="0"/>
              <a:t>Management of Chronic Arthropathy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Goals</a:t>
            </a:r>
          </a:p>
          <a:p>
            <a:pPr lvl="1"/>
            <a:r>
              <a:rPr lang="en-US" dirty="0">
                <a:cs typeface="Arial" pitchFamily="34" charset="0"/>
              </a:rPr>
              <a:t>Improve joint mobility</a:t>
            </a:r>
          </a:p>
          <a:p>
            <a:pPr lvl="1"/>
            <a:r>
              <a:rPr lang="en-US" dirty="0">
                <a:cs typeface="Arial" pitchFamily="34" charset="0"/>
              </a:rPr>
              <a:t>Reduce pain</a:t>
            </a:r>
          </a:p>
          <a:p>
            <a:pPr lvl="1"/>
            <a:r>
              <a:rPr lang="en-US" dirty="0">
                <a:cs typeface="Arial" pitchFamily="34" charset="0"/>
              </a:rPr>
              <a:t>Achieve optimal function for activities of daily living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963509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r>
              <a:rPr lang="en-US" dirty="0">
                <a:cs typeface="Arial" pitchFamily="34" charset="0"/>
              </a:rPr>
              <a:t>Management of Chronic </a:t>
            </a:r>
            <a:r>
              <a:rPr lang="en-US" dirty="0" err="1">
                <a:cs typeface="Arial" pitchFamily="34" charset="0"/>
              </a:rPr>
              <a:t>Arthropathy</a:t>
            </a:r>
            <a:endParaRPr lang="en-US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</a:t>
            </a:r>
          </a:p>
          <a:p>
            <a:pPr lvl="1"/>
            <a:r>
              <a:rPr lang="en-US" dirty="0"/>
              <a:t>Initiation of secondary prophylaxis</a:t>
            </a:r>
          </a:p>
          <a:p>
            <a:r>
              <a:rPr lang="en-US" dirty="0"/>
              <a:t>Surgical </a:t>
            </a:r>
          </a:p>
          <a:p>
            <a:pPr lvl="1"/>
            <a:r>
              <a:rPr lang="en-US" dirty="0" err="1"/>
              <a:t>Synovectomy</a:t>
            </a:r>
            <a:r>
              <a:rPr lang="en-US" dirty="0"/>
              <a:t> (open, arthroscopic, </a:t>
            </a:r>
            <a:r>
              <a:rPr lang="en-US" dirty="0" err="1"/>
              <a:t>radioisotopic</a:t>
            </a:r>
            <a:r>
              <a:rPr lang="en-US" dirty="0"/>
              <a:t>)</a:t>
            </a:r>
          </a:p>
          <a:p>
            <a:r>
              <a:rPr lang="en-US" dirty="0">
                <a:cs typeface="Arial" pitchFamily="34" charset="0"/>
              </a:rPr>
              <a:t>Other</a:t>
            </a:r>
          </a:p>
          <a:p>
            <a:pPr lvl="1"/>
            <a:r>
              <a:rPr lang="en-US" dirty="0">
                <a:cs typeface="Arial" pitchFamily="34" charset="0"/>
              </a:rPr>
              <a:t>Pain management</a:t>
            </a:r>
          </a:p>
          <a:p>
            <a:pPr lvl="1"/>
            <a:r>
              <a:rPr lang="en-US" dirty="0">
                <a:cs typeface="Arial" pitchFamily="34" charset="0"/>
              </a:rPr>
              <a:t>Physiotherapy</a:t>
            </a:r>
          </a:p>
          <a:p>
            <a:pPr lvl="1"/>
            <a:r>
              <a:rPr lang="en-US" dirty="0">
                <a:cs typeface="Arial" pitchFamily="34" charset="0"/>
              </a:rPr>
              <a:t>Casting, bracing, orthotics, walking/mobility aids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903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Treatment—Factor Replacement*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0"/>
          <a:ext cx="82296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2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718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884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Bleed Location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Intracranial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r>
                        <a:rPr lang="en-US" baseline="0" dirty="0"/>
                        <a:t> correction for at least 2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Continue treatment</a:t>
                      </a:r>
                      <a:r>
                        <a:rPr lang="en-US" baseline="0" dirty="0"/>
                        <a:t> with prophylaxis dosing indefinitely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Retroperitoneal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80% correction for at least a few</a:t>
                      </a:r>
                      <a:r>
                        <a:rPr lang="en-US" baseline="0" dirty="0"/>
                        <a:t>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Follow</a:t>
                      </a:r>
                      <a:r>
                        <a:rPr lang="en-US" baseline="0" dirty="0"/>
                        <a:t> up with short-term prophylaxis (weeks)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40-60%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 least until can utilize muscle</a:t>
                      </a:r>
                      <a:r>
                        <a:rPr lang="en-US" baseline="0" dirty="0"/>
                        <a:t> with no pain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40-60%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Generally 1-3 doses suffices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Mucosal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30-50%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 </a:t>
                      </a:r>
                      <a:r>
                        <a:rPr lang="en-US" dirty="0" err="1"/>
                        <a:t>antifibrinolytics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Subcutaneous hematomas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Observation is generally</a:t>
                      </a:r>
                      <a:r>
                        <a:rPr lang="en-US" baseline="0" dirty="0"/>
                        <a:t> sufficient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Large hematomas in “bad” locations (buttocks) need factor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100% correction pre-op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Maintain trough of 50% until</a:t>
                      </a:r>
                      <a:r>
                        <a:rPr lang="en-US" baseline="0" dirty="0"/>
                        <a:t> risk for bleeding is over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42507" y="6161738"/>
            <a:ext cx="646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*There are no clinical trial data supporting these dosing schemes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5800" y="1976952"/>
            <a:ext cx="8196949" cy="60607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08319" y="3875418"/>
            <a:ext cx="8232155" cy="38152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93887" y="5318449"/>
            <a:ext cx="8174431" cy="60607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179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Treatment—Factor Replacement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Pharmacology</a:t>
            </a:r>
          </a:p>
          <a:p>
            <a:pPr lvl="1"/>
            <a:r>
              <a:rPr lang="en-US" dirty="0"/>
              <a:t>Factor recovery (general rules)</a:t>
            </a:r>
          </a:p>
          <a:p>
            <a:pPr lvl="2"/>
            <a:r>
              <a:rPr lang="en-US" dirty="0"/>
              <a:t>FVIII—1 IU/kg increases factor level by ~2%</a:t>
            </a:r>
          </a:p>
          <a:p>
            <a:pPr lvl="2"/>
            <a:r>
              <a:rPr lang="en-US" dirty="0"/>
              <a:t>FIX—1 IU/kg increases factor level by ~1%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958531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056" y="274638"/>
            <a:ext cx="8543299" cy="1143000"/>
          </a:xfrm>
        </p:spPr>
        <p:txBody>
          <a:bodyPr/>
          <a:lstStyle/>
          <a:p>
            <a:r>
              <a:rPr lang="en-US" dirty="0"/>
              <a:t>Treatment—Desmopressin (DDAVP)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Desmopressin</a:t>
            </a:r>
          </a:p>
          <a:p>
            <a:pPr lvl="1"/>
            <a:r>
              <a:rPr lang="en-US" sz="2000" dirty="0"/>
              <a:t>Increased FVIII levels in most patients with mild hemophilia by increasing circulating </a:t>
            </a:r>
            <a:r>
              <a:rPr lang="en-US" sz="2000" dirty="0" err="1"/>
              <a:t>vWF</a:t>
            </a:r>
            <a:endParaRPr lang="en-US" sz="2000" dirty="0"/>
          </a:p>
          <a:p>
            <a:pPr lvl="2"/>
            <a:r>
              <a:rPr lang="en-US" sz="1800" dirty="0"/>
              <a:t>Not indicated in FIX deficiency</a:t>
            </a:r>
          </a:p>
          <a:p>
            <a:pPr lvl="1"/>
            <a:r>
              <a:rPr lang="en-US" sz="2000" dirty="0"/>
              <a:t>Only effective in mild hemophilia A</a:t>
            </a:r>
          </a:p>
          <a:p>
            <a:pPr lvl="2"/>
            <a:r>
              <a:rPr lang="en-US" sz="1800" dirty="0"/>
              <a:t>Generally for mucocutaneous bleeding and minor procedures (dental)</a:t>
            </a:r>
          </a:p>
          <a:p>
            <a:pPr lvl="2"/>
            <a:r>
              <a:rPr lang="en-US" sz="1800" dirty="0"/>
              <a:t>Some mild mutations are non-responsive</a:t>
            </a:r>
          </a:p>
          <a:p>
            <a:pPr lvl="3"/>
            <a:r>
              <a:rPr lang="en-US" sz="1600" dirty="0"/>
              <a:t>Must do a desmopressin challenge before prescribing</a:t>
            </a:r>
          </a:p>
          <a:p>
            <a:pPr lvl="1"/>
            <a:r>
              <a:rPr lang="en-US" sz="2000" dirty="0"/>
              <a:t>Patients less than 3 years of age can develop </a:t>
            </a:r>
            <a:r>
              <a:rPr lang="en-US" sz="2000" dirty="0" err="1"/>
              <a:t>hyponatremia</a:t>
            </a:r>
            <a:endParaRPr lang="en-US" sz="2000" dirty="0"/>
          </a:p>
          <a:p>
            <a:pPr lvl="2"/>
            <a:r>
              <a:rPr lang="en-US" sz="1800" dirty="0"/>
              <a:t>Generally a moot point as mild hemophiliacs are not often diagnosed by this age</a:t>
            </a:r>
          </a:p>
          <a:p>
            <a:pPr lvl="2"/>
            <a:r>
              <a:rPr lang="en-US" sz="1800" dirty="0"/>
              <a:t>Some patients develop hypotension and flushing</a:t>
            </a:r>
          </a:p>
          <a:p>
            <a:pPr lvl="3"/>
            <a:r>
              <a:rPr lang="en-US" sz="1400" dirty="0"/>
              <a:t>First dose should be administered in the clinic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4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056" y="274638"/>
            <a:ext cx="8543299" cy="1143000"/>
          </a:xfrm>
        </p:spPr>
        <p:txBody>
          <a:bodyPr/>
          <a:lstStyle/>
          <a:p>
            <a:r>
              <a:rPr lang="en-US" dirty="0"/>
              <a:t>Treatment—Adjunctive therapies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Antifibrinolytic agents</a:t>
            </a:r>
          </a:p>
          <a:p>
            <a:r>
              <a:rPr lang="en-US" sz="2400" dirty="0"/>
              <a:t>Topical agents</a:t>
            </a:r>
          </a:p>
          <a:p>
            <a:r>
              <a:rPr lang="en-US" sz="2400" dirty="0"/>
              <a:t>Hormonal therapy</a:t>
            </a:r>
          </a:p>
          <a:p>
            <a:pPr lvl="1"/>
            <a:r>
              <a:rPr lang="en-US" sz="2000" dirty="0"/>
              <a:t>For girls with mild hemophilia and menorrhagia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949118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9146" y="29585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Therapeutic Failure of Factor Replacement Therapy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Signs</a:t>
            </a:r>
          </a:p>
          <a:p>
            <a:pPr lvl="1"/>
            <a:r>
              <a:rPr lang="en-US" dirty="0"/>
              <a:t>Lack of response to treatment of a bleed</a:t>
            </a:r>
          </a:p>
          <a:p>
            <a:pPr lvl="1"/>
            <a:r>
              <a:rPr lang="en-US" dirty="0"/>
              <a:t>Breakthrough bleeding for patients on prophylaxis</a:t>
            </a:r>
          </a:p>
          <a:p>
            <a:pPr lvl="1"/>
            <a:r>
              <a:rPr lang="en-US" dirty="0"/>
              <a:t>Excessive bleeding during surgery or post-operatively</a:t>
            </a:r>
          </a:p>
          <a:p>
            <a:r>
              <a:rPr lang="en-US" dirty="0"/>
              <a:t>Causes</a:t>
            </a:r>
          </a:p>
          <a:p>
            <a:pPr lvl="1"/>
            <a:r>
              <a:rPr lang="en-US" dirty="0"/>
              <a:t>Insufficient factor dose </a:t>
            </a:r>
          </a:p>
          <a:p>
            <a:pPr lvl="2"/>
            <a:r>
              <a:rPr lang="en-US" dirty="0"/>
              <a:t>Dosing is weight based</a:t>
            </a:r>
          </a:p>
          <a:p>
            <a:pPr lvl="1"/>
            <a:r>
              <a:rPr lang="en-US" dirty="0"/>
              <a:t>Development of an inhibitor</a:t>
            </a:r>
          </a:p>
          <a:p>
            <a:pPr lvl="2"/>
            <a:r>
              <a:rPr lang="en-US" dirty="0"/>
              <a:t>Therapeutic failure includes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428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C3C5FC0-FD27-5047-9B33-52CDC745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Collagen Disorders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634757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6291" y="1607560"/>
            <a:ext cx="8229600" cy="4525963"/>
          </a:xfrm>
        </p:spPr>
        <p:txBody>
          <a:bodyPr/>
          <a:lstStyle/>
          <a:p>
            <a:r>
              <a:rPr lang="en-US" dirty="0"/>
              <a:t>Must test for inhibitor immediately</a:t>
            </a:r>
          </a:p>
          <a:p>
            <a:r>
              <a:rPr lang="en-US" dirty="0"/>
              <a:t>For bleeding, treat with a bypassing agent</a:t>
            </a:r>
          </a:p>
          <a:p>
            <a:r>
              <a:rPr lang="en-US" dirty="0"/>
              <a:t>For patients on prophylaxis, therapy should be suspended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6018" y="2819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Therapeutic Failure of Factor Replacement Therapy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572262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inhibitor is the term for a neutralizing antibody</a:t>
            </a:r>
          </a:p>
          <a:p>
            <a:pPr lvl="1"/>
            <a:r>
              <a:rPr lang="en-US" dirty="0"/>
              <a:t>Renders factor replacement less effective or ineffective</a:t>
            </a:r>
          </a:p>
          <a:p>
            <a:r>
              <a:rPr lang="en-US" dirty="0"/>
              <a:t>Inhibitors significantly complicate the management of hemophilia</a:t>
            </a:r>
          </a:p>
          <a:p>
            <a:pPr lvl="1"/>
            <a:r>
              <a:rPr lang="en-US" dirty="0"/>
              <a:t>Bleeds are more difficult to treat</a:t>
            </a:r>
          </a:p>
          <a:p>
            <a:pPr lvl="1"/>
            <a:r>
              <a:rPr lang="en-US" dirty="0"/>
              <a:t>Prophylaxis is not nearly as effective</a:t>
            </a:r>
          </a:p>
          <a:p>
            <a:pPr lvl="1"/>
            <a:r>
              <a:rPr lang="en-US" dirty="0"/>
              <a:t>Inhibitor patients have worse morbidity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92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2063751" y="1993900"/>
            <a:ext cx="7921626" cy="4097338"/>
            <a:chOff x="356" y="1052"/>
            <a:chExt cx="4990" cy="2581"/>
          </a:xfrm>
        </p:grpSpPr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844" y="1052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DC1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ea typeface="ヒラギノ角ゴ Pro W3" charset="0"/>
                  <a:cs typeface="ヒラギノ角ゴ Pro W3" charset="0"/>
                </a:rPr>
                <a:t>Patient</a:t>
              </a:r>
            </a:p>
          </p:txBody>
        </p:sp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>
              <a:off x="1140" y="3043"/>
              <a:ext cx="1252" cy="2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356" y="1367"/>
              <a:ext cx="1590" cy="25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Severity of hemophilia</a:t>
              </a:r>
            </a:p>
          </p:txBody>
        </p:sp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587" y="1751"/>
              <a:ext cx="1122" cy="252"/>
            </a:xfrm>
            <a:prstGeom prst="rect">
              <a:avLst/>
            </a:prstGeom>
            <a:noFill/>
            <a:ln w="2857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Family history</a:t>
              </a: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383" y="3187"/>
              <a:ext cx="1316" cy="446"/>
            </a:xfrm>
            <a:prstGeom prst="rect">
              <a:avLst/>
            </a:prstGeom>
            <a:noFill/>
            <a:ln w="28575">
              <a:solidFill>
                <a:srgbClr val="D18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High-responding inhibitors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2449" y="2597"/>
              <a:ext cx="715" cy="640"/>
            </a:xfrm>
            <a:prstGeom prst="rect">
              <a:avLst/>
            </a:prstGeom>
            <a:noFill/>
            <a:ln w="28575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FVIII</a:t>
              </a:r>
            </a:p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antibody</a:t>
              </a:r>
            </a:p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response</a:t>
              </a:r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4178" y="1052"/>
              <a:ext cx="82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ea typeface="ヒラギノ角ゴ Pro W3" charset="0"/>
                  <a:cs typeface="ヒラギノ角ゴ Pro W3" charset="0"/>
                </a:rPr>
                <a:t>Treatment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4109" y="1367"/>
              <a:ext cx="961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Product type</a:t>
              </a: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3845" y="1771"/>
              <a:ext cx="1494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No. of exposure days</a:t>
              </a:r>
            </a:p>
          </p:txBody>
        </p:sp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3844" y="2171"/>
              <a:ext cx="1502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Intensity of exposure</a:t>
              </a:r>
            </a:p>
          </p:txBody>
        </p:sp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3841" y="2579"/>
              <a:ext cx="1501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Cumulative exposure</a:t>
              </a:r>
            </a:p>
          </p:txBody>
        </p:sp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368" y="2165"/>
              <a:ext cx="1664" cy="233"/>
            </a:xfrm>
            <a:prstGeom prst="rect">
              <a:avLst/>
            </a:prstGeom>
            <a:noFill/>
            <a:ln w="2857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ea typeface="ヒラギノ角ゴ Pro W3" charset="0"/>
                  <a:cs typeface="ヒラギノ角ゴ Pro W3" charset="0"/>
                </a:rPr>
                <a:t>Molecular defect</a:t>
              </a:r>
              <a:endParaRPr lang="en-US" dirty="0">
                <a:solidFill>
                  <a:schemeClr val="tx2"/>
                </a:solidFill>
                <a:latin typeface="Arial M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3960" y="3187"/>
              <a:ext cx="1264" cy="446"/>
            </a:xfrm>
            <a:prstGeom prst="rect">
              <a:avLst/>
            </a:prstGeom>
            <a:noFill/>
            <a:ln w="28575">
              <a:solidFill>
                <a:srgbClr val="D18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Low- responding inhibitors</a:t>
              </a:r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>
              <a:off x="3188" y="3175"/>
              <a:ext cx="762" cy="273"/>
            </a:xfrm>
            <a:prstGeom prst="line">
              <a:avLst/>
            </a:prstGeom>
            <a:noFill/>
            <a:ln w="28575">
              <a:solidFill>
                <a:srgbClr val="FFA2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H="1" flipV="1">
              <a:off x="3217" y="2988"/>
              <a:ext cx="13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4600" y="1630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4600" y="2051"/>
              <a:ext cx="0" cy="1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>
              <a:off x="4600" y="2431"/>
              <a:ext cx="0" cy="1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1148" y="1631"/>
              <a:ext cx="0" cy="124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1135" y="1992"/>
              <a:ext cx="0" cy="166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4600" y="2851"/>
              <a:ext cx="0" cy="1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 flipH="1">
              <a:off x="1139" y="2783"/>
              <a:ext cx="0" cy="269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26"/>
            <p:cNvSpPr>
              <a:spLocks noChangeShapeType="1"/>
            </p:cNvSpPr>
            <p:nvPr/>
          </p:nvSpPr>
          <p:spPr bwMode="auto">
            <a:xfrm rot="8100000">
              <a:off x="1716" y="3163"/>
              <a:ext cx="695" cy="284"/>
            </a:xfrm>
            <a:prstGeom prst="line">
              <a:avLst/>
            </a:prstGeom>
            <a:noFill/>
            <a:ln w="28575">
              <a:solidFill>
                <a:srgbClr val="FFA2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082951" y="4375540"/>
            <a:ext cx="2641600" cy="369888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705F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ea typeface="ヒラギノ角ゴ Pro W3" charset="0"/>
                <a:cs typeface="ヒラギノ角ゴ Pro W3" charset="0"/>
              </a:rPr>
              <a:t>Race</a:t>
            </a:r>
            <a:endParaRPr lang="en-US" dirty="0">
              <a:solidFill>
                <a:schemeClr val="tx2"/>
              </a:solidFill>
              <a:latin typeface="Arial M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3308320" y="4117646"/>
            <a:ext cx="0" cy="263525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5065683" y="5968522"/>
            <a:ext cx="2006600" cy="707886"/>
          </a:xfrm>
          <a:prstGeom prst="rect">
            <a:avLst/>
          </a:prstGeom>
          <a:noFill/>
          <a:ln w="28575">
            <a:solidFill>
              <a:srgbClr val="D185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705F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>
                <a:ea typeface="ヒラギノ角ゴ Pro W3" charset="0"/>
                <a:cs typeface="ヒラギノ角ゴ Pro W3" charset="0"/>
              </a:rPr>
              <a:t>Transient inhibitors</a:t>
            </a: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flipH="1">
            <a:off x="6012119" y="5502132"/>
            <a:ext cx="7135" cy="385430"/>
          </a:xfrm>
          <a:prstGeom prst="line">
            <a:avLst/>
          </a:prstGeom>
          <a:noFill/>
          <a:ln w="28575">
            <a:solidFill>
              <a:srgbClr val="FFA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227" y="492889"/>
            <a:ext cx="8313737" cy="1096962"/>
          </a:xfrm>
        </p:spPr>
        <p:txBody>
          <a:bodyPr/>
          <a:lstStyle/>
          <a:p>
            <a:r>
              <a:rPr lang="en-US" sz="3600" dirty="0"/>
              <a:t>Risk Factors for Inhibitor Development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008123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720671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19201" y="492889"/>
            <a:ext cx="1026621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Patient-related Risk Factors for Inhibitor Development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risk for inhibitor</a:t>
            </a:r>
          </a:p>
          <a:p>
            <a:pPr lvl="1"/>
            <a:r>
              <a:rPr lang="en-US" dirty="0"/>
              <a:t>Family history of inhibitors</a:t>
            </a:r>
          </a:p>
          <a:p>
            <a:pPr lvl="2"/>
            <a:r>
              <a:rPr lang="en-US" dirty="0"/>
              <a:t>Identical twin&gt;sibling&gt;uncle or grandfather</a:t>
            </a:r>
          </a:p>
          <a:p>
            <a:pPr lvl="1"/>
            <a:r>
              <a:rPr lang="en-US" dirty="0"/>
              <a:t>Severity of hemophilia</a:t>
            </a:r>
          </a:p>
          <a:p>
            <a:pPr lvl="2"/>
            <a:r>
              <a:rPr lang="en-US" dirty="0"/>
              <a:t>Severe&gt;Moderate&gt;Mild</a:t>
            </a:r>
          </a:p>
          <a:p>
            <a:pPr lvl="1"/>
            <a:r>
              <a:rPr lang="en-US" dirty="0"/>
              <a:t>Molecular defect</a:t>
            </a:r>
          </a:p>
          <a:p>
            <a:pPr lvl="2"/>
            <a:r>
              <a:rPr lang="en-US" dirty="0"/>
              <a:t>Large deletions&gt;Nonsense mutations&gt;Inversions&gt;Missense mutations</a:t>
            </a:r>
          </a:p>
          <a:p>
            <a:pPr lvl="1"/>
            <a:r>
              <a:rPr lang="en-US" dirty="0"/>
              <a:t>Race</a:t>
            </a:r>
          </a:p>
          <a:p>
            <a:pPr lvl="2"/>
            <a:r>
              <a:rPr lang="en-US" dirty="0"/>
              <a:t>African&gt;Caucasian (Latino, Asian less clear)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56751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AB2B15-0857-F248-9BFA-72234502C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Intensity of treatment</a:t>
            </a:r>
          </a:p>
          <a:p>
            <a:pPr lvl="1"/>
            <a:r>
              <a:rPr lang="en-US" dirty="0"/>
              <a:t>Short, intense courses of treatment for bleed management or surgery increase the risk for thrombosis</a:t>
            </a:r>
          </a:p>
          <a:p>
            <a:r>
              <a:rPr lang="en-US" dirty="0"/>
              <a:t>Product type	</a:t>
            </a:r>
          </a:p>
          <a:p>
            <a:pPr lvl="1"/>
            <a:r>
              <a:rPr lang="en-US" dirty="0"/>
              <a:t>Recombinant factor VIII products have a higher risk for inhibitors than plasma-derived factors (SIPPET study)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7B6890A8-E81F-0B43-836A-7CE6B52EB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18" y="506743"/>
            <a:ext cx="108619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Treatment-related Risk Factors for Inhibitor Development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93636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Bethesda Assay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405779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1"/>
            <a:ext cx="9144000" cy="55792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42850" y="1457460"/>
            <a:ext cx="981325" cy="952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36225" y="692655"/>
            <a:ext cx="2193550" cy="23088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02550" y="700752"/>
            <a:ext cx="2193550" cy="23088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00787" y="1459225"/>
            <a:ext cx="981325" cy="952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6281" y="1673915"/>
            <a:ext cx="857789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58175" y="1696442"/>
            <a:ext cx="857789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44249" y="2490109"/>
            <a:ext cx="1210482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73624" y="2490109"/>
            <a:ext cx="1095032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5287" y="2490109"/>
            <a:ext cx="1311501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12506" y="2490109"/>
            <a:ext cx="1340363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21499" y="3723018"/>
            <a:ext cx="2552589" cy="3255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02255" y="3716685"/>
            <a:ext cx="2552589" cy="3255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52168" y="4957691"/>
            <a:ext cx="5387457" cy="3093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81029" y="5607054"/>
            <a:ext cx="5387458" cy="43924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4070" y="6283015"/>
            <a:ext cx="679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Peerschke, Ellinor I.B.; Castellone, Donna D</a:t>
            </a:r>
            <a:r>
              <a:rPr lang="it-IT" sz="1400" dirty="0" smtClean="0"/>
              <a:t>., </a:t>
            </a:r>
            <a:r>
              <a:rPr lang="en-US" sz="1400" dirty="0"/>
              <a:t>Inherited bleeding </a:t>
            </a:r>
            <a:r>
              <a:rPr lang="en-US" sz="1400" dirty="0" smtClean="0"/>
              <a:t>Disorders, </a:t>
            </a:r>
            <a:r>
              <a:rPr lang="en-US" sz="1400" i="1" dirty="0" smtClean="0"/>
              <a:t>American </a:t>
            </a:r>
            <a:r>
              <a:rPr lang="en-US" sz="1400" i="1" dirty="0"/>
              <a:t>Journal of Clinical Pathology, </a:t>
            </a:r>
            <a:r>
              <a:rPr lang="en-US" sz="1400" i="1" dirty="0" smtClean="0"/>
              <a:t>2009, </a:t>
            </a:r>
            <a:r>
              <a:rPr lang="en-US" sz="1400" i="1" dirty="0" smtClean="0"/>
              <a:t>131</a:t>
            </a:r>
            <a:r>
              <a:rPr lang="en-US" sz="1400" i="1" dirty="0"/>
              <a:t>, Issue 4, </a:t>
            </a:r>
            <a:r>
              <a:rPr lang="en-US" sz="1400" i="1" dirty="0" smtClean="0"/>
              <a:t>552–558</a:t>
            </a:r>
            <a:r>
              <a:rPr lang="en-US" sz="1400" i="1" dirty="0"/>
              <a:t> </a:t>
            </a:r>
            <a:r>
              <a:rPr lang="en-US" sz="1400" i="1" dirty="0" smtClean="0"/>
              <a:t>by Oxford University Press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931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1" y="0"/>
            <a:ext cx="4696273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193781" y="2121254"/>
            <a:ext cx="203480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22244" y="2100491"/>
            <a:ext cx="3518" cy="439186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30743" y="4030715"/>
            <a:ext cx="394979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75160" y="4003807"/>
            <a:ext cx="1646" cy="250425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988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inhibitors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their name implies, only transient</a:t>
            </a:r>
          </a:p>
          <a:p>
            <a:r>
              <a:rPr lang="en-US" dirty="0"/>
              <a:t>Clinically insignificant</a:t>
            </a:r>
          </a:p>
          <a:p>
            <a:r>
              <a:rPr lang="en-US" dirty="0"/>
              <a:t>Only found during routine surveillance for inhibitors</a:t>
            </a:r>
          </a:p>
          <a:p>
            <a:r>
              <a:rPr lang="en-US" dirty="0"/>
              <a:t>No specific treatment</a:t>
            </a:r>
          </a:p>
          <a:p>
            <a:pPr lvl="1"/>
            <a:r>
              <a:rPr lang="en-US" dirty="0"/>
              <a:t>Continue to use standard factor replacement</a:t>
            </a:r>
          </a:p>
          <a:p>
            <a:pPr lvl="1"/>
            <a:r>
              <a:rPr lang="en-US" dirty="0"/>
              <a:t>Observation</a:t>
            </a:r>
          </a:p>
          <a:p>
            <a:pPr lvl="1"/>
            <a:r>
              <a:rPr lang="en-US" dirty="0"/>
              <a:t>Follow inhibitor titer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496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D802B-4377-EC48-B26E-138B7D8A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A65C33-EABB-7F41-8B6A-F72669569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physical exam findings </a:t>
            </a:r>
          </a:p>
          <a:p>
            <a:r>
              <a:rPr lang="en-US" dirty="0"/>
              <a:t>Normal coagulation tests</a:t>
            </a:r>
          </a:p>
          <a:p>
            <a:r>
              <a:rPr lang="en-US" dirty="0"/>
              <a:t>Genetic tests can be done to confirm the diagnosis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330891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inhibitors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titer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&gt;5 BU</a:t>
            </a:r>
          </a:p>
          <a:p>
            <a:r>
              <a:rPr lang="en-US" dirty="0"/>
              <a:t>Always high responders</a:t>
            </a:r>
          </a:p>
          <a:p>
            <a:pPr lvl="1"/>
            <a:r>
              <a:rPr lang="en-US" dirty="0"/>
              <a:t>Rapid anamnestic response</a:t>
            </a:r>
          </a:p>
          <a:p>
            <a:r>
              <a:rPr lang="en-US" dirty="0"/>
              <a:t>Must use bypassing agents to treat and/or prevent bleeding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Low titer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&lt;5 BU</a:t>
            </a:r>
          </a:p>
          <a:p>
            <a:r>
              <a:rPr lang="en-US" dirty="0"/>
              <a:t>Low responder</a:t>
            </a:r>
          </a:p>
          <a:p>
            <a:pPr lvl="1"/>
            <a:r>
              <a:rPr lang="en-US" dirty="0"/>
              <a:t>No anamnestic response</a:t>
            </a:r>
          </a:p>
          <a:p>
            <a:r>
              <a:rPr lang="en-US" dirty="0"/>
              <a:t>Can be treated with factor replacement at higher than usual doses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382011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Inhibitor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Eradication of the inhibitor</a:t>
            </a:r>
          </a:p>
          <a:p>
            <a:pPr lvl="1"/>
            <a:r>
              <a:rPr lang="en-US" dirty="0"/>
              <a:t>Immune Tolerance Therapy</a:t>
            </a:r>
          </a:p>
          <a:p>
            <a:r>
              <a:rPr lang="en-US" dirty="0"/>
              <a:t>Bleed management</a:t>
            </a:r>
          </a:p>
          <a:p>
            <a:pPr lvl="1"/>
            <a:r>
              <a:rPr lang="en-US" dirty="0"/>
              <a:t>Treatment of bleeds</a:t>
            </a:r>
          </a:p>
          <a:p>
            <a:pPr lvl="1"/>
            <a:r>
              <a:rPr lang="en-US" dirty="0"/>
              <a:t>Prevention of bleeds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951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Eradication of the Inhibitor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Immune Tolerance Therapy (ITT)</a:t>
            </a:r>
          </a:p>
          <a:p>
            <a:pPr lvl="1"/>
            <a:r>
              <a:rPr lang="en-US" dirty="0"/>
              <a:t>Regular (usually daily) infusions of FVIII (or rarely FIX) to “educate” immune system to become tolerant of factor replacement</a:t>
            </a:r>
          </a:p>
          <a:p>
            <a:pPr lvl="1"/>
            <a:r>
              <a:rPr lang="en-US" dirty="0"/>
              <a:t>Treatment takes 6-18 months</a:t>
            </a:r>
          </a:p>
          <a:p>
            <a:pPr lvl="1"/>
            <a:r>
              <a:rPr lang="en-US" dirty="0"/>
              <a:t>Tolerance is achieved when the patient has a recovery of &gt;66% and a half-life &gt;6 hours</a:t>
            </a:r>
          </a:p>
          <a:p>
            <a:pPr lvl="1"/>
            <a:r>
              <a:rPr lang="en-US" dirty="0"/>
              <a:t>Regimens include daily and </a:t>
            </a:r>
            <a:r>
              <a:rPr lang="en-US" dirty="0" err="1"/>
              <a:t>qod</a:t>
            </a:r>
            <a:r>
              <a:rPr lang="en-US" dirty="0"/>
              <a:t> regimens</a:t>
            </a:r>
          </a:p>
          <a:p>
            <a:pPr lvl="2"/>
            <a:r>
              <a:rPr lang="en-US" dirty="0"/>
              <a:t>Daily regimen associated with fewer bleeding episodes early in ITT course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310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titer, low responder patients</a:t>
            </a:r>
          </a:p>
          <a:p>
            <a:pPr lvl="1"/>
            <a:r>
              <a:rPr lang="en-US" dirty="0"/>
              <a:t>Can use standard factor VIII replacement therapy but need higher doses</a:t>
            </a:r>
          </a:p>
          <a:p>
            <a:pPr lvl="1"/>
            <a:r>
              <a:rPr lang="en-US" dirty="0"/>
              <a:t>Simple (not validated) formula</a:t>
            </a:r>
          </a:p>
          <a:p>
            <a:pPr lvl="2"/>
            <a:r>
              <a:rPr lang="en-US" dirty="0"/>
              <a:t>Multiply the inhibitor titer by the IU/kg that you would give to a non-inhibitor patient</a:t>
            </a:r>
          </a:p>
          <a:p>
            <a:pPr lvl="1"/>
            <a:r>
              <a:rPr lang="en-US" dirty="0"/>
              <a:t>Recheck inhibitor titer to be sure it is not rising following infusion (anamnesis)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865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titer inhibitor patients</a:t>
            </a:r>
          </a:p>
          <a:p>
            <a:pPr lvl="1"/>
            <a:r>
              <a:rPr lang="en-US" dirty="0"/>
              <a:t>All are high responders</a:t>
            </a:r>
          </a:p>
          <a:p>
            <a:pPr lvl="1"/>
            <a:r>
              <a:rPr lang="en-US" dirty="0"/>
              <a:t>Cannot use standard factor VIII replacement</a:t>
            </a:r>
          </a:p>
          <a:p>
            <a:pPr lvl="1"/>
            <a:r>
              <a:rPr lang="en-US" dirty="0"/>
              <a:t>Must use bypassing agents</a:t>
            </a:r>
          </a:p>
          <a:p>
            <a:pPr lvl="2"/>
            <a:r>
              <a:rPr lang="en-US" dirty="0"/>
              <a:t>Anti-inhibitor coagulant complex [a.k.a. activated prothrombin complex concentrates (APCC)]</a:t>
            </a:r>
          </a:p>
          <a:p>
            <a:pPr lvl="2"/>
            <a:r>
              <a:rPr lang="en-US" dirty="0"/>
              <a:t>Recombinant activated factor </a:t>
            </a:r>
            <a:r>
              <a:rPr lang="en-US" dirty="0" err="1"/>
              <a:t>VIIa</a:t>
            </a:r>
            <a:r>
              <a:rPr lang="en-US" dirty="0"/>
              <a:t> (</a:t>
            </a:r>
            <a:r>
              <a:rPr lang="en-US" dirty="0" err="1"/>
              <a:t>rFVIIa</a:t>
            </a:r>
            <a:r>
              <a:rPr lang="en-US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210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Inhibitor Patients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rFVIIa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Bleed treatment</a:t>
            </a:r>
          </a:p>
          <a:p>
            <a:pPr lvl="1"/>
            <a:r>
              <a:rPr lang="en-US" dirty="0"/>
              <a:t>90-120 mcg/kg per dose is US licensed dose</a:t>
            </a:r>
          </a:p>
          <a:p>
            <a:pPr lvl="2"/>
            <a:r>
              <a:rPr lang="en-US" dirty="0"/>
              <a:t>Doses are repeated q2-3h until bleed resolution</a:t>
            </a:r>
          </a:p>
          <a:p>
            <a:pPr lvl="1"/>
            <a:r>
              <a:rPr lang="en-US" dirty="0"/>
              <a:t>Outside US, 270 mcg/kg per dose is licensed</a:t>
            </a:r>
          </a:p>
          <a:p>
            <a:r>
              <a:rPr lang="en-US" dirty="0"/>
              <a:t>Surgical prophylaxis</a:t>
            </a:r>
          </a:p>
          <a:p>
            <a:r>
              <a:rPr lang="en-US" dirty="0"/>
              <a:t>Prophylaxis</a:t>
            </a:r>
          </a:p>
          <a:p>
            <a:pPr lvl="1"/>
            <a:r>
              <a:rPr lang="en-US" dirty="0"/>
              <a:t>Licensed for this use outside 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Activated prothrombin complex concentrate (APCC)*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Plasma-derived mixture of factors II, VII, IX and X (some activated)</a:t>
            </a:r>
          </a:p>
          <a:p>
            <a:r>
              <a:rPr lang="en-US" dirty="0"/>
              <a:t>Bleed treatment</a:t>
            </a:r>
          </a:p>
          <a:p>
            <a:pPr lvl="1"/>
            <a:r>
              <a:rPr lang="en-US" dirty="0"/>
              <a:t>50-100 IU/kg per dose q8-12</a:t>
            </a:r>
          </a:p>
          <a:p>
            <a:pPr lvl="1"/>
            <a:r>
              <a:rPr lang="en-US" dirty="0"/>
              <a:t>Not to exceed 200 IU/kg/day</a:t>
            </a:r>
          </a:p>
          <a:p>
            <a:r>
              <a:rPr lang="en-US" dirty="0"/>
              <a:t>Surgical prophylaxis</a:t>
            </a:r>
          </a:p>
          <a:p>
            <a:r>
              <a:rPr lang="en-US" dirty="0"/>
              <a:t>Prophylaxis</a:t>
            </a:r>
          </a:p>
          <a:p>
            <a:pPr lvl="1"/>
            <a:r>
              <a:rPr lang="en-US" dirty="0"/>
              <a:t>Licensed in US and outside</a:t>
            </a:r>
          </a:p>
          <a:p>
            <a:pPr lvl="1"/>
            <a:r>
              <a:rPr lang="en-US" dirty="0"/>
              <a:t>75 IU/kg </a:t>
            </a:r>
            <a:r>
              <a:rPr lang="en-US" dirty="0" err="1"/>
              <a:t>qod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77313" y="6392623"/>
            <a:ext cx="4632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*Generic name is Anti-inhibitor coagulant complex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26805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Inhibitor Management Main Points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that you can treat low titer, low responder patients with regular factor</a:t>
            </a:r>
          </a:p>
          <a:p>
            <a:r>
              <a:rPr lang="en-US" dirty="0"/>
              <a:t>Know that you </a:t>
            </a:r>
            <a:r>
              <a:rPr lang="en-US" b="1" dirty="0"/>
              <a:t>CANNOT</a:t>
            </a:r>
            <a:r>
              <a:rPr lang="en-US" dirty="0"/>
              <a:t> treat high titer patients with factor replacement</a:t>
            </a:r>
          </a:p>
          <a:p>
            <a:pPr lvl="1"/>
            <a:r>
              <a:rPr lang="en-US" dirty="0"/>
              <a:t>Either </a:t>
            </a:r>
            <a:r>
              <a:rPr lang="en-US" dirty="0" err="1"/>
              <a:t>rFVIIa</a:t>
            </a:r>
            <a:r>
              <a:rPr lang="en-US" dirty="0"/>
              <a:t> or APCC can be used to treat bleeding and prevent surgical bleeding</a:t>
            </a:r>
          </a:p>
          <a:p>
            <a:r>
              <a:rPr lang="en-US" dirty="0"/>
              <a:t>Desmopressin is ineffective in inhibitor patients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742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2B264-46D2-4841-BD16-AC97AF8C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DB290B-FB4C-5A45-8AD2-28E20D5B2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Inherited Coagulation Disorders</a:t>
            </a:r>
          </a:p>
          <a:p>
            <a:pPr lvl="1"/>
            <a:r>
              <a:rPr lang="en-US" dirty="0"/>
              <a:t>Disorders of primary hemostasis</a:t>
            </a:r>
          </a:p>
          <a:p>
            <a:pPr lvl="2"/>
            <a:r>
              <a:rPr lang="en-US" dirty="0"/>
              <a:t>Collagen Disorders</a:t>
            </a:r>
          </a:p>
          <a:p>
            <a:pPr lvl="2"/>
            <a:r>
              <a:rPr lang="en-US" dirty="0"/>
              <a:t>Thrombocytopenia and platelet function defects (covered in platelet talk)</a:t>
            </a:r>
          </a:p>
          <a:p>
            <a:pPr lvl="2"/>
            <a:r>
              <a:rPr lang="en-US" dirty="0"/>
              <a:t>Von Willebrand disease</a:t>
            </a:r>
          </a:p>
          <a:p>
            <a:pPr lvl="1"/>
            <a:r>
              <a:rPr lang="en-US" dirty="0"/>
              <a:t>Disorders of secondary hemostasis</a:t>
            </a:r>
          </a:p>
          <a:p>
            <a:pPr lvl="2"/>
            <a:r>
              <a:rPr lang="en-US" dirty="0"/>
              <a:t>Hemophilia</a:t>
            </a:r>
          </a:p>
          <a:p>
            <a:pPr lvl="2"/>
            <a:r>
              <a:rPr lang="en-US" dirty="0"/>
              <a:t>Rare factor deficiencies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378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7548" y="282152"/>
            <a:ext cx="5507985" cy="409243"/>
          </a:xfrm>
        </p:spPr>
        <p:txBody>
          <a:bodyPr>
            <a:noAutofit/>
          </a:bodyPr>
          <a:lstStyle/>
          <a:p>
            <a:r>
              <a:rPr lang="en-US" sz="2800" dirty="0"/>
              <a:t>Characteristics of factor deficiencies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1869405" y="1052430"/>
          <a:ext cx="7985878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1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33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26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Bleeding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 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Fibrinogen</a:t>
                      </a:r>
                      <a:r>
                        <a:rPr lang="en-US" baseline="0" dirty="0"/>
                        <a:t> (I)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Post-trauma/surgery</a:t>
                      </a:r>
                    </a:p>
                    <a:p>
                      <a:r>
                        <a:rPr lang="en-US" dirty="0"/>
                        <a:t>Soft</a:t>
                      </a:r>
                      <a:r>
                        <a:rPr lang="en-US" baseline="0" dirty="0"/>
                        <a:t> tissue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Splenic</a:t>
                      </a:r>
                      <a:r>
                        <a:rPr lang="en-US" baseline="0" dirty="0"/>
                        <a:t> rupture</a:t>
                      </a:r>
                    </a:p>
                    <a:p>
                      <a:r>
                        <a:rPr lang="en-US" baseline="0" dirty="0"/>
                        <a:t>Pregnancy loss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Prothrombin (II)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</a:t>
                      </a:r>
                      <a:r>
                        <a:rPr lang="en-US" baseline="0" dirty="0"/>
                        <a:t> to hemophilia?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Extremely</a:t>
                      </a:r>
                      <a:r>
                        <a:rPr lang="en-US" baseline="0" dirty="0"/>
                        <a:t> 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hemophilia?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Extremely 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hemophilia (mild, moderate, severe based on</a:t>
                      </a:r>
                      <a:r>
                        <a:rPr lang="en-US" baseline="0" dirty="0"/>
                        <a:t> levels)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Intracranial</a:t>
                      </a:r>
                      <a:r>
                        <a:rPr lang="en-US" baseline="0" dirty="0"/>
                        <a:t> hemorrhage can occur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Intracranial</a:t>
                      </a:r>
                      <a:r>
                        <a:rPr lang="en-US" baseline="0" dirty="0"/>
                        <a:t> hemorrhage relatively (to other deficiencies) common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Post-trauma/surgery</a:t>
                      </a:r>
                    </a:p>
                    <a:p>
                      <a:r>
                        <a:rPr lang="en-US" dirty="0" err="1"/>
                        <a:t>M</a:t>
                      </a:r>
                      <a:r>
                        <a:rPr lang="en-US"/>
                        <a:t>ucocutaneous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Common in Ashkenazi Jews</a:t>
                      </a:r>
                    </a:p>
                    <a:p>
                      <a:r>
                        <a:rPr lang="en-US" dirty="0"/>
                        <a:t>Most</a:t>
                      </a:r>
                      <a:r>
                        <a:rPr lang="en-US" baseline="0" dirty="0"/>
                        <a:t> patients don’t bleed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Umbilical</a:t>
                      </a:r>
                      <a:r>
                        <a:rPr lang="en-US" baseline="0" dirty="0"/>
                        <a:t> stump bleeding</a:t>
                      </a:r>
                    </a:p>
                    <a:p>
                      <a:r>
                        <a:rPr lang="en-US" baseline="0" dirty="0"/>
                        <a:t>Intracranial hemorrhage common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Highest (relative)</a:t>
                      </a:r>
                      <a:r>
                        <a:rPr lang="en-US" baseline="0" dirty="0"/>
                        <a:t> prevalence of causing intracranial hemorrhage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581777" y="1428751"/>
            <a:ext cx="1641474" cy="5873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5427" y="2063751"/>
            <a:ext cx="1641474" cy="6921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13202" y="2819401"/>
            <a:ext cx="2479673" cy="9270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13202" y="3787776"/>
            <a:ext cx="2495548" cy="8159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1452" y="4629151"/>
            <a:ext cx="5829298" cy="6254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81452" y="5264151"/>
            <a:ext cx="5829298" cy="11810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3174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7548" y="267033"/>
            <a:ext cx="5507985" cy="624942"/>
          </a:xfrm>
        </p:spPr>
        <p:txBody>
          <a:bodyPr>
            <a:noAutofit/>
          </a:bodyPr>
          <a:lstStyle/>
          <a:p>
            <a:r>
              <a:rPr lang="en-US" sz="2800" dirty="0"/>
              <a:t>Characteristics of factor deficiencies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791003"/>
              </p:ext>
            </p:extLst>
          </p:nvPr>
        </p:nvGraphicFramePr>
        <p:xfrm>
          <a:off x="1718202" y="1339676"/>
          <a:ext cx="9323871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8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76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8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013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Inheritance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Fibrinogen</a:t>
                      </a:r>
                      <a:r>
                        <a:rPr lang="en-US" baseline="0" dirty="0"/>
                        <a:t> (I)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pdFib</a:t>
                      </a:r>
                      <a:r>
                        <a:rPr lang="en-US" dirty="0"/>
                        <a:t> concentrate</a:t>
                      </a:r>
                    </a:p>
                    <a:p>
                      <a:r>
                        <a:rPr lang="en-US" dirty="0"/>
                        <a:t>Cryoprecipitate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Prothrombin (II)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</a:t>
                      </a:r>
                      <a:r>
                        <a:rPr lang="en-US" baseline="0" dirty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FFP,</a:t>
                      </a:r>
                      <a:r>
                        <a:rPr lang="en-US" baseline="0" dirty="0"/>
                        <a:t> Platelet </a:t>
                      </a:r>
                      <a:r>
                        <a:rPr lang="en-US" baseline="0" dirty="0" err="1"/>
                        <a:t>tx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rFVIIa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</a:t>
                      </a:r>
                      <a:r>
                        <a:rPr lang="en-US" baseline="0" dirty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pdFX</a:t>
                      </a:r>
                      <a:r>
                        <a:rPr lang="en-US" dirty="0"/>
                        <a:t> concentrate or PCC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 million</a:t>
                      </a:r>
                    </a:p>
                    <a:p>
                      <a:r>
                        <a:rPr lang="en-US" dirty="0"/>
                        <a:t>1:10 Ashkenazi Jews (het)</a:t>
                      </a:r>
                    </a:p>
                    <a:p>
                      <a:r>
                        <a:rPr lang="en-US" dirty="0"/>
                        <a:t>1:200-400 are affected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FFP</a:t>
                      </a:r>
                    </a:p>
                    <a:p>
                      <a:r>
                        <a:rPr lang="en-US" dirty="0" err="1"/>
                        <a:t>pdFXI</a:t>
                      </a:r>
                      <a:r>
                        <a:rPr lang="en-US" dirty="0"/>
                        <a:t> concentrate only in Israel, Europe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pdFXIII</a:t>
                      </a:r>
                      <a:r>
                        <a:rPr lang="en-US" dirty="0"/>
                        <a:t> and </a:t>
                      </a:r>
                      <a:r>
                        <a:rPr lang="en-US" dirty="0" err="1"/>
                        <a:t>rFXIII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conce</a:t>
                      </a:r>
                      <a:r>
                        <a:rPr lang="en-US" baseline="0" dirty="0"/>
                        <a:t>ntrate</a:t>
                      </a:r>
                      <a:endParaRPr lang="en-US" dirty="0"/>
                    </a:p>
                    <a:p>
                      <a:r>
                        <a:rPr lang="en-US" dirty="0"/>
                        <a:t>cryoprecipitate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0" y="5941180"/>
            <a:ext cx="849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het-heterozygote, conc.-concentrate, </a:t>
            </a:r>
            <a:r>
              <a:rPr lang="en-US" sz="1600" dirty="0" err="1"/>
              <a:t>tx</a:t>
            </a:r>
            <a:r>
              <a:rPr lang="en-US" sz="1600" dirty="0"/>
              <a:t>-transfusion, </a:t>
            </a:r>
            <a:r>
              <a:rPr lang="en-US" sz="1600" dirty="0" err="1"/>
              <a:t>pd</a:t>
            </a:r>
            <a:r>
              <a:rPr lang="en-US" sz="1600" dirty="0"/>
              <a:t>-plasma-derived, r-recombinant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2239" y="1693142"/>
            <a:ext cx="3338723" cy="392919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6364" y="4157231"/>
            <a:ext cx="2965448" cy="60324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6837" y="1698626"/>
            <a:ext cx="1453923" cy="39291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6635" y="1698626"/>
            <a:ext cx="2575438" cy="39291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2076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719" y="2235201"/>
            <a:ext cx="3416300" cy="237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779" y="2235201"/>
            <a:ext cx="4933891" cy="3694157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 idx="4294967295"/>
          </p:nvPr>
        </p:nvSpPr>
        <p:spPr>
          <a:xfrm>
            <a:off x="1524000" y="763589"/>
            <a:ext cx="8229600" cy="523875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Ehler</a:t>
            </a:r>
            <a:r>
              <a:rPr lang="en-US" sz="4000" dirty="0"/>
              <a:t>-Danlos/Hypermobility Syndromes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730820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Fibrinogen special features</a:t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Fibrinogen is an acute phase reactant</a:t>
            </a:r>
          </a:p>
          <a:p>
            <a:r>
              <a:rPr lang="en-US" sz="2400" dirty="0"/>
              <a:t>An elevated fibrinogen causes an elevated ESR</a:t>
            </a:r>
          </a:p>
          <a:p>
            <a:r>
              <a:rPr lang="en-US" sz="2400" dirty="0"/>
              <a:t>Tests for deficiency of fibrinogen</a:t>
            </a:r>
          </a:p>
          <a:p>
            <a:pPr lvl="1"/>
            <a:r>
              <a:rPr lang="en-US" sz="2000" dirty="0"/>
              <a:t>PT, PTT and TT (thrombin time) are prolonged when fibrinogen is &lt;1 g/L (100 mg/</a:t>
            </a:r>
            <a:r>
              <a:rPr lang="en-US" sz="2000" dirty="0" err="1"/>
              <a:t>dL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Measure functional fibrinogen (</a:t>
            </a:r>
            <a:r>
              <a:rPr lang="en-US" sz="2000" dirty="0" err="1"/>
              <a:t>Clauss</a:t>
            </a:r>
            <a:r>
              <a:rPr lang="en-US" sz="2000" dirty="0"/>
              <a:t> method)</a:t>
            </a:r>
          </a:p>
          <a:p>
            <a:r>
              <a:rPr lang="en-US" sz="2400" dirty="0"/>
              <a:t>Tests for </a:t>
            </a:r>
            <a:r>
              <a:rPr lang="en-US" sz="2400" dirty="0" err="1"/>
              <a:t>dysfibrinogenemia</a:t>
            </a:r>
            <a:endParaRPr lang="en-US" sz="2400" dirty="0"/>
          </a:p>
          <a:p>
            <a:pPr lvl="1"/>
            <a:r>
              <a:rPr lang="en-US" sz="2000" dirty="0"/>
              <a:t>Thrombin time</a:t>
            </a:r>
          </a:p>
          <a:p>
            <a:pPr lvl="1"/>
            <a:r>
              <a:rPr lang="en-US" sz="2000" dirty="0"/>
              <a:t>Fibrinogen antigen to activity ratio</a:t>
            </a:r>
          </a:p>
          <a:p>
            <a:r>
              <a:rPr lang="en-US" sz="2400" dirty="0"/>
              <a:t>Tests for fibrinogen and </a:t>
            </a:r>
            <a:r>
              <a:rPr lang="en-US" sz="2400" dirty="0" err="1"/>
              <a:t>dysfibrinogen</a:t>
            </a:r>
            <a:r>
              <a:rPr lang="en-US" sz="2400" dirty="0"/>
              <a:t> in presence of heparin</a:t>
            </a:r>
          </a:p>
          <a:p>
            <a:pPr lvl="1"/>
            <a:r>
              <a:rPr lang="en-US" sz="2000" dirty="0" err="1"/>
              <a:t>Reptilase</a:t>
            </a:r>
            <a:r>
              <a:rPr lang="en-US" sz="2000" dirty="0"/>
              <a:t> time (converts fibrinogen to fibrin but insensitive to presence of heparin)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55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err="1"/>
              <a:t>Dysfibrinogenemia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Rare inherited disorder due to a dysfunctional fibrinogen</a:t>
            </a:r>
          </a:p>
          <a:p>
            <a:r>
              <a:rPr lang="en-US" sz="2400" dirty="0"/>
              <a:t>Can cause bleeding or thrombosis</a:t>
            </a:r>
          </a:p>
          <a:p>
            <a:pPr lvl="1"/>
            <a:r>
              <a:rPr lang="en-US" sz="2000" dirty="0"/>
              <a:t>Bleeding due to </a:t>
            </a:r>
            <a:r>
              <a:rPr lang="en-US" sz="2000" dirty="0" err="1"/>
              <a:t>dysfibrinogens</a:t>
            </a:r>
            <a:r>
              <a:rPr lang="en-US" sz="2000" dirty="0"/>
              <a:t> with loss of proper clot forming structure</a:t>
            </a:r>
          </a:p>
          <a:p>
            <a:pPr lvl="1"/>
            <a:r>
              <a:rPr lang="en-US" sz="2000" dirty="0"/>
              <a:t>Thrombosis due to </a:t>
            </a:r>
            <a:r>
              <a:rPr lang="en-US" sz="2000" dirty="0" err="1"/>
              <a:t>dysfibrinogens</a:t>
            </a:r>
            <a:r>
              <a:rPr lang="en-US" sz="2000" dirty="0"/>
              <a:t> which resist fibrinolysis</a:t>
            </a:r>
          </a:p>
          <a:p>
            <a:r>
              <a:rPr lang="en-US" sz="2400" dirty="0"/>
              <a:t>Lab findings: prolonged thrombin time, abnormal ratio of fibrinogen antigen to fibrinogen function</a:t>
            </a:r>
          </a:p>
          <a:p>
            <a:r>
              <a:rPr lang="en-US" sz="2400" dirty="0"/>
              <a:t>Treatment</a:t>
            </a:r>
          </a:p>
          <a:p>
            <a:pPr lvl="1"/>
            <a:r>
              <a:rPr lang="en-US" sz="2000" dirty="0"/>
              <a:t>Bleeding</a:t>
            </a:r>
          </a:p>
          <a:p>
            <a:pPr lvl="2"/>
            <a:r>
              <a:rPr lang="en-US" dirty="0"/>
              <a:t>Replace fibrinogen with </a:t>
            </a:r>
            <a:r>
              <a:rPr lang="en-US" dirty="0" err="1"/>
              <a:t>pd</a:t>
            </a:r>
            <a:r>
              <a:rPr lang="en-US" dirty="0"/>
              <a:t>-fibrinogen concentrate or cryoprecipitate</a:t>
            </a:r>
          </a:p>
          <a:p>
            <a:pPr lvl="1"/>
            <a:r>
              <a:rPr lang="en-US" sz="2000" dirty="0"/>
              <a:t>Thrombosis</a:t>
            </a:r>
          </a:p>
          <a:p>
            <a:pPr lvl="2"/>
            <a:r>
              <a:rPr lang="en-US" dirty="0"/>
              <a:t>Anticoagulation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5205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Factor XIII special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It has the longest half-life of all the clotting factors (10 days)</a:t>
            </a:r>
          </a:p>
          <a:p>
            <a:r>
              <a:rPr lang="en-US" sz="2000" dirty="0"/>
              <a:t>Screening coagulation tests (PT and PTT) are normal</a:t>
            </a:r>
          </a:p>
          <a:p>
            <a:r>
              <a:rPr lang="en-US" sz="2000" dirty="0"/>
              <a:t>Factor XIII testing</a:t>
            </a:r>
          </a:p>
          <a:p>
            <a:pPr lvl="1"/>
            <a:r>
              <a:rPr lang="en-US" sz="1800" dirty="0"/>
              <a:t>Clot solubility assay (with urea or acetic acid)</a:t>
            </a:r>
          </a:p>
          <a:p>
            <a:pPr lvl="2"/>
            <a:r>
              <a:rPr lang="en-US" sz="1800" dirty="0"/>
              <a:t>Qualitative test (normal or abnormal)</a:t>
            </a:r>
          </a:p>
          <a:p>
            <a:pPr lvl="2"/>
            <a:r>
              <a:rPr lang="en-US" sz="1800" dirty="0"/>
              <a:t>Sensitive only for very low levels (&lt;5%)</a:t>
            </a:r>
          </a:p>
          <a:p>
            <a:pPr lvl="1"/>
            <a:r>
              <a:rPr lang="en-US" sz="1800" dirty="0"/>
              <a:t>Chromogenic assay</a:t>
            </a:r>
          </a:p>
          <a:p>
            <a:pPr lvl="2"/>
            <a:r>
              <a:rPr lang="en-US" sz="1800" dirty="0"/>
              <a:t>More sensitive</a:t>
            </a:r>
          </a:p>
          <a:p>
            <a:pPr lvl="2"/>
            <a:r>
              <a:rPr lang="en-US" sz="1800" dirty="0"/>
              <a:t>Not as readily available</a:t>
            </a:r>
          </a:p>
          <a:p>
            <a:r>
              <a:rPr lang="en-US" sz="2000" dirty="0"/>
              <a:t>Factor XIII is associated with poor wound healing</a:t>
            </a:r>
          </a:p>
          <a:p>
            <a:pPr lvl="1"/>
            <a:r>
              <a:rPr lang="en-US" sz="1800" dirty="0"/>
              <a:t>Delayed separation of umbilical stump </a:t>
            </a:r>
          </a:p>
          <a:p>
            <a:pPr lvl="1"/>
            <a:r>
              <a:rPr lang="en-US" sz="2000" dirty="0"/>
              <a:t>Common presentation is bleeding from the umbilical stump and intracranial hemorrhage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344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B6ADA6B3-8F20-1F48-B5BF-5EDB05E9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points about rare factor deficiencies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65CBA9-366B-094D-B528-4EC0FCF42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rare and are all autosomal recessive</a:t>
            </a:r>
          </a:p>
          <a:p>
            <a:r>
              <a:rPr lang="en-US" dirty="0"/>
              <a:t>Factor XI is the most common followed by factor VII</a:t>
            </a:r>
          </a:p>
          <a:p>
            <a:r>
              <a:rPr lang="en-US" dirty="0"/>
              <a:t>Know the unique features in the table</a:t>
            </a:r>
          </a:p>
          <a:p>
            <a:r>
              <a:rPr lang="en-US" dirty="0"/>
              <a:t>Know that FXIII deficiency most often presents with umbilical stump bleeding</a:t>
            </a:r>
          </a:p>
          <a:p>
            <a:r>
              <a:rPr lang="en-US" dirty="0"/>
              <a:t>Know that cryoprecipitate contains fibrinogen and factor XIII (as well as </a:t>
            </a:r>
            <a:r>
              <a:rPr lang="en-US" dirty="0" err="1"/>
              <a:t>vWF</a:t>
            </a:r>
            <a:r>
              <a:rPr lang="en-US" dirty="0"/>
              <a:t> and FVIII)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87135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15850"/>
            <a:ext cx="5482304" cy="41064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76400" y="3688939"/>
            <a:ext cx="8710948" cy="1182355"/>
          </a:xfrm>
          <a:prstGeom prst="roundRect">
            <a:avLst/>
          </a:prstGeom>
          <a:solidFill>
            <a:srgbClr val="C0504D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Diagnosis: Physical Examination is usually sufficient. Genetic testing is available in some laboratories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740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00" y="712788"/>
            <a:ext cx="8229600" cy="698500"/>
          </a:xfrm>
        </p:spPr>
        <p:txBody>
          <a:bodyPr/>
          <a:lstStyle/>
          <a:p>
            <a:r>
              <a:rPr lang="en-US" sz="4000" dirty="0" err="1"/>
              <a:t>Osteogenesis</a:t>
            </a:r>
            <a:r>
              <a:rPr lang="en-US" sz="4000" dirty="0"/>
              <a:t> </a:t>
            </a:r>
            <a:r>
              <a:rPr lang="en-US" sz="4000" dirty="0" err="1"/>
              <a:t>imperfecta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052" y="2002098"/>
            <a:ext cx="41783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32" y="2002098"/>
            <a:ext cx="3086100" cy="2641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356319" y="1424988"/>
            <a:ext cx="120962" cy="142228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43935" y="1632766"/>
            <a:ext cx="134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Blue sclera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11719" y="4655964"/>
            <a:ext cx="8710948" cy="1363837"/>
          </a:xfrm>
          <a:prstGeom prst="roundRect">
            <a:avLst/>
          </a:prstGeom>
          <a:solidFill>
            <a:srgbClr val="C0504D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Diagnosis: Physical Examination is usually sufficient. Genetic testing is available—there are at least 4 subtypes.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318345" y="1280369"/>
            <a:ext cx="450143" cy="8904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18345" y="1263435"/>
            <a:ext cx="134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Fractures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160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A18678B-8029-6E42-BE53-1AE6913E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Collagen Disorders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167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and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specific therapy</a:t>
            </a:r>
          </a:p>
          <a:p>
            <a:r>
              <a:rPr lang="en-US" dirty="0"/>
              <a:t>Antifibrinolytics can be used for mucus membrane bleeding and for prevention of bleeding with surgery though it is unclear how beneficial they may be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19195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2B264-46D2-4841-BD16-AC97AF8C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DB290B-FB4C-5A45-8AD2-28E20D5B2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Inherited Coagulation Disorders</a:t>
            </a:r>
          </a:p>
          <a:p>
            <a:pPr lvl="1"/>
            <a:r>
              <a:rPr lang="en-US" dirty="0"/>
              <a:t>Disorders of primary hemostasis</a:t>
            </a:r>
          </a:p>
          <a:p>
            <a:pPr lvl="2"/>
            <a:r>
              <a:rPr lang="en-US" dirty="0"/>
              <a:t>Collagen Disorders</a:t>
            </a:r>
          </a:p>
          <a:p>
            <a:pPr lvl="2"/>
            <a:r>
              <a:rPr lang="en-US" dirty="0"/>
              <a:t>Thrombocytopenia and platelet function defects (covered in platelet talk)</a:t>
            </a:r>
          </a:p>
          <a:p>
            <a:pPr lvl="2"/>
            <a:r>
              <a:rPr lang="en-US" dirty="0"/>
              <a:t>Von Willebrand disease</a:t>
            </a:r>
          </a:p>
          <a:p>
            <a:pPr lvl="1"/>
            <a:r>
              <a:rPr lang="en-US" dirty="0"/>
              <a:t>Disorders of secondary hemostasis</a:t>
            </a:r>
          </a:p>
          <a:p>
            <a:pPr lvl="2"/>
            <a:r>
              <a:rPr lang="en-US" dirty="0"/>
              <a:t>Hemophilia</a:t>
            </a:r>
          </a:p>
          <a:p>
            <a:pPr lvl="2"/>
            <a:r>
              <a:rPr lang="en-US" dirty="0"/>
              <a:t>Rare factor deficiencies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345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von Willebrand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3315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535785F-18B3-6245-BA97-FDDE6796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Inherited bleeding disorders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B6FAB49-CE18-824A-968A-8FB073E75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Guy Young, MD</a:t>
            </a:r>
          </a:p>
        </p:txBody>
      </p:sp>
      <p:sp>
        <p:nvSpPr>
          <p:cNvPr id="2" name="Rectangle 1"/>
          <p:cNvSpPr/>
          <p:nvPr/>
        </p:nvSpPr>
        <p:spPr>
          <a:xfrm>
            <a:off x="-16184" y="6534834"/>
            <a:ext cx="310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7734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C5490-E36D-3B48-8E7D-C0D8851D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Science and 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58FF9C-676E-044B-A60B-0947575CB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von Willebrand factor (VWF) is a larger multimeric hemostatic protein</a:t>
            </a:r>
          </a:p>
          <a:p>
            <a:pPr lvl="1"/>
            <a:r>
              <a:rPr lang="en-US" dirty="0"/>
              <a:t>Produced in endothelial cells and platelets</a:t>
            </a:r>
          </a:p>
          <a:p>
            <a:pPr lvl="1"/>
            <a:r>
              <a:rPr lang="en-US" dirty="0"/>
              <a:t>It has two functions</a:t>
            </a:r>
          </a:p>
          <a:p>
            <a:pPr lvl="2"/>
            <a:r>
              <a:rPr lang="en-US" dirty="0"/>
              <a:t>Primary hemostasis</a:t>
            </a:r>
          </a:p>
          <a:p>
            <a:pPr lvl="3"/>
            <a:r>
              <a:rPr lang="en-US" dirty="0"/>
              <a:t>It has receptors for subendothelial collagen and platelets</a:t>
            </a:r>
          </a:p>
          <a:p>
            <a:pPr lvl="3"/>
            <a:r>
              <a:rPr lang="en-US" dirty="0"/>
              <a:t>Crucial for platelet adhesion</a:t>
            </a:r>
          </a:p>
          <a:p>
            <a:pPr lvl="2"/>
            <a:r>
              <a:rPr lang="en-US" dirty="0"/>
              <a:t>It is the chaperone/carrier protein for factor VIII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66180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86400" y="35814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8452246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705600" y="37338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1939871" y="1904391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366831" y="1931583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390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486400" y="40386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3810000" y="4998964"/>
            <a:ext cx="2209800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716776" y="5082154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93024" y="3780653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Lumen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B77D823-6D2E-C14D-B3FB-BEEDCBD112DC}"/>
              </a:ext>
            </a:extLst>
          </p:cNvPr>
          <p:cNvSpPr txBox="1"/>
          <p:nvPr/>
        </p:nvSpPr>
        <p:spPr>
          <a:xfrm>
            <a:off x="7279668" y="5944234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Subendothelium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809FADC3-F6E5-4E40-B565-0DFD3F1FC949}"/>
              </a:ext>
            </a:extLst>
          </p:cNvPr>
          <p:cNvSpPr/>
          <p:nvPr/>
        </p:nvSpPr>
        <p:spPr>
          <a:xfrm>
            <a:off x="2078182" y="5652655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="" xmlns:a16="http://schemas.microsoft.com/office/drawing/2014/main" id="{1BCC8282-2EE6-794A-B8AA-720EE642B06E}"/>
              </a:ext>
            </a:extLst>
          </p:cNvPr>
          <p:cNvSpPr/>
          <p:nvPr/>
        </p:nvSpPr>
        <p:spPr>
          <a:xfrm>
            <a:off x="2230582" y="5805055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="" xmlns:a16="http://schemas.microsoft.com/office/drawing/2014/main" id="{FC11DA0A-ED7C-7044-98E0-58F9707A837A}"/>
              </a:ext>
            </a:extLst>
          </p:cNvPr>
          <p:cNvSpPr/>
          <p:nvPr/>
        </p:nvSpPr>
        <p:spPr>
          <a:xfrm>
            <a:off x="5311655" y="5680364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="" xmlns:a16="http://schemas.microsoft.com/office/drawing/2014/main" id="{A9AACF13-A42A-1D4F-8D70-E94DBDAC4BEB}"/>
              </a:ext>
            </a:extLst>
          </p:cNvPr>
          <p:cNvSpPr/>
          <p:nvPr/>
        </p:nvSpPr>
        <p:spPr>
          <a:xfrm>
            <a:off x="4191000" y="5611726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="" xmlns:a16="http://schemas.microsoft.com/office/drawing/2014/main" id="{54468E34-4DB4-4749-B2B4-F7D32C9E7494}"/>
              </a:ext>
            </a:extLst>
          </p:cNvPr>
          <p:cNvSpPr/>
          <p:nvPr/>
        </p:nvSpPr>
        <p:spPr>
          <a:xfrm>
            <a:off x="4305134" y="1482805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D40D9CB-2FBF-FE42-A9CF-5A0AF41955F8}"/>
              </a:ext>
            </a:extLst>
          </p:cNvPr>
          <p:cNvSpPr txBox="1"/>
          <p:nvPr/>
        </p:nvSpPr>
        <p:spPr>
          <a:xfrm>
            <a:off x="7781748" y="1354505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--collagen</a:t>
            </a:r>
          </a:p>
        </p:txBody>
      </p:sp>
      <p:sp>
        <p:nvSpPr>
          <p:cNvPr id="44" name="Title 1">
            <a:extLst>
              <a:ext uri="{FF2B5EF4-FFF2-40B4-BE49-F238E27FC236}">
                <a16:creationId xmlns="" xmlns:a16="http://schemas.microsoft.com/office/drawing/2014/main" id="{8E27CD4D-66C4-5147-AAFC-234301B44BC4}"/>
              </a:ext>
            </a:extLst>
          </p:cNvPr>
          <p:cNvSpPr txBox="1">
            <a:spLocks/>
          </p:cNvSpPr>
          <p:nvPr/>
        </p:nvSpPr>
        <p:spPr>
          <a:xfrm>
            <a:off x="2871711" y="522529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93800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3792044" y="5004129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0800000">
            <a:off x="5350632" y="5005347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904414" y="190733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11449" y="1906113"/>
            <a:ext cx="225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--activated platelet</a:t>
            </a: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4110294" y="45505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91400" y="147469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bound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86400" y="35814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4" y="1330403"/>
            <a:ext cx="9690519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705600" y="37338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4419600" y="1420608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76800" y="14478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390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743445" y="4099073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Injury situation</a:t>
            </a:r>
          </a:p>
        </p:txBody>
      </p:sp>
      <p:cxnSp>
        <p:nvCxnSpPr>
          <p:cNvPr id="76" name="Curved Connector 75"/>
          <p:cNvCxnSpPr/>
          <p:nvPr/>
        </p:nvCxnSpPr>
        <p:spPr>
          <a:xfrm flipV="1">
            <a:off x="6960899" y="1394425"/>
            <a:ext cx="740895" cy="468665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26553" y="4066801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405412" y="4430856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9705" y="6001931"/>
            <a:ext cx="554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vWF</a:t>
            </a:r>
            <a:r>
              <a:rPr lang="en-US" dirty="0"/>
              <a:t> binding to (“unfurling”) subendothelial collagen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4928462" y="4807593"/>
            <a:ext cx="330253" cy="11665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="" xmlns:a16="http://schemas.microsoft.com/office/drawing/2014/main" id="{A5D5C4EA-DF20-1A49-B760-9F6FFF89975C}"/>
              </a:ext>
            </a:extLst>
          </p:cNvPr>
          <p:cNvSpPr/>
          <p:nvPr/>
        </p:nvSpPr>
        <p:spPr>
          <a:xfrm>
            <a:off x="8414233" y="2059836"/>
            <a:ext cx="1752600" cy="236310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BF391FD-CDFF-B449-967B-F4C84EC6DCFF}"/>
              </a:ext>
            </a:extLst>
          </p:cNvPr>
          <p:cNvSpPr txBox="1"/>
          <p:nvPr/>
        </p:nvSpPr>
        <p:spPr>
          <a:xfrm>
            <a:off x="10144854" y="1953775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--collagen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="" xmlns:a16="http://schemas.microsoft.com/office/drawing/2014/main" id="{A4434F3F-187D-E245-AC3A-FFEA5B7B6AA3}"/>
              </a:ext>
            </a:extLst>
          </p:cNvPr>
          <p:cNvSpPr/>
          <p:nvPr/>
        </p:nvSpPr>
        <p:spPr>
          <a:xfrm>
            <a:off x="2985084" y="5540875"/>
            <a:ext cx="1752600" cy="236310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00957887-B242-CE4D-8E24-F991DD4CE30F}"/>
              </a:ext>
            </a:extLst>
          </p:cNvPr>
          <p:cNvSpPr txBox="1">
            <a:spLocks/>
          </p:cNvSpPr>
          <p:nvPr/>
        </p:nvSpPr>
        <p:spPr>
          <a:xfrm>
            <a:off x="3064062" y="716644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97533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3792044" y="5004129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0800000">
            <a:off x="5350632" y="5005347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4110294" y="45505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84838" y="147681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bound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43445" y="418612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9565828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064062" y="716644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55" name="Freeform 54"/>
          <p:cNvSpPr/>
          <p:nvPr/>
        </p:nvSpPr>
        <p:spPr>
          <a:xfrm>
            <a:off x="4419600" y="1420608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76800" y="14478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 rot="20372484">
            <a:off x="4759586" y="4660274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770270" y="381608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Injury situation</a:t>
            </a:r>
          </a:p>
        </p:txBody>
      </p:sp>
      <p:cxnSp>
        <p:nvCxnSpPr>
          <p:cNvPr id="76" name="Curved Connector 75"/>
          <p:cNvCxnSpPr/>
          <p:nvPr/>
        </p:nvCxnSpPr>
        <p:spPr>
          <a:xfrm flipV="1">
            <a:off x="7677962" y="1451350"/>
            <a:ext cx="740895" cy="468665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26553" y="4066801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405412" y="4430856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32936" y="5946174"/>
            <a:ext cx="73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vWF</a:t>
            </a:r>
            <a:r>
              <a:rPr lang="en-US" dirty="0"/>
              <a:t> binding “capturing” platelet via platelet </a:t>
            </a:r>
            <a:r>
              <a:rPr lang="en-US" dirty="0" err="1"/>
              <a:t>gylcoprotein</a:t>
            </a:r>
            <a:r>
              <a:rPr lang="en-US" dirty="0"/>
              <a:t> </a:t>
            </a:r>
            <a:r>
              <a:rPr lang="en-US" dirty="0" err="1"/>
              <a:t>Ib</a:t>
            </a:r>
            <a:r>
              <a:rPr lang="en-US" dirty="0"/>
              <a:t> receptor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="" xmlns:a16="http://schemas.microsoft.com/office/drawing/2014/main" id="{237A921D-CE26-9F4D-ADD6-545105C86881}"/>
              </a:ext>
            </a:extLst>
          </p:cNvPr>
          <p:cNvSpPr/>
          <p:nvPr/>
        </p:nvSpPr>
        <p:spPr>
          <a:xfrm>
            <a:off x="2985084" y="5540875"/>
            <a:ext cx="1752600" cy="236310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="" xmlns:a16="http://schemas.microsoft.com/office/drawing/2014/main" id="{17A71BFF-6C09-E548-A5DA-2DB563CAFACC}"/>
              </a:ext>
            </a:extLst>
          </p:cNvPr>
          <p:cNvSpPr/>
          <p:nvPr/>
        </p:nvSpPr>
        <p:spPr>
          <a:xfrm>
            <a:off x="8164205" y="2149225"/>
            <a:ext cx="1752600" cy="236310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CFD90BC-D487-7545-B5E8-BF9A19CBF5B3}"/>
              </a:ext>
            </a:extLst>
          </p:cNvPr>
          <p:cNvSpPr txBox="1"/>
          <p:nvPr/>
        </p:nvSpPr>
        <p:spPr>
          <a:xfrm>
            <a:off x="9937438" y="1995055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--collagen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73059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3792044" y="5004129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0800000">
            <a:off x="5350632" y="5005347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904414" y="190733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11449" y="1906113"/>
            <a:ext cx="225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--activated platelet</a:t>
            </a: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4110294" y="45505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84838" y="147681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bound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43445" y="418612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8452246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064062" y="716644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55" name="Freeform 54"/>
          <p:cNvSpPr/>
          <p:nvPr/>
        </p:nvSpPr>
        <p:spPr>
          <a:xfrm>
            <a:off x="4419600" y="1420608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76800" y="14478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770270" y="381608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Injury situation</a:t>
            </a:r>
          </a:p>
        </p:txBody>
      </p:sp>
      <p:cxnSp>
        <p:nvCxnSpPr>
          <p:cNvPr id="76" name="Curved Connector 75"/>
          <p:cNvCxnSpPr/>
          <p:nvPr/>
        </p:nvCxnSpPr>
        <p:spPr>
          <a:xfrm flipV="1">
            <a:off x="7677962" y="1451350"/>
            <a:ext cx="740895" cy="468665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26553" y="4066801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405412" y="4430856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Explosion 1 40"/>
          <p:cNvSpPr/>
          <p:nvPr/>
        </p:nvSpPr>
        <p:spPr>
          <a:xfrm rot="19573006">
            <a:off x="4838949" y="484148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Explosion 1 39"/>
          <p:cNvSpPr/>
          <p:nvPr/>
        </p:nvSpPr>
        <p:spPr>
          <a:xfrm rot="19573006">
            <a:off x="4507499" y="4812464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Explosion 1 41"/>
          <p:cNvSpPr/>
          <p:nvPr/>
        </p:nvSpPr>
        <p:spPr>
          <a:xfrm rot="19573006">
            <a:off x="5158871" y="4843918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Explosion 1 42"/>
          <p:cNvSpPr/>
          <p:nvPr/>
        </p:nvSpPr>
        <p:spPr>
          <a:xfrm rot="19573006">
            <a:off x="4177246" y="479978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Curved Connector 43"/>
          <p:cNvCxnSpPr/>
          <p:nvPr/>
        </p:nvCxnSpPr>
        <p:spPr>
          <a:xfrm flipV="1">
            <a:off x="4262694" y="47029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 flipV="1">
            <a:off x="4415094" y="48553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325376" y="6001931"/>
            <a:ext cx="73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Platelet adhesion via </a:t>
            </a:r>
            <a:r>
              <a:rPr lang="en-US" dirty="0" err="1"/>
              <a:t>vWF</a:t>
            </a:r>
            <a:r>
              <a:rPr lang="en-US" dirty="0"/>
              <a:t> and platelet activation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43062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8CE789-25E8-224A-B9F3-4B4FB98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von Willebrand Disease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67907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1018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von Willebrand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12346"/>
            <a:ext cx="8534400" cy="4602163"/>
          </a:xfrm>
        </p:spPr>
        <p:txBody>
          <a:bodyPr/>
          <a:lstStyle/>
          <a:p>
            <a:r>
              <a:rPr lang="en-US" dirty="0"/>
              <a:t>Most common bleeding disorder</a:t>
            </a:r>
          </a:p>
          <a:p>
            <a:pPr lvl="1"/>
            <a:r>
              <a:rPr lang="en-US" dirty="0"/>
              <a:t>1% by lab testing</a:t>
            </a:r>
          </a:p>
          <a:p>
            <a:pPr lvl="1"/>
            <a:r>
              <a:rPr lang="en-US" dirty="0"/>
              <a:t>1 per 500 symptomatic (“real cases”)</a:t>
            </a:r>
          </a:p>
          <a:p>
            <a:r>
              <a:rPr lang="en-US" dirty="0"/>
              <a:t>Symptoms	</a:t>
            </a:r>
          </a:p>
          <a:p>
            <a:pPr lvl="1"/>
            <a:r>
              <a:rPr lang="en-US" dirty="0"/>
              <a:t>Mostly </a:t>
            </a:r>
            <a:r>
              <a:rPr lang="en-US" dirty="0" err="1"/>
              <a:t>mucocutaneous</a:t>
            </a:r>
            <a:r>
              <a:rPr lang="en-US" dirty="0"/>
              <a:t> bleeding except type 3</a:t>
            </a:r>
          </a:p>
          <a:p>
            <a:pPr lvl="1"/>
            <a:r>
              <a:rPr lang="en-US" dirty="0"/>
              <a:t>Type 3 have </a:t>
            </a:r>
            <a:r>
              <a:rPr lang="en-US" dirty="0" err="1"/>
              <a:t>mucocutaneous</a:t>
            </a:r>
            <a:r>
              <a:rPr lang="en-US" dirty="0"/>
              <a:t> bleeding and hemophilia-like bleeding</a:t>
            </a:r>
          </a:p>
          <a:p>
            <a:pPr lvl="1"/>
            <a:r>
              <a:rPr lang="en-US" dirty="0"/>
              <a:t>Epistaxis, easy bruising, oral bleeding, post-surgical (</a:t>
            </a:r>
            <a:r>
              <a:rPr lang="en-US" dirty="0" err="1"/>
              <a:t>oropharyngeal</a:t>
            </a:r>
            <a:r>
              <a:rPr lang="en-US" dirty="0"/>
              <a:t>) bleeding</a:t>
            </a:r>
          </a:p>
          <a:p>
            <a:pPr lvl="1"/>
            <a:r>
              <a:rPr lang="en-US" dirty="0"/>
              <a:t>Menorrhagia and post-partum bleeding in females of child-bearing 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002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1018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von Willebrand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12346"/>
            <a:ext cx="8534400" cy="4602163"/>
          </a:xfrm>
        </p:spPr>
        <p:txBody>
          <a:bodyPr/>
          <a:lstStyle/>
          <a:p>
            <a:r>
              <a:rPr lang="en-US" dirty="0"/>
              <a:t>Very common cause of heavy menstrual bleeding</a:t>
            </a:r>
          </a:p>
          <a:p>
            <a:r>
              <a:rPr lang="en-US" dirty="0"/>
              <a:t>Girls presenting with bleeding at the onset of menarche are very likely to have a bleeding disorder</a:t>
            </a:r>
          </a:p>
          <a:p>
            <a:r>
              <a:rPr lang="en-US" dirty="0"/>
              <a:t>Males more typically present with epistaxis and easy bruising at a younger 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51536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512" y="187594"/>
            <a:ext cx="6324600" cy="808038"/>
          </a:xfrm>
        </p:spPr>
        <p:txBody>
          <a:bodyPr/>
          <a:lstStyle/>
          <a:p>
            <a:pPr algn="ctr"/>
            <a:r>
              <a:rPr lang="en-US" sz="3600" dirty="0"/>
              <a:t>von Willebrand disease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1019010"/>
            <a:ext cx="9587345" cy="4841463"/>
          </a:xfrm>
        </p:spPr>
        <p:txBody>
          <a:bodyPr>
            <a:noAutofit/>
          </a:bodyPr>
          <a:lstStyle/>
          <a:p>
            <a:r>
              <a:rPr lang="en-US" sz="2400" dirty="0"/>
              <a:t>Types below by physiologic defect</a:t>
            </a:r>
          </a:p>
          <a:p>
            <a:pPr lvl="1"/>
            <a:r>
              <a:rPr lang="en-US" sz="2000" dirty="0"/>
              <a:t>Type 1 (autosomal dominant)</a:t>
            </a:r>
          </a:p>
          <a:p>
            <a:pPr lvl="2"/>
            <a:r>
              <a:rPr lang="en-US" dirty="0"/>
              <a:t>Heterozygous defect with reduced production of normal </a:t>
            </a:r>
            <a:r>
              <a:rPr lang="en-US" dirty="0" err="1"/>
              <a:t>vWF</a:t>
            </a:r>
            <a:endParaRPr lang="en-US" dirty="0"/>
          </a:p>
          <a:p>
            <a:pPr lvl="1"/>
            <a:r>
              <a:rPr lang="en-US" sz="2000" dirty="0"/>
              <a:t>Type 2A (autosomal dominant)</a:t>
            </a:r>
          </a:p>
          <a:p>
            <a:pPr lvl="2"/>
            <a:r>
              <a:rPr lang="en-US" dirty="0" err="1"/>
              <a:t>Multimerization</a:t>
            </a:r>
            <a:r>
              <a:rPr lang="en-US" dirty="0"/>
              <a:t> defect with absent large/intermediate size multimers</a:t>
            </a:r>
          </a:p>
          <a:p>
            <a:pPr lvl="1"/>
            <a:r>
              <a:rPr lang="en-US" sz="2000" dirty="0"/>
              <a:t>Type 2B (autosomal dominant)</a:t>
            </a:r>
          </a:p>
          <a:p>
            <a:pPr lvl="2"/>
            <a:r>
              <a:rPr lang="en-US" dirty="0"/>
              <a:t>Gain of function mutation in VWF (too adherent to platelets so large multimers are attached to platelets and not circulating)</a:t>
            </a:r>
          </a:p>
          <a:p>
            <a:pPr lvl="1"/>
            <a:r>
              <a:rPr lang="en-US" sz="2000" dirty="0"/>
              <a:t>Type 2M (autosomal dominant)</a:t>
            </a:r>
          </a:p>
          <a:p>
            <a:pPr lvl="2"/>
            <a:r>
              <a:rPr lang="en-US" dirty="0"/>
              <a:t>Loss of function mutation (opposite of 2B)—</a:t>
            </a:r>
            <a:r>
              <a:rPr lang="en-US" dirty="0" err="1"/>
              <a:t>vWF</a:t>
            </a:r>
            <a:r>
              <a:rPr lang="en-US" dirty="0"/>
              <a:t> doesn’t bind well to platelets</a:t>
            </a:r>
          </a:p>
          <a:p>
            <a:pPr lvl="1"/>
            <a:r>
              <a:rPr lang="en-US" sz="2000" dirty="0"/>
              <a:t>Type 2N (autosomal dominant—patients are compound heterozygotes with type 1)</a:t>
            </a:r>
          </a:p>
          <a:p>
            <a:pPr lvl="2"/>
            <a:r>
              <a:rPr lang="en-US" dirty="0"/>
              <a:t>Loss of </a:t>
            </a:r>
            <a:r>
              <a:rPr lang="en-US" dirty="0" err="1"/>
              <a:t>vWF</a:t>
            </a:r>
            <a:r>
              <a:rPr lang="en-US" dirty="0"/>
              <a:t> binding function to FVIII</a:t>
            </a:r>
          </a:p>
          <a:p>
            <a:pPr lvl="1"/>
            <a:r>
              <a:rPr lang="en-US" sz="2000" dirty="0"/>
              <a:t>Type 3 (autosomal recessive)</a:t>
            </a:r>
          </a:p>
          <a:p>
            <a:pPr lvl="2"/>
            <a:r>
              <a:rPr lang="en-US" dirty="0"/>
              <a:t>Absence of </a:t>
            </a:r>
            <a:r>
              <a:rPr lang="en-US" dirty="0" err="1"/>
              <a:t>vWF</a:t>
            </a:r>
            <a:r>
              <a:rPr lang="en-US" dirty="0"/>
              <a:t> production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920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FE018A8-97AC-3943-BA90-C4955A12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von Willebrand Disease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82463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will follow the topical structure suggested by the ABP: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3107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22B70-76B1-0243-863A-77E35723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80A890-212F-434C-8ADE-44FDD8644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Mucocutaneous bleeding</a:t>
            </a:r>
          </a:p>
          <a:p>
            <a:pPr lvl="1"/>
            <a:r>
              <a:rPr lang="en-US" dirty="0"/>
              <a:t>Easy bruising, unusual locations for bruising</a:t>
            </a:r>
          </a:p>
          <a:p>
            <a:pPr lvl="1"/>
            <a:r>
              <a:rPr lang="en-US" dirty="0"/>
              <a:t>Epistaxis</a:t>
            </a:r>
          </a:p>
          <a:p>
            <a:pPr lvl="1"/>
            <a:r>
              <a:rPr lang="en-US" dirty="0"/>
              <a:t>Menorrhagia</a:t>
            </a:r>
          </a:p>
          <a:p>
            <a:pPr lvl="1"/>
            <a:r>
              <a:rPr lang="en-US" dirty="0"/>
              <a:t>GI and GU bleeding less common</a:t>
            </a:r>
          </a:p>
          <a:p>
            <a:pPr lvl="1"/>
            <a:r>
              <a:rPr lang="en-US" dirty="0"/>
              <a:t>Internal bleeding, joint bleeding, muscle bleeding is rare except in type 3 disease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3967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0335"/>
            <a:ext cx="8229600" cy="1143000"/>
          </a:xfrm>
        </p:spPr>
        <p:txBody>
          <a:bodyPr/>
          <a:lstStyle/>
          <a:p>
            <a:pPr algn="ctr"/>
            <a:r>
              <a:rPr lang="en-US" sz="3600" dirty="0"/>
              <a:t>von Willebrand disease lab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345" y="1138432"/>
            <a:ext cx="9739746" cy="4791313"/>
          </a:xfrm>
        </p:spPr>
        <p:txBody>
          <a:bodyPr>
            <a:noAutofit/>
          </a:bodyPr>
          <a:lstStyle/>
          <a:p>
            <a:r>
              <a:rPr lang="en-US" sz="2400" dirty="0"/>
              <a:t>Screening</a:t>
            </a:r>
          </a:p>
          <a:p>
            <a:pPr lvl="1"/>
            <a:r>
              <a:rPr lang="en-US" sz="2000" dirty="0"/>
              <a:t>No screening tests rule out </a:t>
            </a:r>
            <a:r>
              <a:rPr lang="en-US" sz="2000" dirty="0" err="1"/>
              <a:t>vWD</a:t>
            </a:r>
            <a:r>
              <a:rPr lang="en-US" sz="2000" dirty="0"/>
              <a:t> (PT is normal, PTT is only abnormal if FVIII is low, bleeding time and PFA-100 are not sufficiently sensitive)</a:t>
            </a:r>
          </a:p>
          <a:p>
            <a:r>
              <a:rPr lang="en-US" sz="2400" dirty="0"/>
              <a:t>Diagnostic tests</a:t>
            </a:r>
          </a:p>
          <a:p>
            <a:pPr lvl="1"/>
            <a:r>
              <a:rPr lang="en-US" sz="2000" dirty="0"/>
              <a:t>VWF antigen (</a:t>
            </a:r>
            <a:r>
              <a:rPr lang="en-US" sz="2000" dirty="0" err="1"/>
              <a:t>VWF:Ag</a:t>
            </a:r>
            <a:r>
              <a:rPr lang="en-US" sz="2000" dirty="0"/>
              <a:t>)</a:t>
            </a:r>
          </a:p>
          <a:p>
            <a:pPr lvl="2"/>
            <a:r>
              <a:rPr lang="en-US" dirty="0"/>
              <a:t>Immunologic test for the presence of </a:t>
            </a:r>
            <a:r>
              <a:rPr lang="en-US" dirty="0" err="1"/>
              <a:t>vWF</a:t>
            </a:r>
            <a:r>
              <a:rPr lang="en-US" dirty="0"/>
              <a:t> in plasma (doesn’t assess function)</a:t>
            </a:r>
          </a:p>
          <a:p>
            <a:pPr lvl="1"/>
            <a:r>
              <a:rPr lang="en-US" sz="2000" dirty="0"/>
              <a:t>Ristocetin cofactor activity (</a:t>
            </a:r>
            <a:r>
              <a:rPr lang="en-US" sz="2000" dirty="0" err="1"/>
              <a:t>VWF:Rcof</a:t>
            </a:r>
            <a:r>
              <a:rPr lang="en-US" sz="2000" dirty="0"/>
              <a:t>)</a:t>
            </a:r>
          </a:p>
          <a:p>
            <a:pPr lvl="2"/>
            <a:r>
              <a:rPr lang="en-US" dirty="0"/>
              <a:t>Platelet aggregation based test assessing </a:t>
            </a:r>
            <a:r>
              <a:rPr lang="en-US" dirty="0" err="1"/>
              <a:t>vWF</a:t>
            </a:r>
            <a:r>
              <a:rPr lang="en-US" dirty="0"/>
              <a:t> platelet binding function</a:t>
            </a:r>
          </a:p>
          <a:p>
            <a:pPr lvl="1"/>
            <a:r>
              <a:rPr lang="en-US" sz="2000" dirty="0"/>
              <a:t>Factor VIII activity (same assay as for hemophilia)</a:t>
            </a:r>
          </a:p>
          <a:p>
            <a:pPr lvl="2"/>
            <a:r>
              <a:rPr lang="en-US" dirty="0"/>
              <a:t>Assesses FVIII activity in blood and assesses </a:t>
            </a:r>
            <a:r>
              <a:rPr lang="en-US" dirty="0" err="1"/>
              <a:t>vWF:FVIII</a:t>
            </a:r>
            <a:r>
              <a:rPr lang="en-US" dirty="0"/>
              <a:t> binding function</a:t>
            </a:r>
          </a:p>
          <a:p>
            <a:pPr lvl="1"/>
            <a:r>
              <a:rPr lang="en-US" sz="2000" dirty="0" err="1"/>
              <a:t>vWF</a:t>
            </a:r>
            <a:r>
              <a:rPr lang="en-US" sz="2000" dirty="0"/>
              <a:t> multimer analysis</a:t>
            </a:r>
          </a:p>
          <a:p>
            <a:pPr lvl="2"/>
            <a:r>
              <a:rPr lang="en-US" dirty="0"/>
              <a:t>Assesses molecular structure of </a:t>
            </a:r>
            <a:r>
              <a:rPr lang="en-US" dirty="0" err="1"/>
              <a:t>vWF</a:t>
            </a:r>
            <a:r>
              <a:rPr lang="en-US" dirty="0"/>
              <a:t> on an </a:t>
            </a:r>
            <a:r>
              <a:rPr lang="en-US" dirty="0" err="1"/>
              <a:t>agarose</a:t>
            </a:r>
            <a:r>
              <a:rPr lang="en-US" dirty="0"/>
              <a:t> gel (</a:t>
            </a:r>
            <a:r>
              <a:rPr lang="en-US" dirty="0" err="1"/>
              <a:t>vWF</a:t>
            </a:r>
            <a:r>
              <a:rPr lang="en-US" dirty="0"/>
              <a:t> is normally present in a variety of sizes termed high, intermediate, and low molecular weight multimers)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0252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534400" cy="808038"/>
          </a:xfrm>
        </p:spPr>
        <p:txBody>
          <a:bodyPr/>
          <a:lstStyle/>
          <a:p>
            <a:pPr algn="ctr"/>
            <a:r>
              <a:rPr lang="en-US" sz="3600" dirty="0"/>
              <a:t>VWD classification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76400" y="1371601"/>
          <a:ext cx="8534400" cy="47629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6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82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FVIII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VWF:Ag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RCoF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Multimers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84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sizes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97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Decreased large and intermediate MW multimers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67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Increased </a:t>
                      </a:r>
                      <a:r>
                        <a:rPr lang="en-US" sz="1600" dirty="0" err="1"/>
                        <a:t>plt</a:t>
                      </a:r>
                      <a:r>
                        <a:rPr lang="en-US" sz="1600" dirty="0"/>
                        <a:t> aggregation</a:t>
                      </a:r>
                      <a:r>
                        <a:rPr lang="en-US" sz="1600" baseline="0" dirty="0"/>
                        <a:t> with low dose ristocetin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Decreased large MW </a:t>
                      </a:r>
                      <a:r>
                        <a:rPr lang="en-US" sz="1600" baseline="0" dirty="0"/>
                        <a:t>multimers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12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sizes</a:t>
                      </a:r>
                      <a:r>
                        <a:rPr lang="en-US" sz="1600" baseline="0" dirty="0"/>
                        <a:t> present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72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sizes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68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Absent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Absent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Absent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Absent</a:t>
                      </a:r>
                    </a:p>
                    <a:p>
                      <a:pPr algn="l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3657600" y="1905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48200" y="1905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67400" y="1905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48200" y="33528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33528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2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912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36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67400" y="33528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53000" y="4191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91200" y="42672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43600" y="42672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2004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528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8674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482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14501" y="1825626"/>
            <a:ext cx="8461375" cy="5873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08151" y="5327650"/>
            <a:ext cx="8461375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55001" y="2432050"/>
            <a:ext cx="2016125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0801" y="3289300"/>
            <a:ext cx="1806574" cy="7429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38576" y="4076701"/>
            <a:ext cx="2543174" cy="6381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59077" y="4755293"/>
            <a:ext cx="1066799" cy="5111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16386" y="2460534"/>
            <a:ext cx="1046692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716386" y="3219522"/>
            <a:ext cx="1046692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731874" y="4042774"/>
            <a:ext cx="1062181" cy="7125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718864" y="4755674"/>
            <a:ext cx="1075190" cy="5107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5387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 rot="18120000">
            <a:off x="5849762" y="1311375"/>
            <a:ext cx="5289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VSD</a:t>
            </a:r>
            <a:endParaRPr lang="en-US" sz="2300">
              <a:latin typeface="Helvetica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 rot="18120000">
            <a:off x="6311724" y="1311376"/>
            <a:ext cx="5289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VSD</a:t>
            </a:r>
            <a:endParaRPr lang="en-US" sz="2300">
              <a:latin typeface="Helvetica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 rot="18120000">
            <a:off x="6753084" y="1386782"/>
            <a:ext cx="3574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NP</a:t>
            </a:r>
            <a:endParaRPr lang="en-US" sz="2300">
              <a:latin typeface="Helvetica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 rot="18120000">
            <a:off x="7066789" y="1320107"/>
            <a:ext cx="48571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TTP</a:t>
            </a:r>
            <a:endParaRPr lang="en-US" sz="2300">
              <a:latin typeface="Helvetica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 rot="18120000">
            <a:off x="7295918" y="1158975"/>
            <a:ext cx="86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2A</a:t>
            </a:r>
            <a:endParaRPr lang="en-US" sz="2300">
              <a:latin typeface="Helvetica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 rot="18120000">
            <a:off x="7717399" y="1136750"/>
            <a:ext cx="86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2B</a:t>
            </a:r>
            <a:endParaRPr lang="en-US" sz="2300">
              <a:latin typeface="Helvetica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 rot="18120000">
            <a:off x="8145267" y="1228032"/>
            <a:ext cx="6973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1</a:t>
            </a:r>
            <a:endParaRPr lang="en-US" sz="2300">
              <a:latin typeface="Helvetica" charset="0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 rot="18120000">
            <a:off x="8575479" y="1229619"/>
            <a:ext cx="6973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3</a:t>
            </a:r>
            <a:endParaRPr lang="en-US" sz="2300">
              <a:latin typeface="Helvetica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6661150" y="6340475"/>
            <a:ext cx="129683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1500">
                <a:latin typeface="Helvetica" charset="0"/>
              </a:rPr>
              <a:t>0.65% agarose</a:t>
            </a:r>
            <a:endParaRPr lang="en-US" sz="2300">
              <a:latin typeface="Helvetica" charset="0"/>
            </a:endParaRP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9" y="1765301"/>
            <a:ext cx="3203575" cy="44878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5868988" y="1765301"/>
            <a:ext cx="3198812" cy="448151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707239" y="1997432"/>
            <a:ext cx="4114800" cy="4794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7967" tIns="48983" rIns="97967" bIns="48983">
            <a:spAutoFit/>
          </a:bodyPr>
          <a:lstStyle>
            <a:lvl1pPr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88950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79488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68438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60563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177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749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321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893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dirty="0">
                <a:latin typeface="Helvetica" charset="0"/>
              </a:rPr>
              <a:t>Plasma VWF Multimers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15126" y="27781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32776" y="28035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61401" y="28035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39026" y="2819400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35901" y="28035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915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66080" y="1695782"/>
            <a:ext cx="7975600" cy="3921125"/>
          </a:xfrm>
        </p:spPr>
        <p:txBody>
          <a:bodyPr/>
          <a:lstStyle/>
          <a:p>
            <a:pPr marL="373063" indent="-373063" defTabSz="979488">
              <a:buNone/>
            </a:pPr>
            <a:r>
              <a:rPr lang="en-US" u="sng" dirty="0">
                <a:cs typeface="Arial"/>
              </a:rPr>
              <a:t>Blood Type		Lower </a:t>
            </a:r>
            <a:r>
              <a:rPr lang="en-US" u="sng" dirty="0" err="1">
                <a:cs typeface="Arial"/>
              </a:rPr>
              <a:t>VWF:Ag</a:t>
            </a:r>
            <a:r>
              <a:rPr lang="en-US" u="sng" dirty="0">
                <a:cs typeface="Arial"/>
              </a:rPr>
              <a:t> Limit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O		35.6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74.8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A	</a:t>
            </a:r>
            <a:r>
              <a:rPr lang="en-US">
                <a:cs typeface="Arial"/>
              </a:rPr>
              <a:t>		48.0 </a:t>
            </a:r>
            <a:r>
              <a:rPr lang="en-US" dirty="0">
                <a:cs typeface="Arial"/>
              </a:rPr>
              <a:t>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105.9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B			56.8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116.9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AB		63.8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123.3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1676400" y="730545"/>
            <a:ext cx="8534400" cy="808038"/>
          </a:xfrm>
        </p:spPr>
        <p:txBody>
          <a:bodyPr/>
          <a:lstStyle/>
          <a:p>
            <a:pPr algn="ctr" defTabSz="979488"/>
            <a:r>
              <a:rPr lang="en-US" sz="4000" b="1" dirty="0">
                <a:cs typeface="Arial"/>
              </a:rPr>
              <a:t>VWF Levels: Influence of Blood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89817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AD61C2D1-7B13-A34B-9615-2DCB3536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von Willebrand Disease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90591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03" y="292118"/>
            <a:ext cx="8534400" cy="808038"/>
          </a:xfrm>
        </p:spPr>
        <p:txBody>
          <a:bodyPr/>
          <a:lstStyle/>
          <a:p>
            <a:pPr algn="ctr"/>
            <a:r>
              <a:rPr lang="en-US" sz="3600" dirty="0"/>
              <a:t>Treatment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18" y="1085573"/>
            <a:ext cx="10058400" cy="4664063"/>
          </a:xfrm>
        </p:spPr>
        <p:txBody>
          <a:bodyPr>
            <a:noAutofit/>
          </a:bodyPr>
          <a:lstStyle/>
          <a:p>
            <a:r>
              <a:rPr lang="en-US" sz="2400" dirty="0"/>
              <a:t>Increase circulating </a:t>
            </a:r>
            <a:r>
              <a:rPr lang="en-US" sz="2400" dirty="0" err="1"/>
              <a:t>vWF</a:t>
            </a:r>
            <a:endParaRPr lang="en-US" sz="2400" dirty="0"/>
          </a:p>
          <a:p>
            <a:pPr lvl="1"/>
            <a:r>
              <a:rPr lang="en-US" sz="2000" dirty="0" err="1"/>
              <a:t>Desmopressin</a:t>
            </a:r>
            <a:r>
              <a:rPr lang="en-US" sz="2000" dirty="0"/>
              <a:t> (DDAVP)</a:t>
            </a:r>
          </a:p>
          <a:p>
            <a:pPr lvl="2"/>
            <a:r>
              <a:rPr lang="en-US" dirty="0"/>
              <a:t>Releases stored </a:t>
            </a:r>
            <a:r>
              <a:rPr lang="en-US" dirty="0" err="1"/>
              <a:t>vWF</a:t>
            </a:r>
            <a:r>
              <a:rPr lang="en-US" dirty="0"/>
              <a:t> from </a:t>
            </a:r>
            <a:r>
              <a:rPr lang="en-US" dirty="0" err="1"/>
              <a:t>Weibel</a:t>
            </a:r>
            <a:r>
              <a:rPr lang="en-US" dirty="0"/>
              <a:t>-Palade bodies in endothelium</a:t>
            </a:r>
          </a:p>
          <a:p>
            <a:pPr lvl="1"/>
            <a:r>
              <a:rPr lang="en-US" sz="2000" dirty="0"/>
              <a:t>Replacement with plasma-derived </a:t>
            </a:r>
            <a:r>
              <a:rPr lang="en-US" sz="2000" dirty="0" err="1"/>
              <a:t>vWF</a:t>
            </a:r>
            <a:r>
              <a:rPr lang="en-US" sz="2000" dirty="0"/>
              <a:t> concentrate</a:t>
            </a:r>
          </a:p>
          <a:p>
            <a:r>
              <a:rPr lang="en-US" sz="2400" dirty="0"/>
              <a:t>Inhibit fibrinolysis</a:t>
            </a:r>
          </a:p>
          <a:p>
            <a:pPr lvl="1"/>
            <a:r>
              <a:rPr lang="en-US" sz="2000" dirty="0"/>
              <a:t>Antifibrinolytics (aminocaproic acid, tranexamic acid)</a:t>
            </a:r>
          </a:p>
          <a:p>
            <a:r>
              <a:rPr lang="en-US" sz="2400" dirty="0"/>
              <a:t>Hormonal therapy</a:t>
            </a:r>
          </a:p>
          <a:p>
            <a:pPr lvl="1"/>
            <a:r>
              <a:rPr lang="en-US" sz="2000" dirty="0"/>
              <a:t>Effective for menorrhagia management</a:t>
            </a:r>
          </a:p>
          <a:p>
            <a:pPr lvl="2"/>
            <a:r>
              <a:rPr lang="en-US" dirty="0"/>
              <a:t>Estrogen increases </a:t>
            </a:r>
            <a:r>
              <a:rPr lang="en-US" dirty="0" err="1"/>
              <a:t>vWF</a:t>
            </a:r>
            <a:r>
              <a:rPr lang="en-US" dirty="0"/>
              <a:t> and FVIII</a:t>
            </a:r>
          </a:p>
          <a:p>
            <a:pPr lvl="2"/>
            <a:r>
              <a:rPr lang="en-US" dirty="0"/>
              <a:t>Reduced blood flow to endometrium</a:t>
            </a:r>
          </a:p>
          <a:p>
            <a:r>
              <a:rPr lang="en-US" sz="2400" dirty="0"/>
              <a:t>Topical therapy</a:t>
            </a:r>
          </a:p>
          <a:p>
            <a:pPr lvl="1"/>
            <a:r>
              <a:rPr lang="en-US" sz="2000" dirty="0" err="1"/>
              <a:t>Antifibrinolytics</a:t>
            </a:r>
            <a:r>
              <a:rPr lang="en-US" sz="2000" dirty="0"/>
              <a:t> for oral bleeding</a:t>
            </a:r>
          </a:p>
          <a:p>
            <a:pPr lvl="1"/>
            <a:r>
              <a:rPr lang="en-US" sz="2000" dirty="0"/>
              <a:t>Topical thrombin for oral or nose bleeding</a:t>
            </a:r>
          </a:p>
          <a:p>
            <a:pPr lvl="1"/>
            <a:r>
              <a:rPr lang="en-US" sz="2000" dirty="0"/>
              <a:t>Cellulose or collagen embedded gauze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278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15015"/>
            <a:ext cx="8229600" cy="698500"/>
          </a:xfrm>
        </p:spPr>
        <p:txBody>
          <a:bodyPr/>
          <a:lstStyle/>
          <a:p>
            <a:r>
              <a:rPr lang="en-US" sz="3200" dirty="0"/>
              <a:t>Treatment by VWD type and Bleeding Situation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84481" y="1362886"/>
          <a:ext cx="8740589" cy="4790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34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5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21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14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169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  <a:r>
                        <a:rPr lang="en-US" baseline="0" dirty="0"/>
                        <a:t> 2A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2B, 2N,</a:t>
                      </a:r>
                      <a:r>
                        <a:rPr lang="en-US" baseline="0" dirty="0"/>
                        <a:t> 2M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Mild oral mucosal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DDAVP?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</a:p>
                    <a:p>
                      <a:r>
                        <a:rPr lang="en-US" sz="1600" baseline="0" dirty="0" err="1"/>
                        <a:t>vWF</a:t>
                      </a:r>
                      <a:r>
                        <a:rPr lang="en-US" sz="1600" baseline="0" dirty="0"/>
                        <a:t> replacement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</a:p>
                    <a:p>
                      <a:r>
                        <a:rPr lang="en-US" sz="1600" baseline="0" dirty="0" err="1"/>
                        <a:t>vWF</a:t>
                      </a:r>
                      <a:r>
                        <a:rPr lang="en-US" sz="1600" baseline="0" dirty="0"/>
                        <a:t> replacement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Menorrhagia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DDAVP?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Deep</a:t>
                      </a:r>
                      <a:r>
                        <a:rPr lang="en-US" sz="1800" b="1" baseline="0" dirty="0"/>
                        <a:t> tissue Bleeding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Rare</a:t>
                      </a:r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Uncommon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Occasional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Minor</a:t>
                      </a:r>
                      <a:r>
                        <a:rPr lang="en-US" sz="1800" b="1" baseline="0" dirty="0"/>
                        <a:t> surgery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DDAVP?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  <a:endParaRPr lang="en-US" sz="1600" dirty="0"/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Antifibirinolytics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Major</a:t>
                      </a:r>
                      <a:r>
                        <a:rPr lang="en-US" sz="1800" b="1" baseline="0" dirty="0"/>
                        <a:t> Surgery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32127" y="1746251"/>
            <a:ext cx="1523999" cy="7778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57527" y="2581275"/>
            <a:ext cx="1625599" cy="10223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6776" y="1755775"/>
            <a:ext cx="1609724" cy="18478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1651" y="4264026"/>
            <a:ext cx="3371849" cy="103340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51176" y="5338331"/>
            <a:ext cx="3362324" cy="7588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91276" y="1771650"/>
            <a:ext cx="3498849" cy="43878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231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Effects of DDAVP (</a:t>
            </a:r>
            <a:r>
              <a:rPr lang="en-US" sz="3600" dirty="0" err="1"/>
              <a:t>desmopressin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Increases VWF</a:t>
            </a:r>
          </a:p>
          <a:p>
            <a:r>
              <a:rPr lang="en-US" dirty="0"/>
              <a:t>Increases FVIII</a:t>
            </a:r>
          </a:p>
          <a:p>
            <a:pPr lvl="1"/>
            <a:r>
              <a:rPr lang="en-US" dirty="0"/>
              <a:t>Probably due to increased VWF</a:t>
            </a:r>
          </a:p>
          <a:p>
            <a:r>
              <a:rPr lang="en-US" dirty="0"/>
              <a:t>Increases </a:t>
            </a:r>
            <a:r>
              <a:rPr lang="en-US" dirty="0" err="1"/>
              <a:t>tPA</a:t>
            </a:r>
            <a:r>
              <a:rPr lang="en-US" dirty="0"/>
              <a:t> release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80498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2B264-46D2-4841-BD16-AC97AF8C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DB290B-FB4C-5A45-8AD2-28E20D5B2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Inherited Coagulation Disorders</a:t>
            </a:r>
          </a:p>
          <a:p>
            <a:pPr lvl="1"/>
            <a:r>
              <a:rPr lang="en-US" dirty="0"/>
              <a:t>Disorders of primary hemostasis</a:t>
            </a:r>
          </a:p>
          <a:p>
            <a:pPr lvl="2"/>
            <a:r>
              <a:rPr lang="en-US" dirty="0"/>
              <a:t>Collagen Disorders</a:t>
            </a:r>
          </a:p>
          <a:p>
            <a:pPr lvl="2"/>
            <a:r>
              <a:rPr lang="en-US" dirty="0"/>
              <a:t>Thrombocytopenia and platelet function defects (covered in platelet talk)</a:t>
            </a:r>
          </a:p>
          <a:p>
            <a:pPr lvl="2"/>
            <a:r>
              <a:rPr lang="en-US" dirty="0"/>
              <a:t>Von Willebrand disease</a:t>
            </a:r>
          </a:p>
          <a:p>
            <a:pPr lvl="1"/>
            <a:r>
              <a:rPr lang="en-US" dirty="0"/>
              <a:t>Disorders of secondary hemostasis</a:t>
            </a:r>
          </a:p>
          <a:p>
            <a:pPr lvl="2"/>
            <a:r>
              <a:rPr lang="en-US" dirty="0"/>
              <a:t>Hemophilia</a:t>
            </a:r>
          </a:p>
          <a:p>
            <a:pPr lvl="2"/>
            <a:r>
              <a:rPr lang="en-US" dirty="0"/>
              <a:t>Rare factor deficiencies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9467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2B264-46D2-4841-BD16-AC97AF8C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DB290B-FB4C-5A45-8AD2-28E20D5B2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Inherited Coagulation Disorders</a:t>
            </a:r>
          </a:p>
          <a:p>
            <a:pPr lvl="1"/>
            <a:r>
              <a:rPr lang="en-US" dirty="0"/>
              <a:t>Disorders of primary hemostasis</a:t>
            </a:r>
          </a:p>
          <a:p>
            <a:pPr lvl="2"/>
            <a:r>
              <a:rPr lang="en-US" dirty="0"/>
              <a:t>Collagen Disorders</a:t>
            </a:r>
          </a:p>
          <a:p>
            <a:pPr lvl="2"/>
            <a:r>
              <a:rPr lang="en-US" dirty="0"/>
              <a:t>Thrombocytopenia and platelet function defects (covered in platelet talk)</a:t>
            </a:r>
          </a:p>
          <a:p>
            <a:pPr lvl="2"/>
            <a:r>
              <a:rPr lang="en-US" dirty="0"/>
              <a:t>Von Willebrand disease</a:t>
            </a:r>
          </a:p>
          <a:p>
            <a:pPr lvl="1"/>
            <a:r>
              <a:rPr lang="en-US" dirty="0"/>
              <a:t>Disorders of secondary hemostasis</a:t>
            </a:r>
          </a:p>
          <a:p>
            <a:pPr lvl="2"/>
            <a:r>
              <a:rPr lang="en-US" dirty="0"/>
              <a:t>Hemophilia</a:t>
            </a:r>
          </a:p>
          <a:p>
            <a:pPr lvl="2"/>
            <a:r>
              <a:rPr lang="en-US" dirty="0"/>
              <a:t>Rare factor deficiencies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2253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241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582" y="281997"/>
            <a:ext cx="10515600" cy="1325563"/>
          </a:xfrm>
        </p:spPr>
        <p:txBody>
          <a:bodyPr/>
          <a:lstStyle/>
          <a:p>
            <a:r>
              <a:rPr lang="en-US" dirty="0"/>
              <a:t>Hemophilia History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30444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1295400"/>
            <a:ext cx="3550087" cy="50001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Talmud—2</a:t>
            </a:r>
            <a:r>
              <a:rPr lang="en-US" baseline="30000" dirty="0"/>
              <a:t>nd</a:t>
            </a:r>
            <a:r>
              <a:rPr lang="en-US" dirty="0"/>
              <a:t> Century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White">
          <a:xfrm>
            <a:off x="5821807" y="1396412"/>
            <a:ext cx="45720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lvl="1" indent="-342900">
              <a:spcBef>
                <a:spcPct val="20000"/>
              </a:spcBef>
              <a:defRPr/>
            </a:pPr>
            <a:r>
              <a:rPr lang="en-US" sz="2800" i="1" dirty="0">
                <a:latin typeface="Times New Roman" charset="0"/>
              </a:rPr>
              <a:t>	</a:t>
            </a:r>
            <a:r>
              <a:rPr lang="en-US" sz="3600" dirty="0"/>
              <a:t>“If she circumcised her first son and he died and a second one also died, she must not circumcise the third son”</a:t>
            </a:r>
            <a:endParaRPr lang="en-US" sz="3200" b="1" dirty="0">
              <a:latin typeface="Times New Roman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i="1" dirty="0">
                <a:latin typeface="Times New Roman" charset="0"/>
              </a:rPr>
              <a:t>	</a:t>
            </a:r>
            <a:r>
              <a:rPr lang="en-US" sz="2000" dirty="0">
                <a:latin typeface="Book Antiqua" charset="0"/>
              </a:rPr>
              <a:t>R. Judah, the Patriarch, redactor of the Mishnah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48250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748092"/>
            <a:ext cx="8730906" cy="69493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/>
              <a:t> Refinement of Talmud Language—12</a:t>
            </a:r>
            <a:r>
              <a:rPr lang="en-US" sz="3200" baseline="30000" dirty="0"/>
              <a:t>th</a:t>
            </a:r>
            <a:r>
              <a:rPr lang="en-US" sz="3200" dirty="0"/>
              <a:t> Century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99120" y="1635395"/>
            <a:ext cx="6942667" cy="70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dirty="0"/>
              <a:t>Moses </a:t>
            </a:r>
            <a:r>
              <a:rPr lang="en-US" sz="2200" dirty="0" err="1"/>
              <a:t>Maimonedes</a:t>
            </a:r>
            <a:r>
              <a:rPr lang="en-US" sz="2200" dirty="0"/>
              <a:t> was a physician and religious scholar who refined the teachings of the Talmud as follows: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06134" y="2590800"/>
            <a:ext cx="3996267" cy="3657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altLang="ja-JP" sz="2000" b="1">
                <a:solidFill>
                  <a:srgbClr val="000000"/>
                </a:solidFill>
                <a:latin typeface="Arial"/>
              </a:rPr>
              <a:t>	</a:t>
            </a:r>
            <a:r>
              <a:rPr lang="ja-JP" altLang="en-US" sz="2000" b="1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000" b="1">
                <a:solidFill>
                  <a:srgbClr val="000000"/>
                </a:solidFill>
              </a:rPr>
              <a:t>If a woman had her first son circumcised and he died as a result of the circumcision, which enfeebled his strength, and she similarly had her second [son] circumcised and he died as a result of the circumcision - </a:t>
            </a:r>
            <a:r>
              <a:rPr lang="en-US" sz="2000" b="1">
                <a:solidFill>
                  <a:srgbClr val="FF0000"/>
                </a:solidFill>
              </a:rPr>
              <a:t>whether [the latter child] was from her first husband or her second husband </a:t>
            </a:r>
            <a:r>
              <a:rPr lang="en-US" sz="2000" b="1">
                <a:solidFill>
                  <a:srgbClr val="000000"/>
                </a:solidFill>
              </a:rPr>
              <a:t>- the third son may not be circumcised at the proper time [on the eighth day of life]…</a:t>
            </a:r>
            <a:r>
              <a:rPr lang="ja-JP" altLang="en-US" sz="2000" b="1">
                <a:solidFill>
                  <a:srgbClr val="000000"/>
                </a:solidFill>
                <a:latin typeface="Arial"/>
              </a:rPr>
              <a:t>”</a:t>
            </a:r>
            <a:r>
              <a:rPr lang="en-US" sz="2000" b="1" baseline="30000">
                <a:solidFill>
                  <a:srgbClr val="000000"/>
                </a:solidFill>
              </a:rPr>
              <a:t>2</a:t>
            </a:r>
            <a:endParaRPr lang="en-US" sz="2000" b="1" baseline="30000" dirty="0">
              <a:solidFill>
                <a:srgbClr val="000000"/>
              </a:solidFill>
            </a:endParaRPr>
          </a:p>
        </p:txBody>
      </p:sp>
      <p:pic>
        <p:nvPicPr>
          <p:cNvPr id="7" name="Picture 1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362200"/>
            <a:ext cx="331752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4000" y="6174234"/>
            <a:ext cx="8001000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Rosner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F. 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Ann Intern Med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1965;372:1135-1204.</a:t>
            </a:r>
          </a:p>
          <a:p>
            <a:pPr>
              <a:lnSpc>
                <a:spcPct val="85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Mishneh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Torah,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Hilkhot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Milah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1:18.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0388" y="4949593"/>
            <a:ext cx="3333618" cy="12276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He understood the genetics—that hemophilia was X-linked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962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84982" y="286321"/>
            <a:ext cx="80772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dirty="0"/>
              <a:t>First description of FIX deficiency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981200"/>
            <a:ext cx="8187267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/>
          </a:p>
          <a:p>
            <a:pPr lvl="1" eaLnBrk="1" hangingPunct="1">
              <a:defRPr/>
            </a:pPr>
            <a:endParaRPr lang="en-US" b="1"/>
          </a:p>
          <a:p>
            <a:pPr lvl="1" eaLnBrk="1" hangingPunct="1">
              <a:buFontTx/>
              <a:buNone/>
              <a:defRPr/>
            </a:pPr>
            <a:endParaRPr lang="en-US"/>
          </a:p>
        </p:txBody>
      </p:sp>
      <p:sp>
        <p:nvSpPr>
          <p:cNvPr id="445445" name="Text Box 5"/>
          <p:cNvSpPr txBox="1">
            <a:spLocks noChangeArrowheads="1"/>
          </p:cNvSpPr>
          <p:nvPr/>
        </p:nvSpPr>
        <p:spPr bwMode="auto">
          <a:xfrm>
            <a:off x="2458417" y="6112195"/>
            <a:ext cx="7560733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Biggs R,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Br Med J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Dec. 27, 1952;1378.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652" name="Picture 8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10" y="1678164"/>
            <a:ext cx="771454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45056" y="2049103"/>
            <a:ext cx="3607812" cy="4906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84065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90666" y="20735"/>
            <a:ext cx="6276781" cy="80809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600" dirty="0"/>
              <a:t>The Most Famous Hemophiliac</a:t>
            </a:r>
          </a:p>
        </p:txBody>
      </p:sp>
      <p:pic>
        <p:nvPicPr>
          <p:cNvPr id="5" name="Picture 4" descr="4alekunifor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4419" y="802486"/>
            <a:ext cx="2168666" cy="3252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743" y="726285"/>
            <a:ext cx="4216400" cy="466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064" y="931379"/>
            <a:ext cx="4170631" cy="4170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3866" t="10314" r="29328" b="1794"/>
          <a:stretch/>
        </p:blipFill>
        <p:spPr>
          <a:xfrm>
            <a:off x="3890725" y="764807"/>
            <a:ext cx="1731750" cy="32951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173407" y="3246818"/>
            <a:ext cx="173175" cy="13564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1" y="4632126"/>
            <a:ext cx="2482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Flexed knee due to bleed</a:t>
            </a:r>
          </a:p>
        </p:txBody>
      </p:sp>
      <p:cxnSp>
        <p:nvCxnSpPr>
          <p:cNvPr id="13" name="Straight Arrow Connector 12"/>
          <p:cNvCxnSpPr>
            <a:stCxn id="16" idx="0"/>
          </p:cNvCxnSpPr>
          <p:nvPr/>
        </p:nvCxnSpPr>
        <p:spPr>
          <a:xfrm flipH="1" flipV="1">
            <a:off x="4663671" y="3428081"/>
            <a:ext cx="82543" cy="187593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83364" y="5304017"/>
            <a:ext cx="1925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Significant bruising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716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0"/>
            <a:ext cx="470124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4915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76837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7"/>
          <p:cNvSpPr txBox="1">
            <a:spLocks noChangeAspect="1" noChangeArrowheads="1"/>
          </p:cNvSpPr>
          <p:nvPr/>
        </p:nvSpPr>
        <p:spPr bwMode="auto">
          <a:xfrm>
            <a:off x="5226129" y="5666960"/>
            <a:ext cx="88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r>
              <a:rPr lang="da-DK" altLang="en-US" sz="1200" b="1" dirty="0">
                <a:solidFill>
                  <a:srgbClr val="000000"/>
                </a:solidFill>
                <a:latin typeface="Arial" pitchFamily="34" charset="0"/>
              </a:rPr>
              <a:t>Thrombin</a:t>
            </a:r>
          </a:p>
        </p:txBody>
      </p:sp>
      <p:sp>
        <p:nvSpPr>
          <p:cNvPr id="115714" name="Text Placeholder 6"/>
          <p:cNvSpPr>
            <a:spLocks noGrp="1"/>
          </p:cNvSpPr>
          <p:nvPr>
            <p:ph sz="quarter" idx="12"/>
          </p:nvPr>
        </p:nvSpPr>
        <p:spPr>
          <a:xfrm>
            <a:off x="3657600" y="358872"/>
            <a:ext cx="4295981" cy="112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>
                <a:ea typeface="Verdana" panose="020B0604030504040204" pitchFamily="34" charset="0"/>
                <a:cs typeface="Verdana" panose="020B0604030504040204" pitchFamily="34" charset="0"/>
              </a:rPr>
              <a:t>Healthy hemostasis</a:t>
            </a:r>
          </a:p>
        </p:txBody>
      </p:sp>
      <p:sp>
        <p:nvSpPr>
          <p:cNvPr id="8" name="Arc 4"/>
          <p:cNvSpPr>
            <a:spLocks noChangeAspect="1"/>
          </p:cNvSpPr>
          <p:nvPr/>
        </p:nvSpPr>
        <p:spPr bwMode="auto">
          <a:xfrm flipH="1" flipV="1">
            <a:off x="4443414" y="5507038"/>
            <a:ext cx="752475" cy="277812"/>
          </a:xfrm>
          <a:custGeom>
            <a:avLst/>
            <a:gdLst>
              <a:gd name="T0" fmla="*/ 0 w 21566"/>
              <a:gd name="T1" fmla="*/ 0 h 21600"/>
              <a:gd name="T2" fmla="*/ 2147483647 w 21566"/>
              <a:gd name="T3" fmla="*/ 2147483647 h 21600"/>
              <a:gd name="T4" fmla="*/ 0 w 21566"/>
              <a:gd name="T5" fmla="*/ 2147483647 h 21600"/>
              <a:gd name="T6" fmla="*/ 0 60000 65536"/>
              <a:gd name="T7" fmla="*/ 0 60000 65536"/>
              <a:gd name="T8" fmla="*/ 0 60000 65536"/>
              <a:gd name="T9" fmla="*/ 0 w 21566"/>
              <a:gd name="T10" fmla="*/ 0 h 21600"/>
              <a:gd name="T11" fmla="*/ 21566 w 2156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6" h="21600" fill="none" extrusionOk="0">
                <a:moveTo>
                  <a:pt x="0" y="-1"/>
                </a:moveTo>
                <a:cubicBezTo>
                  <a:pt x="11456" y="-1"/>
                  <a:pt x="20919" y="8944"/>
                  <a:pt x="21565" y="20382"/>
                </a:cubicBezTo>
              </a:path>
              <a:path w="21566" h="21600" stroke="0" extrusionOk="0">
                <a:moveTo>
                  <a:pt x="0" y="-1"/>
                </a:moveTo>
                <a:cubicBezTo>
                  <a:pt x="11456" y="-1"/>
                  <a:pt x="20919" y="8944"/>
                  <a:pt x="21565" y="20382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8575">
            <a:solidFill>
              <a:srgbClr val="BC00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5"/>
          <p:cNvSpPr>
            <a:spLocks noChangeAspect="1" noChangeArrowheads="1"/>
          </p:cNvSpPr>
          <p:nvPr/>
        </p:nvSpPr>
        <p:spPr bwMode="auto">
          <a:xfrm>
            <a:off x="3657600" y="3733800"/>
            <a:ext cx="3441700" cy="178593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endParaRPr lang="en-CA" altLang="en-US" sz="1800">
              <a:solidFill>
                <a:srgbClr val="000000"/>
              </a:solidFill>
            </a:endParaRP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3776664" y="5322889"/>
            <a:ext cx="1214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da-DK" altLang="en-US" sz="700" b="1">
                <a:solidFill>
                  <a:srgbClr val="000000"/>
                </a:solidFill>
                <a:latin typeface="Arial" pitchFamily="34" charset="0"/>
              </a:rPr>
              <a:t>Activate platelets</a:t>
            </a:r>
            <a:endParaRPr lang="en-US" altLang="en-US" sz="700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767263" y="3744914"/>
            <a:ext cx="1898650" cy="1785937"/>
            <a:chOff x="2187" y="2251"/>
            <a:chExt cx="1196" cy="1125"/>
          </a:xfrm>
          <a:solidFill>
            <a:schemeClr val="bg2">
              <a:lumMod val="75000"/>
            </a:schemeClr>
          </a:solidFill>
        </p:grpSpPr>
        <p:sp>
          <p:nvSpPr>
            <p:cNvPr id="115746" name="AutoShape 8"/>
            <p:cNvSpPr>
              <a:spLocks noChangeAspect="1" noChangeArrowheads="1"/>
            </p:cNvSpPr>
            <p:nvPr/>
          </p:nvSpPr>
          <p:spPr bwMode="auto">
            <a:xfrm>
              <a:off x="2242" y="2251"/>
              <a:ext cx="1086" cy="11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8 h 21600"/>
                <a:gd name="T26" fmla="*/ 18438 w 21600"/>
                <a:gd name="T27" fmla="*/ 1843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334" y="10800"/>
                  </a:moveTo>
                  <a:cubicBezTo>
                    <a:pt x="2334" y="15476"/>
                    <a:pt x="6124" y="19266"/>
                    <a:pt x="10800" y="19266"/>
                  </a:cubicBezTo>
                  <a:cubicBezTo>
                    <a:pt x="15476" y="19266"/>
                    <a:pt x="19266" y="15476"/>
                    <a:pt x="19266" y="10800"/>
                  </a:cubicBezTo>
                  <a:cubicBezTo>
                    <a:pt x="19266" y="6124"/>
                    <a:pt x="15476" y="2334"/>
                    <a:pt x="10800" y="2334"/>
                  </a:cubicBezTo>
                  <a:cubicBezTo>
                    <a:pt x="6124" y="2334"/>
                    <a:pt x="2334" y="6124"/>
                    <a:pt x="2334" y="10800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47" name="AutoShape 9"/>
            <p:cNvSpPr>
              <a:spLocks noChangeAspect="1" noChangeArrowheads="1"/>
            </p:cNvSpPr>
            <p:nvPr/>
          </p:nvSpPr>
          <p:spPr bwMode="auto">
            <a:xfrm rot="-5400000">
              <a:off x="2201" y="2660"/>
              <a:ext cx="210" cy="237"/>
            </a:xfrm>
            <a:prstGeom prst="rightArrow">
              <a:avLst>
                <a:gd name="adj1" fmla="val 50000"/>
                <a:gd name="adj2" fmla="val 59375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endParaRPr lang="en-CA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5748" name="AutoShape 10"/>
            <p:cNvSpPr>
              <a:spLocks noChangeAspect="1" noChangeArrowheads="1"/>
            </p:cNvSpPr>
            <p:nvPr/>
          </p:nvSpPr>
          <p:spPr bwMode="auto">
            <a:xfrm rot="5400000">
              <a:off x="3158" y="2730"/>
              <a:ext cx="212" cy="238"/>
            </a:xfrm>
            <a:prstGeom prst="rightArrow">
              <a:avLst>
                <a:gd name="adj1" fmla="val 50000"/>
                <a:gd name="adj2" fmla="val 59375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endParaRPr lang="en-CA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5" name="AutoShape 11"/>
          <p:cNvSpPr>
            <a:spLocks noChangeAspect="1" noChangeArrowheads="1"/>
          </p:cNvSpPr>
          <p:nvPr/>
        </p:nvSpPr>
        <p:spPr bwMode="auto">
          <a:xfrm rot="5400000">
            <a:off x="5614195" y="5419769"/>
            <a:ext cx="165100" cy="376238"/>
          </a:xfrm>
          <a:prstGeom prst="rightArrow">
            <a:avLst>
              <a:gd name="adj1" fmla="val 50000"/>
              <a:gd name="adj2" fmla="val 59375"/>
            </a:avLst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CA" altLang="en-US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814888" y="3829050"/>
            <a:ext cx="1765300" cy="1646238"/>
            <a:chOff x="2217" y="2316"/>
            <a:chExt cx="1112" cy="1037"/>
          </a:xfrm>
        </p:grpSpPr>
        <p:sp>
          <p:nvSpPr>
            <p:cNvPr id="115744" name="Oval 13"/>
            <p:cNvSpPr>
              <a:spLocks noChangeArrowheads="1"/>
            </p:cNvSpPr>
            <p:nvPr/>
          </p:nvSpPr>
          <p:spPr bwMode="auto">
            <a:xfrm>
              <a:off x="2217" y="2316"/>
              <a:ext cx="437" cy="34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da-DK" altLang="en-US" sz="800" b="1" dirty="0" err="1">
                  <a:solidFill>
                    <a:srgbClr val="000000"/>
                  </a:solidFill>
                </a:rPr>
                <a:t>FIXaFVIIIa</a:t>
              </a:r>
              <a:endParaRPr lang="da-DK" altLang="en-US" sz="800" b="1" dirty="0">
                <a:solidFill>
                  <a:srgbClr val="000000"/>
                </a:solidFill>
              </a:endParaRPr>
            </a:p>
            <a:p>
              <a:pPr algn="ctr"/>
              <a:r>
                <a:rPr lang="da-DK" altLang="en-US" sz="600" b="1" i="1" dirty="0" err="1">
                  <a:solidFill>
                    <a:srgbClr val="000000"/>
                  </a:solidFill>
                </a:rPr>
                <a:t>Intrinsic</a:t>
              </a:r>
              <a:r>
                <a:rPr lang="da-DK" altLang="en-US" sz="600" b="1" i="1" dirty="0">
                  <a:solidFill>
                    <a:srgbClr val="000000"/>
                  </a:solidFill>
                </a:rPr>
                <a:t> </a:t>
              </a:r>
              <a:r>
                <a:rPr lang="da-DK" altLang="en-US" sz="600" b="1" i="1" dirty="0" err="1">
                  <a:solidFill>
                    <a:srgbClr val="000000"/>
                  </a:solidFill>
                </a:rPr>
                <a:t>tenase</a:t>
              </a:r>
              <a:endParaRPr lang="en-US" altLang="en-US" sz="6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115745" name="Oval 14"/>
            <p:cNvSpPr>
              <a:spLocks noChangeArrowheads="1"/>
            </p:cNvSpPr>
            <p:nvPr/>
          </p:nvSpPr>
          <p:spPr bwMode="auto">
            <a:xfrm>
              <a:off x="2891" y="3008"/>
              <a:ext cx="438" cy="34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da-DK" altLang="en-US" sz="800" b="1">
                  <a:solidFill>
                    <a:srgbClr val="000000"/>
                  </a:solidFill>
                </a:rPr>
                <a:t>FXaFVa</a:t>
              </a:r>
            </a:p>
            <a:p>
              <a:pPr algn="ctr"/>
              <a:r>
                <a:rPr lang="da-DK" altLang="en-US" sz="600" b="1" i="1">
                  <a:solidFill>
                    <a:srgbClr val="000000"/>
                  </a:solidFill>
                </a:rPr>
                <a:t>Prothrombin-ase</a:t>
              </a:r>
              <a:endParaRPr lang="en-US" altLang="en-US" sz="600" b="1" i="1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696201" y="2673351"/>
            <a:ext cx="2106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da-DK" altLang="en-US" sz="1800" i="1" dirty="0">
                <a:solidFill>
                  <a:srgbClr val="000000"/>
                </a:solidFill>
                <a:latin typeface="Arial" pitchFamily="34" charset="0"/>
              </a:rPr>
              <a:t>Initiation phase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7735889" y="4357688"/>
            <a:ext cx="2547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da-DK" altLang="en-US" sz="1800" i="1" dirty="0">
                <a:solidFill>
                  <a:srgbClr val="000000"/>
                </a:solidFill>
                <a:latin typeface="Arial" pitchFamily="34" charset="0"/>
              </a:rPr>
              <a:t>Propagation phase</a:t>
            </a:r>
          </a:p>
        </p:txBody>
      </p:sp>
      <p:sp>
        <p:nvSpPr>
          <p:cNvPr id="22" name="Line 18"/>
          <p:cNvSpPr>
            <a:spLocks noChangeAspect="1" noChangeShapeType="1"/>
          </p:cNvSpPr>
          <p:nvPr/>
        </p:nvSpPr>
        <p:spPr bwMode="auto">
          <a:xfrm>
            <a:off x="5681663" y="5910263"/>
            <a:ext cx="0" cy="336550"/>
          </a:xfrm>
          <a:prstGeom prst="line">
            <a:avLst/>
          </a:prstGeom>
          <a:noFill/>
          <a:ln w="9525">
            <a:solidFill>
              <a:srgbClr val="BC002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 Box 19"/>
          <p:cNvSpPr txBox="1">
            <a:spLocks noChangeAspect="1" noChangeArrowheads="1"/>
          </p:cNvSpPr>
          <p:nvPr/>
        </p:nvSpPr>
        <p:spPr bwMode="auto">
          <a:xfrm>
            <a:off x="5376863" y="6278564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r>
              <a:rPr lang="da-DK" altLang="en-US" sz="1200" b="1">
                <a:solidFill>
                  <a:srgbClr val="000000"/>
                </a:solidFill>
                <a:latin typeface="Arial" pitchFamily="34" charset="0"/>
              </a:rPr>
              <a:t>Fibrin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922714" y="3929064"/>
            <a:ext cx="1273175" cy="1843087"/>
            <a:chOff x="1655" y="2379"/>
            <a:chExt cx="802" cy="1161"/>
          </a:xfrm>
        </p:grpSpPr>
        <p:sp>
          <p:nvSpPr>
            <p:cNvPr id="115742" name="Arc 21"/>
            <p:cNvSpPr>
              <a:spLocks noChangeAspect="1"/>
            </p:cNvSpPr>
            <p:nvPr/>
          </p:nvSpPr>
          <p:spPr bwMode="auto">
            <a:xfrm flipH="1" flipV="1">
              <a:off x="1885" y="2453"/>
              <a:ext cx="572" cy="1087"/>
            </a:xfrm>
            <a:custGeom>
              <a:avLst/>
              <a:gdLst>
                <a:gd name="T0" fmla="*/ 0 w 21566"/>
                <a:gd name="T1" fmla="*/ 0 h 21600"/>
                <a:gd name="T2" fmla="*/ 0 w 21566"/>
                <a:gd name="T3" fmla="*/ 0 h 21600"/>
                <a:gd name="T4" fmla="*/ 0 w 21566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66"/>
                <a:gd name="T10" fmla="*/ 0 h 21600"/>
                <a:gd name="T11" fmla="*/ 21566 w 2156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6" h="21600" fill="none" extrusionOk="0">
                  <a:moveTo>
                    <a:pt x="0" y="-1"/>
                  </a:moveTo>
                  <a:cubicBezTo>
                    <a:pt x="11456" y="-1"/>
                    <a:pt x="20919" y="8944"/>
                    <a:pt x="21565" y="20382"/>
                  </a:cubicBezTo>
                </a:path>
                <a:path w="21566" h="21600" stroke="0" extrusionOk="0">
                  <a:moveTo>
                    <a:pt x="0" y="-1"/>
                  </a:moveTo>
                  <a:cubicBezTo>
                    <a:pt x="11456" y="-1"/>
                    <a:pt x="20919" y="8944"/>
                    <a:pt x="21565" y="2038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8575">
              <a:solidFill>
                <a:srgbClr val="BC00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43" name="Text Box 22"/>
            <p:cNvSpPr txBox="1">
              <a:spLocks noChangeAspect="1" noChangeArrowheads="1"/>
            </p:cNvSpPr>
            <p:nvPr/>
          </p:nvSpPr>
          <p:spPr bwMode="auto">
            <a:xfrm>
              <a:off x="1655" y="2379"/>
              <a:ext cx="57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r>
                <a:rPr lang="da-DK" altLang="en-US" sz="900" b="1" dirty="0">
                  <a:solidFill>
                    <a:srgbClr val="000000"/>
                  </a:solidFill>
                  <a:latin typeface="Arial" pitchFamily="34" charset="0"/>
                </a:rPr>
                <a:t>FVIII </a:t>
              </a:r>
              <a:r>
                <a:rPr lang="da-DK" altLang="en-US" sz="900" b="1" dirty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 </a:t>
              </a:r>
              <a:r>
                <a:rPr lang="da-DK" altLang="en-US" sz="900" b="1" dirty="0" err="1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FVIIIa</a:t>
              </a:r>
              <a:endParaRPr lang="en-US" altLang="en-US" sz="9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373564" y="4943475"/>
            <a:ext cx="828675" cy="833438"/>
            <a:chOff x="1939" y="3018"/>
            <a:chExt cx="522" cy="525"/>
          </a:xfrm>
        </p:grpSpPr>
        <p:sp>
          <p:nvSpPr>
            <p:cNvPr id="115740" name="Arc 24"/>
            <p:cNvSpPr>
              <a:spLocks noChangeAspect="1"/>
            </p:cNvSpPr>
            <p:nvPr/>
          </p:nvSpPr>
          <p:spPr bwMode="auto">
            <a:xfrm flipH="1" flipV="1">
              <a:off x="2157" y="3141"/>
              <a:ext cx="304" cy="402"/>
            </a:xfrm>
            <a:custGeom>
              <a:avLst/>
              <a:gdLst>
                <a:gd name="T0" fmla="*/ 0 w 21600"/>
                <a:gd name="T1" fmla="*/ 0 h 23031"/>
                <a:gd name="T2" fmla="*/ 0 w 21600"/>
                <a:gd name="T3" fmla="*/ 0 h 23031"/>
                <a:gd name="T4" fmla="*/ 0 w 21600"/>
                <a:gd name="T5" fmla="*/ 0 h 230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31"/>
                <a:gd name="T11" fmla="*/ 21600 w 21600"/>
                <a:gd name="T12" fmla="*/ 23031 h 230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31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77"/>
                    <a:pt x="21584" y="22554"/>
                    <a:pt x="21552" y="23030"/>
                  </a:cubicBezTo>
                </a:path>
                <a:path w="21600" h="23031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77"/>
                    <a:pt x="21584" y="22554"/>
                    <a:pt x="21552" y="2303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8575">
              <a:solidFill>
                <a:srgbClr val="BC00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41" name="Text Box 25"/>
            <p:cNvSpPr txBox="1">
              <a:spLocks noChangeAspect="1" noChangeArrowheads="1"/>
            </p:cNvSpPr>
            <p:nvPr/>
          </p:nvSpPr>
          <p:spPr bwMode="auto">
            <a:xfrm>
              <a:off x="1939" y="3018"/>
              <a:ext cx="37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r>
                <a:rPr lang="da-DK" altLang="en-US" sz="700" b="1">
                  <a:solidFill>
                    <a:srgbClr val="000000"/>
                  </a:solidFill>
                  <a:latin typeface="Arial" pitchFamily="34" charset="0"/>
                </a:rPr>
                <a:t>FV </a:t>
              </a:r>
              <a:r>
                <a:rPr lang="da-DK" altLang="en-US" sz="700" b="1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 FVa</a:t>
              </a:r>
              <a:endParaRPr lang="en-US" altLang="en-US" sz="7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0" name="Text Box 26"/>
          <p:cNvSpPr txBox="1">
            <a:spLocks noChangeAspect="1" noChangeArrowheads="1"/>
          </p:cNvSpPr>
          <p:nvPr/>
        </p:nvSpPr>
        <p:spPr bwMode="auto">
          <a:xfrm>
            <a:off x="5562600" y="2133600"/>
            <a:ext cx="101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r>
              <a:rPr lang="da-DK" altLang="en-US" sz="1600" b="1">
                <a:solidFill>
                  <a:srgbClr val="000000"/>
                </a:solidFill>
                <a:latin typeface="Arial" pitchFamily="34" charset="0"/>
              </a:rPr>
              <a:t>TF-FVIIa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5489576" y="2478089"/>
            <a:ext cx="1597025" cy="3335337"/>
            <a:chOff x="2642" y="1465"/>
            <a:chExt cx="1006" cy="2101"/>
          </a:xfrm>
        </p:grpSpPr>
        <p:grpSp>
          <p:nvGrpSpPr>
            <p:cNvPr id="115735" name="Group 28"/>
            <p:cNvGrpSpPr>
              <a:grpSpLocks/>
            </p:cNvGrpSpPr>
            <p:nvPr/>
          </p:nvGrpSpPr>
          <p:grpSpPr bwMode="auto">
            <a:xfrm>
              <a:off x="2642" y="1465"/>
              <a:ext cx="842" cy="2101"/>
              <a:chOff x="2642" y="1465"/>
              <a:chExt cx="842" cy="2101"/>
            </a:xfrm>
          </p:grpSpPr>
          <p:sp>
            <p:nvSpPr>
              <p:cNvPr id="115737" name="Line 29"/>
              <p:cNvSpPr>
                <a:spLocks noChangeAspect="1" noChangeShapeType="1"/>
              </p:cNvSpPr>
              <p:nvPr/>
            </p:nvSpPr>
            <p:spPr bwMode="auto">
              <a:xfrm>
                <a:off x="3006" y="1465"/>
                <a:ext cx="0" cy="686"/>
              </a:xfrm>
              <a:prstGeom prst="line">
                <a:avLst/>
              </a:prstGeom>
              <a:noFill/>
              <a:ln w="28575">
                <a:solidFill>
                  <a:srgbClr val="BC0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8" name="AutoShape 30"/>
              <p:cNvSpPr>
                <a:spLocks noChangeAspect="1" noChangeArrowheads="1"/>
              </p:cNvSpPr>
              <p:nvPr/>
            </p:nvSpPr>
            <p:spPr bwMode="auto">
              <a:xfrm rot="5229232">
                <a:off x="2348" y="2430"/>
                <a:ext cx="1430" cy="84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49" y="11481"/>
                    </a:moveTo>
                    <a:cubicBezTo>
                      <a:pt x="234" y="11254"/>
                      <a:pt x="227" y="11027"/>
                      <a:pt x="227" y="10800"/>
                    </a:cubicBezTo>
                    <a:cubicBezTo>
                      <a:pt x="227" y="4960"/>
                      <a:pt x="4960" y="227"/>
                      <a:pt x="10800" y="227"/>
                    </a:cubicBezTo>
                    <a:cubicBezTo>
                      <a:pt x="16639" y="227"/>
                      <a:pt x="21373" y="4960"/>
                      <a:pt x="21373" y="10800"/>
                    </a:cubicBezTo>
                    <a:cubicBezTo>
                      <a:pt x="21372" y="11027"/>
                      <a:pt x="21365" y="11254"/>
                      <a:pt x="21350" y="11481"/>
                    </a:cubicBezTo>
                    <a:lnTo>
                      <a:pt x="21577" y="11496"/>
                    </a:lnTo>
                    <a:cubicBezTo>
                      <a:pt x="21592" y="11264"/>
                      <a:pt x="21600" y="11032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032"/>
                      <a:pt x="7" y="11264"/>
                      <a:pt x="22" y="11496"/>
                    </a:cubicBezTo>
                    <a:lnTo>
                      <a:pt x="249" y="11481"/>
                    </a:lnTo>
                    <a:close/>
                  </a:path>
                </a:pathLst>
              </a:custGeom>
              <a:solidFill>
                <a:srgbClr val="BC0024"/>
              </a:solidFill>
              <a:ln w="9525">
                <a:solidFill>
                  <a:srgbClr val="BC002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9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3029" y="3554"/>
                <a:ext cx="87" cy="8"/>
              </a:xfrm>
              <a:prstGeom prst="line">
                <a:avLst/>
              </a:prstGeom>
              <a:noFill/>
              <a:ln w="9525">
                <a:solidFill>
                  <a:srgbClr val="BC0024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5736" name="Text Box 32"/>
            <p:cNvSpPr txBox="1">
              <a:spLocks noChangeAspect="1" noChangeArrowheads="1"/>
            </p:cNvSpPr>
            <p:nvPr/>
          </p:nvSpPr>
          <p:spPr bwMode="auto">
            <a:xfrm>
              <a:off x="3085" y="1958"/>
              <a:ext cx="5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r"/>
              <a:r>
                <a:rPr lang="da-DK" altLang="en-US" sz="1200" b="1">
                  <a:solidFill>
                    <a:srgbClr val="000000"/>
                  </a:solidFill>
                  <a:latin typeface="Arial" pitchFamily="34" charset="0"/>
                </a:rPr>
                <a:t>FX </a:t>
              </a:r>
              <a:r>
                <a:rPr lang="da-DK" altLang="en-US" sz="1200" b="1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 FXa</a:t>
              </a:r>
              <a:endParaRPr lang="da-DK" altLang="en-US" sz="1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4152900" y="2482852"/>
            <a:ext cx="1898650" cy="1511301"/>
            <a:chOff x="1800" y="1468"/>
            <a:chExt cx="1196" cy="952"/>
          </a:xfrm>
        </p:grpSpPr>
        <p:sp>
          <p:nvSpPr>
            <p:cNvPr id="115733" name="Text Box 34"/>
            <p:cNvSpPr txBox="1">
              <a:spLocks noChangeAspect="1" noChangeArrowheads="1"/>
            </p:cNvSpPr>
            <p:nvPr/>
          </p:nvSpPr>
          <p:spPr bwMode="auto">
            <a:xfrm>
              <a:off x="1800" y="2275"/>
              <a:ext cx="49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r>
                <a:rPr lang="da-DK" altLang="en-US" sz="900" b="1" dirty="0">
                  <a:solidFill>
                    <a:srgbClr val="000000"/>
                  </a:solidFill>
                  <a:latin typeface="Arial" pitchFamily="34" charset="0"/>
                </a:rPr>
                <a:t>FIX </a:t>
              </a:r>
              <a:r>
                <a:rPr lang="da-DK" altLang="en-US" sz="900" b="1" dirty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 </a:t>
              </a:r>
              <a:r>
                <a:rPr lang="da-DK" altLang="en-US" sz="900" b="1" dirty="0" err="1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FIXa</a:t>
              </a:r>
              <a:endParaRPr lang="en-US" altLang="en-US" sz="9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5734" name="Line 35"/>
            <p:cNvSpPr>
              <a:spLocks noChangeShapeType="1"/>
            </p:cNvSpPr>
            <p:nvPr/>
          </p:nvSpPr>
          <p:spPr bwMode="auto">
            <a:xfrm flipH="1">
              <a:off x="1994" y="1468"/>
              <a:ext cx="1002" cy="836"/>
            </a:xfrm>
            <a:prstGeom prst="line">
              <a:avLst/>
            </a:prstGeom>
            <a:noFill/>
            <a:ln w="12700">
              <a:solidFill>
                <a:srgbClr val="BC002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5731" name="Text Box 36"/>
          <p:cNvSpPr txBox="1">
            <a:spLocks noChangeArrowheads="1"/>
          </p:cNvSpPr>
          <p:nvPr/>
        </p:nvSpPr>
        <p:spPr bwMode="auto">
          <a:xfrm>
            <a:off x="1752600" y="41910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Platelet at vessel lesion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871202" y="4749007"/>
            <a:ext cx="173736" cy="0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390132" y="4525962"/>
            <a:ext cx="173736" cy="0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609877" y="5524949"/>
            <a:ext cx="173736" cy="0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247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8" grpId="0" animBg="1"/>
      <p:bldP spid="9" grpId="0" animBg="1"/>
      <p:bldP spid="10" grpId="0"/>
      <p:bldP spid="15" grpId="0" animBg="1"/>
      <p:bldP spid="19" grpId="0"/>
      <p:bldP spid="20" grpId="0"/>
      <p:bldP spid="22" grpId="0" animBg="1"/>
      <p:bldP spid="23" grpId="0"/>
      <p:bldP spid="23" grpId="1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Hemostatic System without FVIII or FIX</a:t>
            </a:r>
            <a:endParaRPr lang="en-US" altLang="en-US" sz="2400" dirty="0"/>
          </a:p>
        </p:txBody>
      </p:sp>
      <p:sp>
        <p:nvSpPr>
          <p:cNvPr id="122884" name="Arc 3"/>
          <p:cNvSpPr>
            <a:spLocks noChangeAspect="1"/>
          </p:cNvSpPr>
          <p:nvPr/>
        </p:nvSpPr>
        <p:spPr bwMode="auto">
          <a:xfrm flipH="1" flipV="1">
            <a:off x="4672014" y="5402263"/>
            <a:ext cx="752475" cy="277812"/>
          </a:xfrm>
          <a:custGeom>
            <a:avLst/>
            <a:gdLst>
              <a:gd name="T0" fmla="*/ 0 w 21566"/>
              <a:gd name="T1" fmla="*/ 0 h 21600"/>
              <a:gd name="T2" fmla="*/ 2147483647 w 21566"/>
              <a:gd name="T3" fmla="*/ 2147483647 h 21600"/>
              <a:gd name="T4" fmla="*/ 0 w 21566"/>
              <a:gd name="T5" fmla="*/ 2147483647 h 21600"/>
              <a:gd name="T6" fmla="*/ 0 60000 65536"/>
              <a:gd name="T7" fmla="*/ 0 60000 65536"/>
              <a:gd name="T8" fmla="*/ 0 60000 65536"/>
              <a:gd name="T9" fmla="*/ 0 w 21566"/>
              <a:gd name="T10" fmla="*/ 0 h 21600"/>
              <a:gd name="T11" fmla="*/ 21566 w 2156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6" h="21600" fill="none" extrusionOk="0">
                <a:moveTo>
                  <a:pt x="0" y="-1"/>
                </a:moveTo>
                <a:cubicBezTo>
                  <a:pt x="11456" y="-1"/>
                  <a:pt x="20919" y="8944"/>
                  <a:pt x="21565" y="20382"/>
                </a:cubicBezTo>
              </a:path>
              <a:path w="21566" h="21600" stroke="0" extrusionOk="0">
                <a:moveTo>
                  <a:pt x="0" y="-1"/>
                </a:moveTo>
                <a:cubicBezTo>
                  <a:pt x="11456" y="-1"/>
                  <a:pt x="20919" y="8944"/>
                  <a:pt x="21565" y="20382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8575">
            <a:solidFill>
              <a:srgbClr val="BC00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5" name="AutoShape 4"/>
          <p:cNvSpPr>
            <a:spLocks noChangeAspect="1" noChangeArrowheads="1"/>
          </p:cNvSpPr>
          <p:nvPr/>
        </p:nvSpPr>
        <p:spPr bwMode="auto">
          <a:xfrm>
            <a:off x="3886200" y="3629025"/>
            <a:ext cx="3441700" cy="178593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2886" name="Text Box 5"/>
          <p:cNvSpPr txBox="1">
            <a:spLocks noChangeAspect="1" noChangeArrowheads="1"/>
          </p:cNvSpPr>
          <p:nvPr/>
        </p:nvSpPr>
        <p:spPr bwMode="auto">
          <a:xfrm>
            <a:off x="4005264" y="5218114"/>
            <a:ext cx="1214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da-DK" altLang="en-US" sz="700" b="1">
                <a:solidFill>
                  <a:srgbClr val="000000"/>
                </a:solidFill>
              </a:rPr>
              <a:t>Activate platelets</a:t>
            </a:r>
            <a:endParaRPr lang="en-US" altLang="en-US" sz="700" b="1">
              <a:solidFill>
                <a:srgbClr val="000000"/>
              </a:solidFill>
            </a:endParaRPr>
          </a:p>
        </p:txBody>
      </p:sp>
      <p:sp>
        <p:nvSpPr>
          <p:cNvPr id="122887" name="AutoShape 6"/>
          <p:cNvSpPr>
            <a:spLocks noChangeAspect="1" noChangeArrowheads="1"/>
          </p:cNvSpPr>
          <p:nvPr/>
        </p:nvSpPr>
        <p:spPr bwMode="auto">
          <a:xfrm>
            <a:off x="5083176" y="3640139"/>
            <a:ext cx="1724025" cy="1785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334" y="10800"/>
                </a:moveTo>
                <a:cubicBezTo>
                  <a:pt x="2334" y="15476"/>
                  <a:pt x="6124" y="19266"/>
                  <a:pt x="10800" y="19266"/>
                </a:cubicBezTo>
                <a:cubicBezTo>
                  <a:pt x="15476" y="19266"/>
                  <a:pt x="19266" y="15476"/>
                  <a:pt x="19266" y="10800"/>
                </a:cubicBezTo>
                <a:cubicBezTo>
                  <a:pt x="19266" y="6124"/>
                  <a:pt x="15476" y="2334"/>
                  <a:pt x="10800" y="2334"/>
                </a:cubicBezTo>
                <a:cubicBezTo>
                  <a:pt x="6124" y="2334"/>
                  <a:pt x="2334" y="6124"/>
                  <a:pt x="2334" y="1080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7924801" y="2568576"/>
            <a:ext cx="2106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da-DK" altLang="en-US" sz="1800" i="1" dirty="0">
                <a:solidFill>
                  <a:srgbClr val="000000"/>
                </a:solidFill>
              </a:rPr>
              <a:t>Initiation phase</a:t>
            </a:r>
          </a:p>
        </p:txBody>
      </p:sp>
      <p:sp>
        <p:nvSpPr>
          <p:cNvPr id="113673" name="Text Box 9"/>
          <p:cNvSpPr txBox="1">
            <a:spLocks noChangeAspect="1" noChangeArrowheads="1"/>
          </p:cNvSpPr>
          <p:nvPr/>
        </p:nvSpPr>
        <p:spPr bwMode="auto">
          <a:xfrm>
            <a:off x="5539782" y="5549901"/>
            <a:ext cx="10134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r>
              <a:rPr lang="da-DK" altLang="en-US" sz="1200" b="1" dirty="0">
                <a:solidFill>
                  <a:srgbClr val="000000"/>
                </a:solidFill>
              </a:rPr>
              <a:t>Thrombin</a:t>
            </a:r>
          </a:p>
        </p:txBody>
      </p:sp>
      <p:sp>
        <p:nvSpPr>
          <p:cNvPr id="122890" name="Line 10"/>
          <p:cNvSpPr>
            <a:spLocks noChangeAspect="1" noChangeShapeType="1"/>
          </p:cNvSpPr>
          <p:nvPr/>
        </p:nvSpPr>
        <p:spPr bwMode="auto">
          <a:xfrm>
            <a:off x="6019800" y="5867400"/>
            <a:ext cx="0" cy="336550"/>
          </a:xfrm>
          <a:prstGeom prst="line">
            <a:avLst/>
          </a:prstGeom>
          <a:noFill/>
          <a:ln w="9525">
            <a:solidFill>
              <a:srgbClr val="BC002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675" name="Text Box 11"/>
          <p:cNvSpPr txBox="1">
            <a:spLocks noChangeAspect="1" noChangeArrowheads="1"/>
          </p:cNvSpPr>
          <p:nvPr/>
        </p:nvSpPr>
        <p:spPr bwMode="auto">
          <a:xfrm>
            <a:off x="5717600" y="6278564"/>
            <a:ext cx="68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r>
              <a:rPr lang="da-DK" altLang="en-US" sz="1200" b="1" dirty="0">
                <a:solidFill>
                  <a:srgbClr val="000000"/>
                </a:solidFill>
              </a:rPr>
              <a:t>Fibrin</a:t>
            </a:r>
          </a:p>
        </p:txBody>
      </p:sp>
      <p:grpSp>
        <p:nvGrpSpPr>
          <p:cNvPr id="122892" name="Group 12"/>
          <p:cNvGrpSpPr>
            <a:grpSpLocks/>
          </p:cNvGrpSpPr>
          <p:nvPr/>
        </p:nvGrpSpPr>
        <p:grpSpPr bwMode="auto">
          <a:xfrm>
            <a:off x="4602164" y="4838700"/>
            <a:ext cx="828675" cy="833438"/>
            <a:chOff x="1939" y="3018"/>
            <a:chExt cx="522" cy="525"/>
          </a:xfrm>
        </p:grpSpPr>
        <p:sp>
          <p:nvSpPr>
            <p:cNvPr id="122904" name="Arc 13"/>
            <p:cNvSpPr>
              <a:spLocks noChangeAspect="1"/>
            </p:cNvSpPr>
            <p:nvPr/>
          </p:nvSpPr>
          <p:spPr bwMode="auto">
            <a:xfrm flipH="1" flipV="1">
              <a:off x="2157" y="3141"/>
              <a:ext cx="304" cy="402"/>
            </a:xfrm>
            <a:custGeom>
              <a:avLst/>
              <a:gdLst>
                <a:gd name="T0" fmla="*/ 0 w 21600"/>
                <a:gd name="T1" fmla="*/ 0 h 23031"/>
                <a:gd name="T2" fmla="*/ 0 w 21600"/>
                <a:gd name="T3" fmla="*/ 0 h 23031"/>
                <a:gd name="T4" fmla="*/ 0 w 21600"/>
                <a:gd name="T5" fmla="*/ 0 h 230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31"/>
                <a:gd name="T11" fmla="*/ 21600 w 21600"/>
                <a:gd name="T12" fmla="*/ 23031 h 230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31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77"/>
                    <a:pt x="21584" y="22554"/>
                    <a:pt x="21552" y="23030"/>
                  </a:cubicBezTo>
                </a:path>
                <a:path w="21600" h="23031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77"/>
                    <a:pt x="21584" y="22554"/>
                    <a:pt x="21552" y="2303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8575">
              <a:solidFill>
                <a:srgbClr val="BC00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5" name="Text Box 14"/>
            <p:cNvSpPr txBox="1">
              <a:spLocks noChangeAspect="1" noChangeArrowheads="1"/>
            </p:cNvSpPr>
            <p:nvPr/>
          </p:nvSpPr>
          <p:spPr bwMode="auto">
            <a:xfrm>
              <a:off x="1939" y="3018"/>
              <a:ext cx="4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r>
                <a:rPr lang="da-DK" altLang="en-US" sz="700" b="1">
                  <a:solidFill>
                    <a:srgbClr val="000000"/>
                  </a:solidFill>
                </a:rPr>
                <a:t>FV </a:t>
              </a:r>
              <a:r>
                <a:rPr lang="da-DK" altLang="en-US" sz="700" b="1">
                  <a:solidFill>
                    <a:srgbClr val="000000"/>
                  </a:solidFill>
                  <a:sym typeface="Wingdings" pitchFamily="2" charset="2"/>
                </a:rPr>
                <a:t> FVa</a:t>
              </a:r>
              <a:endParaRPr lang="en-US" altLang="en-US" sz="700" b="1">
                <a:solidFill>
                  <a:srgbClr val="000000"/>
                </a:solidFill>
              </a:endParaRPr>
            </a:p>
          </p:txBody>
        </p:sp>
      </p:grpSp>
      <p:sp>
        <p:nvSpPr>
          <p:cNvPr id="122893" name="Text Box 15"/>
          <p:cNvSpPr txBox="1">
            <a:spLocks noChangeAspect="1" noChangeArrowheads="1"/>
          </p:cNvSpPr>
          <p:nvPr/>
        </p:nvSpPr>
        <p:spPr bwMode="auto">
          <a:xfrm>
            <a:off x="5715000" y="2084389"/>
            <a:ext cx="1612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r>
              <a:rPr lang="da-DK" altLang="en-US" sz="1600" b="1">
                <a:solidFill>
                  <a:srgbClr val="000000"/>
                </a:solidFill>
              </a:rPr>
              <a:t>TF-FVIIa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251576" y="2514600"/>
            <a:ext cx="1597025" cy="3168650"/>
            <a:chOff x="2642" y="1465"/>
            <a:chExt cx="1006" cy="2101"/>
          </a:xfrm>
        </p:grpSpPr>
        <p:grpSp>
          <p:nvGrpSpPr>
            <p:cNvPr id="122899" name="Group 17"/>
            <p:cNvGrpSpPr>
              <a:grpSpLocks/>
            </p:cNvGrpSpPr>
            <p:nvPr/>
          </p:nvGrpSpPr>
          <p:grpSpPr bwMode="auto">
            <a:xfrm>
              <a:off x="2642" y="1465"/>
              <a:ext cx="842" cy="2101"/>
              <a:chOff x="2642" y="1465"/>
              <a:chExt cx="842" cy="2101"/>
            </a:xfrm>
          </p:grpSpPr>
          <p:sp>
            <p:nvSpPr>
              <p:cNvPr id="122901" name="Line 18"/>
              <p:cNvSpPr>
                <a:spLocks noChangeAspect="1" noChangeShapeType="1"/>
              </p:cNvSpPr>
              <p:nvPr/>
            </p:nvSpPr>
            <p:spPr bwMode="auto">
              <a:xfrm>
                <a:off x="3006" y="1465"/>
                <a:ext cx="0" cy="686"/>
              </a:xfrm>
              <a:prstGeom prst="line">
                <a:avLst/>
              </a:prstGeom>
              <a:noFill/>
              <a:ln w="28575">
                <a:solidFill>
                  <a:srgbClr val="BC0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02" name="AutoShape 19"/>
              <p:cNvSpPr>
                <a:spLocks noChangeAspect="1" noChangeArrowheads="1"/>
              </p:cNvSpPr>
              <p:nvPr/>
            </p:nvSpPr>
            <p:spPr bwMode="auto">
              <a:xfrm rot="5229232">
                <a:off x="2348" y="2430"/>
                <a:ext cx="1430" cy="84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49" y="11481"/>
                    </a:moveTo>
                    <a:cubicBezTo>
                      <a:pt x="234" y="11254"/>
                      <a:pt x="227" y="11027"/>
                      <a:pt x="227" y="10800"/>
                    </a:cubicBezTo>
                    <a:cubicBezTo>
                      <a:pt x="227" y="4960"/>
                      <a:pt x="4960" y="227"/>
                      <a:pt x="10800" y="227"/>
                    </a:cubicBezTo>
                    <a:cubicBezTo>
                      <a:pt x="16639" y="227"/>
                      <a:pt x="21373" y="4960"/>
                      <a:pt x="21373" y="10800"/>
                    </a:cubicBezTo>
                    <a:cubicBezTo>
                      <a:pt x="21372" y="11027"/>
                      <a:pt x="21365" y="11254"/>
                      <a:pt x="21350" y="11481"/>
                    </a:cubicBezTo>
                    <a:lnTo>
                      <a:pt x="21577" y="11496"/>
                    </a:lnTo>
                    <a:cubicBezTo>
                      <a:pt x="21592" y="11264"/>
                      <a:pt x="21600" y="11032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032"/>
                      <a:pt x="7" y="11264"/>
                      <a:pt x="22" y="11496"/>
                    </a:cubicBezTo>
                    <a:lnTo>
                      <a:pt x="249" y="11481"/>
                    </a:lnTo>
                    <a:close/>
                  </a:path>
                </a:pathLst>
              </a:custGeom>
              <a:solidFill>
                <a:srgbClr val="BC0024"/>
              </a:solidFill>
              <a:ln w="9525">
                <a:solidFill>
                  <a:srgbClr val="BC002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03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3029" y="3554"/>
                <a:ext cx="87" cy="8"/>
              </a:xfrm>
              <a:prstGeom prst="line">
                <a:avLst/>
              </a:prstGeom>
              <a:noFill/>
              <a:ln w="9525">
                <a:solidFill>
                  <a:srgbClr val="BC0024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2900" name="Text Box 21"/>
            <p:cNvSpPr txBox="1">
              <a:spLocks noChangeAspect="1" noChangeArrowheads="1"/>
            </p:cNvSpPr>
            <p:nvPr/>
          </p:nvSpPr>
          <p:spPr bwMode="auto">
            <a:xfrm>
              <a:off x="3033" y="1958"/>
              <a:ext cx="61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r"/>
              <a:r>
                <a:rPr lang="da-DK" altLang="en-US" sz="1200" b="1">
                  <a:solidFill>
                    <a:srgbClr val="000000"/>
                  </a:solidFill>
                </a:rPr>
                <a:t>FX </a:t>
              </a:r>
              <a:r>
                <a:rPr lang="da-DK" altLang="en-US" sz="1200" b="1">
                  <a:solidFill>
                    <a:srgbClr val="000000"/>
                  </a:solidFill>
                  <a:sym typeface="Wingdings" pitchFamily="2" charset="2"/>
                </a:rPr>
                <a:t> FXa</a:t>
              </a:r>
              <a:endParaRPr lang="da-DK" altLang="en-US" sz="1200" b="1">
                <a:solidFill>
                  <a:srgbClr val="000000"/>
                </a:solidFill>
              </a:endParaRPr>
            </a:p>
          </p:txBody>
        </p:sp>
      </p:grpSp>
      <p:sp>
        <p:nvSpPr>
          <p:cNvPr id="122895" name="Text Box 22"/>
          <p:cNvSpPr txBox="1">
            <a:spLocks noChangeArrowheads="1"/>
          </p:cNvSpPr>
          <p:nvPr/>
        </p:nvSpPr>
        <p:spPr bwMode="auto">
          <a:xfrm>
            <a:off x="1981200" y="4086225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800">
                <a:solidFill>
                  <a:srgbClr val="000000"/>
                </a:solidFill>
              </a:rPr>
              <a:t>Platelet at vessel lesion</a:t>
            </a:r>
          </a:p>
        </p:txBody>
      </p:sp>
      <p:grpSp>
        <p:nvGrpSpPr>
          <p:cNvPr id="122896" name="Group 23"/>
          <p:cNvGrpSpPr>
            <a:grpSpLocks/>
          </p:cNvGrpSpPr>
          <p:nvPr/>
        </p:nvGrpSpPr>
        <p:grpSpPr bwMode="auto">
          <a:xfrm>
            <a:off x="5029200" y="3716338"/>
            <a:ext cx="642938" cy="557212"/>
            <a:chOff x="2208" y="2311"/>
            <a:chExt cx="405" cy="351"/>
          </a:xfrm>
        </p:grpSpPr>
        <p:sp>
          <p:nvSpPr>
            <p:cNvPr id="122897" name="Oval 24"/>
            <p:cNvSpPr>
              <a:spLocks noChangeArrowheads="1"/>
            </p:cNvSpPr>
            <p:nvPr/>
          </p:nvSpPr>
          <p:spPr bwMode="auto">
            <a:xfrm>
              <a:off x="2217" y="2316"/>
              <a:ext cx="389" cy="34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da-DK" altLang="en-US" sz="700" b="1">
                  <a:solidFill>
                    <a:srgbClr val="000000"/>
                  </a:solidFill>
                </a:rPr>
                <a:t>FIXaFVIIIa</a:t>
              </a:r>
            </a:p>
            <a:p>
              <a:pPr algn="ctr"/>
              <a:r>
                <a:rPr lang="da-DK" altLang="en-US" sz="500" b="1" i="1">
                  <a:solidFill>
                    <a:srgbClr val="000000"/>
                  </a:solidFill>
                </a:rPr>
                <a:t>Intrinsic ten-ase</a:t>
              </a:r>
              <a:endParaRPr lang="en-US" altLang="en-US" sz="500" b="1" i="1">
                <a:solidFill>
                  <a:srgbClr val="000000"/>
                </a:solidFill>
              </a:endParaRPr>
            </a:p>
          </p:txBody>
        </p:sp>
        <p:sp>
          <p:nvSpPr>
            <p:cNvPr id="122898" name="AutoShape 25"/>
            <p:cNvSpPr>
              <a:spLocks noChangeArrowheads="1"/>
            </p:cNvSpPr>
            <p:nvPr/>
          </p:nvSpPr>
          <p:spPr bwMode="auto">
            <a:xfrm>
              <a:off x="2208" y="2311"/>
              <a:ext cx="405" cy="350"/>
            </a:xfrm>
            <a:prstGeom prst="flowChartSummingJunction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33" name="Text Box 16">
            <a:extLst>
              <a:ext uri="{FF2B5EF4-FFF2-40B4-BE49-F238E27FC236}">
                <a16:creationId xmlns="" xmlns:a16="http://schemas.microsoft.com/office/drawing/2014/main" id="{EE54E824-F41A-044D-B3D0-5FE2D98D0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231" y="4291806"/>
            <a:ext cx="2218821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r>
              <a:rPr lang="da-DK" altLang="en-US" sz="1800" b="1" dirty="0">
                <a:solidFill>
                  <a:schemeClr val="bg1"/>
                </a:solidFill>
                <a:latin typeface="Arial" pitchFamily="34" charset="0"/>
              </a:rPr>
              <a:t>No </a:t>
            </a:r>
            <a:r>
              <a:rPr lang="da-DK" altLang="en-US" sz="1800" b="1" dirty="0" err="1">
                <a:solidFill>
                  <a:schemeClr val="bg1"/>
                </a:solidFill>
                <a:latin typeface="Arial" pitchFamily="34" charset="0"/>
              </a:rPr>
              <a:t>Propagation</a:t>
            </a:r>
            <a:endParaRPr lang="da-DK" altLang="en-US" sz="1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044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/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996" y="2197101"/>
            <a:ext cx="2826493" cy="30508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46909" y="284519"/>
            <a:ext cx="10515600" cy="1325563"/>
          </a:xfrm>
        </p:spPr>
        <p:txBody>
          <a:bodyPr/>
          <a:lstStyle/>
          <a:p>
            <a:r>
              <a:rPr lang="en-US" dirty="0"/>
              <a:t>Thrombin Generation Device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281" y="2197100"/>
            <a:ext cx="5010502" cy="375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7858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2B264-46D2-4841-BD16-AC97AF8C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DB290B-FB4C-5A45-8AD2-28E20D5B2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Inherited Coagulation Disorders</a:t>
            </a:r>
          </a:p>
          <a:p>
            <a:pPr lvl="1"/>
            <a:r>
              <a:rPr lang="en-US" dirty="0"/>
              <a:t>Disorders of primary hemostasis</a:t>
            </a:r>
          </a:p>
          <a:p>
            <a:pPr lvl="2"/>
            <a:r>
              <a:rPr lang="en-US" dirty="0"/>
              <a:t>Collagen Disorders</a:t>
            </a:r>
          </a:p>
          <a:p>
            <a:pPr lvl="2"/>
            <a:r>
              <a:rPr lang="en-US" dirty="0"/>
              <a:t>Thrombocytopenia and platelet function defects (covered in platelet talk)</a:t>
            </a:r>
          </a:p>
          <a:p>
            <a:pPr lvl="2"/>
            <a:r>
              <a:rPr lang="en-US" dirty="0"/>
              <a:t>Von Willebrand disease</a:t>
            </a:r>
          </a:p>
          <a:p>
            <a:pPr lvl="1"/>
            <a:r>
              <a:rPr lang="en-US" dirty="0"/>
              <a:t>Disorders of secondary hemostasis</a:t>
            </a:r>
          </a:p>
          <a:p>
            <a:pPr lvl="2"/>
            <a:r>
              <a:rPr lang="en-US" dirty="0"/>
              <a:t>Hemophilia</a:t>
            </a:r>
          </a:p>
          <a:p>
            <a:pPr lvl="2"/>
            <a:r>
              <a:rPr lang="en-US" dirty="0"/>
              <a:t>Rare factor deficiencies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2253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889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769" y="1390872"/>
            <a:ext cx="8732820" cy="5341788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849091" y="752857"/>
            <a:ext cx="5361709" cy="6985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Thrombin Generation Curve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22642" y="5336577"/>
            <a:ext cx="570831" cy="1426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36702" y="4894240"/>
            <a:ext cx="99896" cy="38526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8473" y="4572194"/>
            <a:ext cx="970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Lag time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30973" y="1893208"/>
            <a:ext cx="94645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01382" y="1736250"/>
            <a:ext cx="235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Peak thrombin generation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49927" y="2044027"/>
            <a:ext cx="0" cy="330681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41603" y="5807872"/>
            <a:ext cx="177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to peak </a:t>
            </a:r>
          </a:p>
          <a:p>
            <a:r>
              <a:rPr lang="en-US" sz="1400" dirty="0"/>
              <a:t>thrombin generation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045349" y="5475128"/>
            <a:ext cx="0" cy="4102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>
            <a:off x="3436286" y="2225952"/>
            <a:ext cx="1498435" cy="2953666"/>
          </a:xfrm>
          <a:prstGeom prst="triangle">
            <a:avLst>
              <a:gd name="adj" fmla="val 394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130973" y="3415424"/>
            <a:ext cx="94645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01381" y="3261536"/>
            <a:ext cx="317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Endogenous thrombin potential (ETP)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49091" y="6301556"/>
            <a:ext cx="3245891" cy="2850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49092" y="6307079"/>
            <a:ext cx="1084579" cy="2850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288" y="660680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536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/>
      <p:bldP spid="20" grpId="0" animBg="1"/>
      <p:bldP spid="20" grpId="1" animBg="1"/>
      <p:bldP spid="22" grpId="0"/>
      <p:bldP spid="23" grpId="0" animBg="1"/>
      <p:bldP spid="23" grpId="1" animBg="1"/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769" y="1390872"/>
            <a:ext cx="8732820" cy="5341788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849091" y="752857"/>
            <a:ext cx="5361709" cy="6985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rebuchet MS" charset="0"/>
                <a:ea typeface="ＭＳ Ｐゴシック" charset="-128"/>
                <a:cs typeface="Trebuchet MS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Thrombin Generation Curve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22642" y="5336577"/>
            <a:ext cx="570831" cy="1426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36702" y="4894240"/>
            <a:ext cx="99896" cy="38526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8473" y="4572194"/>
            <a:ext cx="970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Lag time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209724" y="1698003"/>
            <a:ext cx="646764" cy="30777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63258" y="1544114"/>
            <a:ext cx="235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Peak thrombin generation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8885" y="5600397"/>
            <a:ext cx="177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to peak </a:t>
            </a:r>
          </a:p>
          <a:p>
            <a:r>
              <a:rPr lang="en-US" sz="1400" dirty="0"/>
              <a:t>thrombin generation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16389" y="5146943"/>
            <a:ext cx="0" cy="4102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60038" y="3505596"/>
            <a:ext cx="1219888" cy="2665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57625" y="3351707"/>
            <a:ext cx="317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Endogenous thrombin potential (ETP)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303005" y="5344467"/>
            <a:ext cx="375881" cy="6379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849091" y="6301556"/>
            <a:ext cx="3245891" cy="2850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05145" y="6307079"/>
            <a:ext cx="2189836" cy="2850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79927" y="3895416"/>
            <a:ext cx="4830873" cy="984555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This is why patients with hemophilia bleed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7849" y="6593040"/>
            <a:ext cx="3868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554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701E-6 -2.64168E-6 L 0.03592 0.44923 " pathEditMode="relative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6178E-6 2.63012E-6 L 0.03592 0.2266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1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/>
      <p:bldP spid="22" grpId="0"/>
      <p:bldP spid="23" grpId="0" animBg="1"/>
      <p:bldP spid="23" grpId="1" animBg="1"/>
      <p:bldP spid="24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104" y="1102846"/>
            <a:ext cx="8213481" cy="57551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48282" y="2645883"/>
            <a:ext cx="4880605" cy="1155783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TGA Can clearly demonstrate effect of factor administration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97857" y="1803788"/>
            <a:ext cx="750425" cy="8658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77110" y="1558472"/>
            <a:ext cx="1832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Normal control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490494" y="2345808"/>
            <a:ext cx="750425" cy="8658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48282" y="2140821"/>
            <a:ext cx="278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Following FVIII infusion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642894" y="4632126"/>
            <a:ext cx="994012" cy="420244"/>
          </a:xfrm>
          <a:prstGeom prst="straightConnector1">
            <a:avLst/>
          </a:prstGeom>
          <a:ln w="38100" cmpd="sng">
            <a:solidFill>
              <a:srgbClr val="55EF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6907" y="4314659"/>
            <a:ext cx="336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Severe FVIII deficient patient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488668"/>
            <a:ext cx="3803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352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A1F5D8-56BB-FB48-ADC9-B5F73B93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Hemophilia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65109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Hemophilia refers to deficiencies of factors VIII and IX</a:t>
            </a:r>
          </a:p>
          <a:p>
            <a:r>
              <a:rPr lang="en-US" dirty="0"/>
              <a:t>Both are due to mutations in the genes encoding factor VIII (hemophilia A) or factor IX (hemophilia B)</a:t>
            </a:r>
          </a:p>
          <a:p>
            <a:r>
              <a:rPr lang="en-US" dirty="0"/>
              <a:t>Hemophilia A occurs in 1:5,000 males and hemophilia B in 1:20,000 males</a:t>
            </a:r>
          </a:p>
          <a:p>
            <a:r>
              <a:rPr lang="en-US" dirty="0"/>
              <a:t>Both are inherited in an X-linked recessive pattern</a:t>
            </a:r>
          </a:p>
          <a:p>
            <a:pPr lvl="1"/>
            <a:r>
              <a:rPr lang="en-US" dirty="0"/>
              <a:t>Note that 30% of patients have no family history</a:t>
            </a:r>
          </a:p>
          <a:p>
            <a:r>
              <a:rPr lang="en-US" dirty="0"/>
              <a:t>Heterozygous females (i.e. carriers) can be symptomatic </a:t>
            </a:r>
          </a:p>
          <a:p>
            <a:pPr lvl="1"/>
            <a:r>
              <a:rPr lang="en-US" dirty="0"/>
              <a:t>Historically called symptomatic carriers but now referred to by their level of factor as mild (most often) or moderate (very rare) hemophilia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423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itchFamily="34" charset="0"/>
              </a:rPr>
              <a:t>Molecular Basis of Hemophilia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Severe hemophilia A</a:t>
            </a:r>
          </a:p>
          <a:p>
            <a:pPr lvl="1"/>
            <a:r>
              <a:rPr lang="en-US" dirty="0">
                <a:solidFill>
                  <a:schemeClr val="accent2"/>
                </a:solidFill>
                <a:cs typeface="Arial" pitchFamily="34" charset="0"/>
              </a:rPr>
              <a:t>40% to 50%: intron 22 inversion in factor VIII gene</a:t>
            </a:r>
          </a:p>
          <a:p>
            <a:pPr lvl="1"/>
            <a:r>
              <a:rPr lang="en-US" dirty="0">
                <a:cs typeface="Arial" pitchFamily="34" charset="0"/>
              </a:rPr>
              <a:t>50%: Specific point mutations in exons or at splice junctions in factor VIII gene</a:t>
            </a:r>
          </a:p>
          <a:p>
            <a:pPr lvl="1"/>
            <a:r>
              <a:rPr lang="en-US" dirty="0">
                <a:cs typeface="Arial" pitchFamily="34" charset="0"/>
              </a:rPr>
              <a:t>5%: Deletions of varying size</a:t>
            </a:r>
          </a:p>
          <a:p>
            <a:pPr lvl="1"/>
            <a:r>
              <a:rPr lang="en-US" dirty="0">
                <a:cs typeface="Arial" pitchFamily="34" charset="0"/>
              </a:rPr>
              <a:t>5%: </a:t>
            </a:r>
            <a:r>
              <a:rPr lang="en-US" dirty="0" err="1">
                <a:cs typeface="Arial" pitchFamily="34" charset="0"/>
              </a:rPr>
              <a:t>Intron</a:t>
            </a:r>
            <a:r>
              <a:rPr lang="en-US" dirty="0">
                <a:cs typeface="Arial" pitchFamily="34" charset="0"/>
              </a:rPr>
              <a:t> 1 inversion</a:t>
            </a:r>
          </a:p>
          <a:p>
            <a:r>
              <a:rPr lang="en-US" dirty="0">
                <a:cs typeface="Arial" pitchFamily="34" charset="0"/>
              </a:rPr>
              <a:t>Mild and moderate hemophilia A</a:t>
            </a:r>
          </a:p>
          <a:p>
            <a:pPr lvl="1"/>
            <a:r>
              <a:rPr lang="en-US" dirty="0">
                <a:cs typeface="Arial" pitchFamily="34" charset="0"/>
              </a:rPr>
              <a:t>Point mutations in the factor VIII coding sequence</a:t>
            </a:r>
          </a:p>
          <a:p>
            <a:pPr lvl="1"/>
            <a:r>
              <a:rPr lang="en-US" dirty="0">
                <a:cs typeface="Arial" pitchFamily="34" charset="0"/>
              </a:rPr>
              <a:t>Differences in the location and nature of point mutation accounts for variations in severity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9154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288275856"/>
              </p:ext>
            </p:extLst>
          </p:nvPr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Left-Right Arrow 3">
            <a:extLst>
              <a:ext uri="{FF2B5EF4-FFF2-40B4-BE49-F238E27FC236}">
                <a16:creationId xmlns="" xmlns:a16="http://schemas.microsoft.com/office/drawing/2014/main" id="{74BB18B2-828A-8D4E-A1D6-7EAFBAEBECF6}"/>
              </a:ext>
            </a:extLst>
          </p:cNvPr>
          <p:cNvSpPr/>
          <p:nvPr/>
        </p:nvSpPr>
        <p:spPr>
          <a:xfrm>
            <a:off x="7370618" y="2632363"/>
            <a:ext cx="526473" cy="1524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733869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287854240"/>
              </p:ext>
            </p:extLst>
          </p:nvPr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813862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17942212"/>
              </p:ext>
            </p:extLst>
          </p:nvPr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47493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Arial" pitchFamily="34" charset="0"/>
              </a:rPr>
              <a:t>Molecular Basis of Hemophilia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Factor IX gene deletions of varying sizes and point mutations</a:t>
            </a:r>
            <a:endParaRPr lang="en-US" sz="2400" dirty="0">
              <a:cs typeface="Arial" pitchFamily="34" charset="0"/>
            </a:endParaRPr>
          </a:p>
          <a:p>
            <a:r>
              <a:rPr lang="en-US" dirty="0">
                <a:cs typeface="Arial" pitchFamily="34" charset="0"/>
              </a:rPr>
              <a:t>Correlation of type of mutation with severity</a:t>
            </a:r>
          </a:p>
          <a:p>
            <a:pPr lvl="1"/>
            <a:r>
              <a:rPr lang="en-US" dirty="0">
                <a:cs typeface="Arial" pitchFamily="34" charset="0"/>
              </a:rPr>
              <a:t>Small and large deletions—associated with severe hemophilia B</a:t>
            </a:r>
          </a:p>
          <a:p>
            <a:pPr lvl="1"/>
            <a:r>
              <a:rPr lang="en-US" dirty="0" err="1">
                <a:cs typeface="Arial" pitchFamily="34" charset="0"/>
              </a:rPr>
              <a:t>Missense</a:t>
            </a:r>
            <a:r>
              <a:rPr lang="en-US" dirty="0">
                <a:cs typeface="Arial" pitchFamily="34" charset="0"/>
              </a:rPr>
              <a:t> mutations—common in mild and moderate disease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448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Collagen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56644" y="6492714"/>
            <a:ext cx="2921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85304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811455524"/>
              </p:ext>
            </p:extLst>
          </p:nvPr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  <p:sp>
        <p:nvSpPr>
          <p:cNvPr id="4" name="Pie 3">
            <a:extLst>
              <a:ext uri="{FF2B5EF4-FFF2-40B4-BE49-F238E27FC236}">
                <a16:creationId xmlns="" xmlns:a16="http://schemas.microsoft.com/office/drawing/2014/main" id="{E6E984CE-5FC5-8E49-BB71-FA4118F01F4F}"/>
              </a:ext>
            </a:extLst>
          </p:cNvPr>
          <p:cNvSpPr/>
          <p:nvPr/>
        </p:nvSpPr>
        <p:spPr>
          <a:xfrm>
            <a:off x="2812120" y="2188316"/>
            <a:ext cx="2992555" cy="2231292"/>
          </a:xfrm>
          <a:custGeom>
            <a:avLst/>
            <a:gdLst>
              <a:gd name="connsiteX0" fmla="*/ 2992202 w 4516582"/>
              <a:gd name="connsiteY0" fmla="*/ 2250914 h 2313709"/>
              <a:gd name="connsiteX1" fmla="*/ 953432 w 4516582"/>
              <a:gd name="connsiteY1" fmla="*/ 2101047 h 2313709"/>
              <a:gd name="connsiteX2" fmla="*/ 1421130 w 4516582"/>
              <a:gd name="connsiteY2" fmla="*/ 82424 h 2313709"/>
              <a:gd name="connsiteX3" fmla="*/ 2258291 w 4516582"/>
              <a:gd name="connsiteY3" fmla="*/ 1156855 h 2313709"/>
              <a:gd name="connsiteX4" fmla="*/ 2992202 w 4516582"/>
              <a:gd name="connsiteY4" fmla="*/ 2250914 h 2313709"/>
              <a:gd name="connsiteX0" fmla="*/ 2992555 w 2992555"/>
              <a:gd name="connsiteY0" fmla="*/ 2168490 h 2231292"/>
              <a:gd name="connsiteX1" fmla="*/ 953785 w 2992555"/>
              <a:gd name="connsiteY1" fmla="*/ 2018623 h 2231292"/>
              <a:gd name="connsiteX2" fmla="*/ 1421483 w 2992555"/>
              <a:gd name="connsiteY2" fmla="*/ 0 h 2231292"/>
              <a:gd name="connsiteX3" fmla="*/ 2438753 w 2992555"/>
              <a:gd name="connsiteY3" fmla="*/ 838904 h 2231292"/>
              <a:gd name="connsiteX4" fmla="*/ 2992555 w 2992555"/>
              <a:gd name="connsiteY4" fmla="*/ 2168490 h 22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2555" h="2231292">
                <a:moveTo>
                  <a:pt x="2992555" y="2168490"/>
                </a:moveTo>
                <a:cubicBezTo>
                  <a:pt x="2305470" y="2289441"/>
                  <a:pt x="1546751" y="2233669"/>
                  <a:pt x="953785" y="2018623"/>
                </a:cubicBezTo>
                <a:cubicBezTo>
                  <a:pt x="-507490" y="1488676"/>
                  <a:pt x="-241351" y="339999"/>
                  <a:pt x="1421483" y="0"/>
                </a:cubicBezTo>
                <a:lnTo>
                  <a:pt x="2438753" y="838904"/>
                </a:lnTo>
                <a:cubicBezTo>
                  <a:pt x="2683390" y="1203590"/>
                  <a:pt x="2747918" y="1803804"/>
                  <a:pt x="2992555" y="216849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About 40-45% are </a:t>
            </a:r>
          </a:p>
          <a:p>
            <a:r>
              <a:rPr lang="en-US" dirty="0">
                <a:solidFill>
                  <a:schemeClr val="bg1"/>
                </a:solidFill>
              </a:rPr>
              <a:t>significant mutations </a:t>
            </a:r>
          </a:p>
          <a:p>
            <a:r>
              <a:rPr lang="en-US" dirty="0">
                <a:solidFill>
                  <a:schemeClr val="bg1"/>
                </a:solidFill>
              </a:rPr>
              <a:t>leading to severe hemophilia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4137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875824991"/>
              </p:ext>
            </p:extLst>
          </p:nvPr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143835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201427189"/>
              </p:ext>
            </p:extLst>
          </p:nvPr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536070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9D7CF198-75E7-A447-8CAB-54730F52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Hemophilia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378657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Diagnosis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Screening assays</a:t>
            </a:r>
          </a:p>
          <a:p>
            <a:pPr lvl="1"/>
            <a:r>
              <a:rPr lang="en-US" dirty="0"/>
              <a:t>PTT is almost always prolonged</a:t>
            </a:r>
          </a:p>
          <a:p>
            <a:pPr lvl="2"/>
            <a:r>
              <a:rPr lang="en-US" dirty="0"/>
              <a:t>Some mild hemophilia patients will have a normal PTT</a:t>
            </a:r>
          </a:p>
          <a:p>
            <a:pPr lvl="3"/>
            <a:r>
              <a:rPr lang="en-US" dirty="0"/>
              <a:t>Selected genotypes are known to cause this due to the way the FVIII/FIX interacts with phospholipids in the reagents</a:t>
            </a:r>
          </a:p>
          <a:p>
            <a:r>
              <a:rPr lang="en-US" dirty="0"/>
              <a:t>Factor assays</a:t>
            </a:r>
          </a:p>
          <a:p>
            <a:pPr lvl="1"/>
            <a:r>
              <a:rPr lang="en-US" dirty="0"/>
              <a:t>Measure specific factor activity levels</a:t>
            </a:r>
          </a:p>
          <a:p>
            <a:pPr lvl="2"/>
            <a:r>
              <a:rPr lang="en-US" dirty="0"/>
              <a:t>Clot-based assays using PTT as base assay</a:t>
            </a:r>
          </a:p>
          <a:p>
            <a:r>
              <a:rPr lang="en-US" dirty="0"/>
              <a:t>Genetic assays</a:t>
            </a:r>
          </a:p>
          <a:p>
            <a:pPr lvl="1"/>
            <a:r>
              <a:rPr lang="en-US" dirty="0"/>
              <a:t>Genotyping to determine specific molecular defect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722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Prenatal diagnosis can be performed using fetal DNA</a:t>
            </a:r>
          </a:p>
          <a:p>
            <a:pPr lvl="1"/>
            <a:r>
              <a:rPr lang="en-US" dirty="0"/>
              <a:t>Amniocentesis</a:t>
            </a:r>
          </a:p>
          <a:p>
            <a:pPr lvl="1"/>
            <a:r>
              <a:rPr lang="en-US" dirty="0"/>
              <a:t>Percutaneous umbilical blood sampling</a:t>
            </a:r>
          </a:p>
          <a:p>
            <a:pPr lvl="1"/>
            <a:r>
              <a:rPr lang="en-US" dirty="0"/>
              <a:t>Chorionic villous sampling</a:t>
            </a:r>
          </a:p>
          <a:p>
            <a:r>
              <a:rPr lang="en-US" dirty="0"/>
              <a:t>Testing is easiest if the genetic defect in the family is already known</a:t>
            </a:r>
          </a:p>
          <a:p>
            <a:r>
              <a:rPr lang="en-US" dirty="0"/>
              <a:t>Factor levels are not reliable enough for prenatal testing</a:t>
            </a:r>
          </a:p>
          <a:p>
            <a:pPr lvl="1"/>
            <a:r>
              <a:rPr lang="en-US" dirty="0"/>
              <a:t>FIX levels are physiologically low in fetuses</a:t>
            </a:r>
          </a:p>
          <a:p>
            <a:pPr lvl="1"/>
            <a:r>
              <a:rPr lang="en-US" dirty="0"/>
              <a:t>FVIII levels can be falsely elevated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6001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490168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and Laboratory Manifestations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296614"/>
              </p:ext>
            </p:extLst>
          </p:nvPr>
        </p:nvGraphicFramePr>
        <p:xfrm>
          <a:off x="1639447" y="990079"/>
          <a:ext cx="891851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6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20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667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60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35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Age at presentation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Birth-3 years*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2-10</a:t>
                      </a:r>
                      <a:r>
                        <a:rPr lang="en-US" baseline="0" dirty="0"/>
                        <a:t> years*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5-&gt;21 years*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1206">
                <a:tc>
                  <a:txBody>
                    <a:bodyPr/>
                    <a:lstStyle/>
                    <a:p>
                      <a:r>
                        <a:rPr lang="en-US" dirty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Family</a:t>
                      </a:r>
                      <a:r>
                        <a:rPr lang="en-US" baseline="0" dirty="0"/>
                        <a:t> history </a:t>
                      </a:r>
                      <a:r>
                        <a:rPr lang="en-US" sz="1600" baseline="0" dirty="0"/>
                        <a:t>(pre- or postnatal screening)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Neonatal bleeding </a:t>
                      </a:r>
                      <a:r>
                        <a:rPr lang="en-US" sz="1600" baseline="0" dirty="0"/>
                        <a:t>(</a:t>
                      </a:r>
                      <a:r>
                        <a:rPr lang="en-US" sz="1600" baseline="0" dirty="0" err="1"/>
                        <a:t>circ</a:t>
                      </a:r>
                      <a:r>
                        <a:rPr lang="en-US" sz="1600" baseline="0" dirty="0"/>
                        <a:t>, heel sticks)</a:t>
                      </a:r>
                      <a:endParaRPr lang="en-US" sz="1400" baseline="0" dirty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Bruising (&lt;1 year)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Vaccine-related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Mucosal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Joint bleed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Family history </a:t>
                      </a:r>
                      <a:r>
                        <a:rPr lang="en-US" sz="1600" baseline="0" dirty="0"/>
                        <a:t>(pre- or post natal screening)</a:t>
                      </a:r>
                      <a:endParaRPr lang="en-US" sz="1400" baseline="0" dirty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/>
                        <a:t>Neonatal bleeding </a:t>
                      </a:r>
                      <a:r>
                        <a:rPr lang="en-US" sz="1600" baseline="0" dirty="0"/>
                        <a:t>(less likely than severe)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Vaccine-related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Mucosal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Joint bleed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Post-traumatic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Post-surgical</a:t>
                      </a:r>
                      <a:r>
                        <a:rPr lang="en-US" baseline="0" dirty="0"/>
                        <a:t> bleed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Risk for inhibitor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~25% in FVIII</a:t>
                      </a:r>
                    </a:p>
                    <a:p>
                      <a:r>
                        <a:rPr lang="en-US" dirty="0"/>
                        <a:t>~5%</a:t>
                      </a:r>
                      <a:r>
                        <a:rPr lang="en-US" baseline="0" dirty="0"/>
                        <a:t> in FIX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~1-2%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Rare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Risk for hemophilic arthropathy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Universal without</a:t>
                      </a:r>
                      <a:r>
                        <a:rPr lang="en-US" baseline="0" dirty="0"/>
                        <a:t> prophylaxis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</a:t>
                      </a:r>
                      <a:r>
                        <a:rPr lang="en-US" baseline="0" dirty="0"/>
                        <a:t> common without prophylaxis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33106" y="6178667"/>
            <a:ext cx="610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*Age at presentation is highly variable—these are approximations of ages that questions will likely cite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9451" y="966832"/>
            <a:ext cx="8889649" cy="3896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3108" y="1350118"/>
            <a:ext cx="8889649" cy="3896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3107" y="1682014"/>
            <a:ext cx="8889649" cy="3896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1970" y="4784527"/>
            <a:ext cx="8889649" cy="6412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61969" y="5433891"/>
            <a:ext cx="8889649" cy="6701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47539" y="2114923"/>
            <a:ext cx="8889649" cy="26326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586072"/>
            <a:ext cx="23466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469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Bleeding Locations by Age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870350" y="1451848"/>
          <a:ext cx="8355692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6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50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Neonatal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Post-circumcision</a:t>
                      </a:r>
                    </a:p>
                    <a:p>
                      <a:r>
                        <a:rPr lang="en-US" sz="1600" baseline="0" dirty="0"/>
                        <a:t>Heel sticks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Intracranial</a:t>
                      </a:r>
                      <a:r>
                        <a:rPr lang="en-US" sz="1600" baseline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Common in severe (less so in other types)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Common in severe (less so in other types)</a:t>
                      </a:r>
                    </a:p>
                    <a:p>
                      <a:r>
                        <a:rPr lang="en-US" sz="1600" baseline="0" dirty="0"/>
                        <a:t>Uncommon (~1-5% in severe)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r>
                        <a:rPr lang="en-US" sz="1600" baseline="0" dirty="0"/>
                        <a:t> weeks-1 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Bruising</a:t>
                      </a:r>
                    </a:p>
                    <a:p>
                      <a:r>
                        <a:rPr lang="en-US" sz="1600" dirty="0"/>
                        <a:t>Post-vaccination</a:t>
                      </a:r>
                    </a:p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baseline="0" dirty="0"/>
                        <a:t>Intracranial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All severe, most</a:t>
                      </a:r>
                      <a:r>
                        <a:rPr lang="en-US" sz="1600" baseline="0" dirty="0"/>
                        <a:t> moderate, less in mild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Occasional in severe (less so in other types)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Infrequent in severe, rare in other types</a:t>
                      </a:r>
                    </a:p>
                    <a:p>
                      <a:r>
                        <a:rPr lang="en-US" sz="1600" dirty="0"/>
                        <a:t>Rare (1% or less)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 year -5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dirty="0"/>
                        <a:t>Muscle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Mucosal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Nearly</a:t>
                      </a:r>
                      <a:r>
                        <a:rPr lang="en-US" sz="1600" baseline="0" dirty="0"/>
                        <a:t> all severe patients will have a joint/muscle bleed, very common in moderate and rare in mild</a:t>
                      </a:r>
                    </a:p>
                    <a:p>
                      <a:r>
                        <a:rPr lang="en-US" sz="1600" baseline="0" dirty="0"/>
                        <a:t>Universal in all types with trauma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5-13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dirty="0"/>
                        <a:t>Muscle</a:t>
                      </a:r>
                    </a:p>
                    <a:p>
                      <a:r>
                        <a:rPr lang="en-US" sz="1600" dirty="0"/>
                        <a:t>Post-trauma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All severe and most moderates will have joint/muscle bleeds</a:t>
                      </a:r>
                    </a:p>
                    <a:p>
                      <a:r>
                        <a:rPr lang="en-US" sz="1600" dirty="0"/>
                        <a:t>All types</a:t>
                      </a:r>
                      <a:r>
                        <a:rPr lang="en-US" sz="1600" baseline="0" dirty="0"/>
                        <a:t> will have post-traumatic bleeding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13-21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dirty="0"/>
                        <a:t>Muscle</a:t>
                      </a:r>
                    </a:p>
                    <a:p>
                      <a:r>
                        <a:rPr lang="en-US" sz="1600" dirty="0"/>
                        <a:t>Post-trauma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All severe and most moderates will have joint/muscle bleeds</a:t>
                      </a:r>
                    </a:p>
                    <a:p>
                      <a:r>
                        <a:rPr lang="en-US" sz="1600" dirty="0"/>
                        <a:t>All types</a:t>
                      </a:r>
                      <a:r>
                        <a:rPr lang="en-US" sz="1600" baseline="0" dirty="0"/>
                        <a:t> will have post-traumatic bleeding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99212" y="1818219"/>
            <a:ext cx="8326832" cy="8225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2868" y="2619983"/>
            <a:ext cx="8326832" cy="105974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78437" y="3702255"/>
            <a:ext cx="8326832" cy="10741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64006" y="4798958"/>
            <a:ext cx="8326832" cy="8225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64005" y="5635916"/>
            <a:ext cx="8326832" cy="8225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189537" y="2005812"/>
            <a:ext cx="89473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114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00035 0.03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3588 L 0.00278 0.619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Unusual Bruising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82926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066" y="0"/>
            <a:ext cx="512233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2" name="Rectangle 1"/>
          <p:cNvSpPr/>
          <p:nvPr/>
        </p:nvSpPr>
        <p:spPr>
          <a:xfrm>
            <a:off x="6085210" y="1391831"/>
            <a:ext cx="833480" cy="3884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7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86400" y="35814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8452246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119412" y="425753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Collagen’s role in coagulation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6705600" y="37338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1939871" y="1904391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366831" y="1931583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390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486400" y="40386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3810000" y="4998964"/>
            <a:ext cx="2209800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716776" y="5082154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93024" y="3780653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Lumen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B77D823-6D2E-C14D-B3FB-BEEDCBD112DC}"/>
              </a:ext>
            </a:extLst>
          </p:cNvPr>
          <p:cNvSpPr txBox="1"/>
          <p:nvPr/>
        </p:nvSpPr>
        <p:spPr>
          <a:xfrm>
            <a:off x="7279668" y="5944234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Subendothelium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809FADC3-F6E5-4E40-B565-0DFD3F1FC949}"/>
              </a:ext>
            </a:extLst>
          </p:cNvPr>
          <p:cNvSpPr/>
          <p:nvPr/>
        </p:nvSpPr>
        <p:spPr>
          <a:xfrm>
            <a:off x="2078182" y="5652655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="" xmlns:a16="http://schemas.microsoft.com/office/drawing/2014/main" id="{1BCC8282-2EE6-794A-B8AA-720EE642B06E}"/>
              </a:ext>
            </a:extLst>
          </p:cNvPr>
          <p:cNvSpPr/>
          <p:nvPr/>
        </p:nvSpPr>
        <p:spPr>
          <a:xfrm>
            <a:off x="2230582" y="5805055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="" xmlns:a16="http://schemas.microsoft.com/office/drawing/2014/main" id="{FC11DA0A-ED7C-7044-98E0-58F9707A837A}"/>
              </a:ext>
            </a:extLst>
          </p:cNvPr>
          <p:cNvSpPr/>
          <p:nvPr/>
        </p:nvSpPr>
        <p:spPr>
          <a:xfrm>
            <a:off x="5311655" y="5680364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="" xmlns:a16="http://schemas.microsoft.com/office/drawing/2014/main" id="{A9AACF13-A42A-1D4F-8D70-E94DBDAC4BEB}"/>
              </a:ext>
            </a:extLst>
          </p:cNvPr>
          <p:cNvSpPr/>
          <p:nvPr/>
        </p:nvSpPr>
        <p:spPr>
          <a:xfrm>
            <a:off x="4191000" y="5611726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="" xmlns:a16="http://schemas.microsoft.com/office/drawing/2014/main" id="{54468E34-4DB4-4749-B2B4-F7D32C9E7494}"/>
              </a:ext>
            </a:extLst>
          </p:cNvPr>
          <p:cNvSpPr/>
          <p:nvPr/>
        </p:nvSpPr>
        <p:spPr>
          <a:xfrm>
            <a:off x="4305134" y="1482805"/>
            <a:ext cx="3422073" cy="249381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D40D9CB-2FBF-FE42-A9CF-5A0AF41955F8}"/>
              </a:ext>
            </a:extLst>
          </p:cNvPr>
          <p:cNvSpPr txBox="1"/>
          <p:nvPr/>
        </p:nvSpPr>
        <p:spPr>
          <a:xfrm>
            <a:off x="7781748" y="1354505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--collagen</a:t>
            </a:r>
          </a:p>
        </p:txBody>
      </p:sp>
      <p:sp>
        <p:nvSpPr>
          <p:cNvPr id="3" name="Rectangle 2"/>
          <p:cNvSpPr/>
          <p:nvPr/>
        </p:nvSpPr>
        <p:spPr>
          <a:xfrm>
            <a:off x="-24276" y="6550223"/>
            <a:ext cx="24312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090933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06" y="2108200"/>
            <a:ext cx="3511296" cy="2633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349" y="2122630"/>
            <a:ext cx="3511296" cy="26334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5682" y="3235060"/>
            <a:ext cx="816580" cy="1474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21508" y="3439366"/>
            <a:ext cx="663547" cy="2829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4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700"/>
            <a:ext cx="9144000" cy="68297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270832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88668"/>
            <a:ext cx="3803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45832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Post-vaccination Bleeding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935023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509899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1396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Bleeding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233107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5170"/>
            <a:ext cx="4558140" cy="3418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16" y="678225"/>
            <a:ext cx="4564785" cy="3423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299623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373406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Bleed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3861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3792044" y="5004129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0800000">
            <a:off x="5350632" y="5005347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904414" y="190733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11449" y="1906113"/>
            <a:ext cx="225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--activated platelet</a:t>
            </a: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4110294" y="45505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91400" y="147469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bound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86400" y="35814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4" y="1330403"/>
            <a:ext cx="9690519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705600" y="37338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4419600" y="1420608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76800" y="14478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390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743445" y="4099073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Injury situation</a:t>
            </a:r>
          </a:p>
        </p:txBody>
      </p:sp>
      <p:cxnSp>
        <p:nvCxnSpPr>
          <p:cNvPr id="76" name="Curved Connector 75"/>
          <p:cNvCxnSpPr/>
          <p:nvPr/>
        </p:nvCxnSpPr>
        <p:spPr>
          <a:xfrm flipV="1">
            <a:off x="6960899" y="1394425"/>
            <a:ext cx="740895" cy="468665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26553" y="4066801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405412" y="4430856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9705" y="6001931"/>
            <a:ext cx="554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vWF</a:t>
            </a:r>
            <a:r>
              <a:rPr lang="en-US" dirty="0"/>
              <a:t> binding to (“unfurling”) subendothelial collagen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4928462" y="4807593"/>
            <a:ext cx="330253" cy="11665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="" xmlns:a16="http://schemas.microsoft.com/office/drawing/2014/main" id="{A5D5C4EA-DF20-1A49-B760-9F6FFF89975C}"/>
              </a:ext>
            </a:extLst>
          </p:cNvPr>
          <p:cNvSpPr/>
          <p:nvPr/>
        </p:nvSpPr>
        <p:spPr>
          <a:xfrm>
            <a:off x="8414233" y="2059836"/>
            <a:ext cx="1752600" cy="236310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BF391FD-CDFF-B449-967B-F4C84EC6DCFF}"/>
              </a:ext>
            </a:extLst>
          </p:cNvPr>
          <p:cNvSpPr txBox="1"/>
          <p:nvPr/>
        </p:nvSpPr>
        <p:spPr>
          <a:xfrm>
            <a:off x="10144854" y="1953775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--collagen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="" xmlns:a16="http://schemas.microsoft.com/office/drawing/2014/main" id="{A4434F3F-187D-E245-AC3A-FFEA5B7B6AA3}"/>
              </a:ext>
            </a:extLst>
          </p:cNvPr>
          <p:cNvSpPr/>
          <p:nvPr/>
        </p:nvSpPr>
        <p:spPr>
          <a:xfrm>
            <a:off x="2985084" y="5540875"/>
            <a:ext cx="1752600" cy="236310"/>
          </a:xfrm>
          <a:custGeom>
            <a:avLst/>
            <a:gdLst>
              <a:gd name="connsiteX0" fmla="*/ 0 w 3422073"/>
              <a:gd name="connsiteY0" fmla="*/ 0 h 249381"/>
              <a:gd name="connsiteX1" fmla="*/ 96982 w 3422073"/>
              <a:gd name="connsiteY1" fmla="*/ 13854 h 249381"/>
              <a:gd name="connsiteX2" fmla="*/ 235527 w 3422073"/>
              <a:gd name="connsiteY2" fmla="*/ 41563 h 249381"/>
              <a:gd name="connsiteX3" fmla="*/ 304800 w 3422073"/>
              <a:gd name="connsiteY3" fmla="*/ 69272 h 249381"/>
              <a:gd name="connsiteX4" fmla="*/ 471054 w 3422073"/>
              <a:gd name="connsiteY4" fmla="*/ 96981 h 249381"/>
              <a:gd name="connsiteX5" fmla="*/ 512618 w 3422073"/>
              <a:gd name="connsiteY5" fmla="*/ 110836 h 249381"/>
              <a:gd name="connsiteX6" fmla="*/ 568036 w 3422073"/>
              <a:gd name="connsiteY6" fmla="*/ 124690 h 249381"/>
              <a:gd name="connsiteX7" fmla="*/ 623454 w 3422073"/>
              <a:gd name="connsiteY7" fmla="*/ 152400 h 249381"/>
              <a:gd name="connsiteX8" fmla="*/ 692727 w 3422073"/>
              <a:gd name="connsiteY8" fmla="*/ 166254 h 249381"/>
              <a:gd name="connsiteX9" fmla="*/ 775854 w 3422073"/>
              <a:gd name="connsiteY9" fmla="*/ 193963 h 249381"/>
              <a:gd name="connsiteX10" fmla="*/ 817418 w 3422073"/>
              <a:gd name="connsiteY10" fmla="*/ 207818 h 249381"/>
              <a:gd name="connsiteX11" fmla="*/ 928254 w 3422073"/>
              <a:gd name="connsiteY11" fmla="*/ 221672 h 249381"/>
              <a:gd name="connsiteX12" fmla="*/ 997527 w 3422073"/>
              <a:gd name="connsiteY12" fmla="*/ 235527 h 249381"/>
              <a:gd name="connsiteX13" fmla="*/ 1080654 w 3422073"/>
              <a:gd name="connsiteY13" fmla="*/ 249381 h 249381"/>
              <a:gd name="connsiteX14" fmla="*/ 1274618 w 3422073"/>
              <a:gd name="connsiteY14" fmla="*/ 221672 h 249381"/>
              <a:gd name="connsiteX15" fmla="*/ 1440873 w 3422073"/>
              <a:gd name="connsiteY15" fmla="*/ 124690 h 249381"/>
              <a:gd name="connsiteX16" fmla="*/ 1482436 w 3422073"/>
              <a:gd name="connsiteY16" fmla="*/ 110836 h 249381"/>
              <a:gd name="connsiteX17" fmla="*/ 1537854 w 3422073"/>
              <a:gd name="connsiteY17" fmla="*/ 83127 h 249381"/>
              <a:gd name="connsiteX18" fmla="*/ 1579418 w 3422073"/>
              <a:gd name="connsiteY18" fmla="*/ 69272 h 249381"/>
              <a:gd name="connsiteX19" fmla="*/ 1759527 w 3422073"/>
              <a:gd name="connsiteY19" fmla="*/ 27709 h 249381"/>
              <a:gd name="connsiteX20" fmla="*/ 1856509 w 3422073"/>
              <a:gd name="connsiteY20" fmla="*/ 0 h 249381"/>
              <a:gd name="connsiteX21" fmla="*/ 2230582 w 3422073"/>
              <a:gd name="connsiteY21" fmla="*/ 27709 h 249381"/>
              <a:gd name="connsiteX22" fmla="*/ 2313709 w 3422073"/>
              <a:gd name="connsiteY22" fmla="*/ 55418 h 249381"/>
              <a:gd name="connsiteX23" fmla="*/ 2424545 w 3422073"/>
              <a:gd name="connsiteY23" fmla="*/ 110836 h 249381"/>
              <a:gd name="connsiteX24" fmla="*/ 2479963 w 3422073"/>
              <a:gd name="connsiteY24" fmla="*/ 138545 h 249381"/>
              <a:gd name="connsiteX25" fmla="*/ 2604654 w 3422073"/>
              <a:gd name="connsiteY25" fmla="*/ 180109 h 249381"/>
              <a:gd name="connsiteX26" fmla="*/ 2646218 w 3422073"/>
              <a:gd name="connsiteY26" fmla="*/ 193963 h 249381"/>
              <a:gd name="connsiteX27" fmla="*/ 2715491 w 3422073"/>
              <a:gd name="connsiteY27" fmla="*/ 207818 h 249381"/>
              <a:gd name="connsiteX28" fmla="*/ 2909454 w 3422073"/>
              <a:gd name="connsiteY28" fmla="*/ 193963 h 249381"/>
              <a:gd name="connsiteX29" fmla="*/ 2951018 w 3422073"/>
              <a:gd name="connsiteY29" fmla="*/ 180109 h 249381"/>
              <a:gd name="connsiteX30" fmla="*/ 3020291 w 3422073"/>
              <a:gd name="connsiteY30" fmla="*/ 166254 h 249381"/>
              <a:gd name="connsiteX31" fmla="*/ 3061854 w 3422073"/>
              <a:gd name="connsiteY31" fmla="*/ 152400 h 249381"/>
              <a:gd name="connsiteX32" fmla="*/ 3117273 w 3422073"/>
              <a:gd name="connsiteY32" fmla="*/ 138545 h 249381"/>
              <a:gd name="connsiteX33" fmla="*/ 3214254 w 3422073"/>
              <a:gd name="connsiteY33" fmla="*/ 96981 h 249381"/>
              <a:gd name="connsiteX34" fmla="*/ 3297382 w 3422073"/>
              <a:gd name="connsiteY34" fmla="*/ 69272 h 249381"/>
              <a:gd name="connsiteX35" fmla="*/ 3338945 w 3422073"/>
              <a:gd name="connsiteY35" fmla="*/ 55418 h 249381"/>
              <a:gd name="connsiteX36" fmla="*/ 3422073 w 3422073"/>
              <a:gd name="connsiteY36" fmla="*/ 55418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249381">
                <a:moveTo>
                  <a:pt x="0" y="0"/>
                </a:moveTo>
                <a:cubicBezTo>
                  <a:pt x="32327" y="4618"/>
                  <a:pt x="64823" y="8179"/>
                  <a:pt x="96982" y="13854"/>
                </a:cubicBezTo>
                <a:cubicBezTo>
                  <a:pt x="143362" y="22039"/>
                  <a:pt x="235527" y="41563"/>
                  <a:pt x="235527" y="41563"/>
                </a:cubicBezTo>
                <a:cubicBezTo>
                  <a:pt x="258618" y="50799"/>
                  <a:pt x="280591" y="63576"/>
                  <a:pt x="304800" y="69272"/>
                </a:cubicBezTo>
                <a:cubicBezTo>
                  <a:pt x="359489" y="82140"/>
                  <a:pt x="471054" y="96981"/>
                  <a:pt x="471054" y="96981"/>
                </a:cubicBezTo>
                <a:cubicBezTo>
                  <a:pt x="484909" y="101599"/>
                  <a:pt x="498576" y="106824"/>
                  <a:pt x="512618" y="110836"/>
                </a:cubicBezTo>
                <a:cubicBezTo>
                  <a:pt x="530927" y="116067"/>
                  <a:pt x="550207" y="118004"/>
                  <a:pt x="568036" y="124690"/>
                </a:cubicBezTo>
                <a:cubicBezTo>
                  <a:pt x="587374" y="131942"/>
                  <a:pt x="603861" y="145869"/>
                  <a:pt x="623454" y="152400"/>
                </a:cubicBezTo>
                <a:cubicBezTo>
                  <a:pt x="645794" y="159847"/>
                  <a:pt x="670008" y="160058"/>
                  <a:pt x="692727" y="166254"/>
                </a:cubicBezTo>
                <a:cubicBezTo>
                  <a:pt x="720906" y="173939"/>
                  <a:pt x="748145" y="184727"/>
                  <a:pt x="775854" y="193963"/>
                </a:cubicBezTo>
                <a:cubicBezTo>
                  <a:pt x="789709" y="198581"/>
                  <a:pt x="802927" y="206007"/>
                  <a:pt x="817418" y="207818"/>
                </a:cubicBezTo>
                <a:cubicBezTo>
                  <a:pt x="854363" y="212436"/>
                  <a:pt x="891454" y="216010"/>
                  <a:pt x="928254" y="221672"/>
                </a:cubicBezTo>
                <a:cubicBezTo>
                  <a:pt x="951528" y="225253"/>
                  <a:pt x="974359" y="231315"/>
                  <a:pt x="997527" y="235527"/>
                </a:cubicBezTo>
                <a:cubicBezTo>
                  <a:pt x="1025165" y="240552"/>
                  <a:pt x="1052945" y="244763"/>
                  <a:pt x="1080654" y="249381"/>
                </a:cubicBezTo>
                <a:cubicBezTo>
                  <a:pt x="1145309" y="240145"/>
                  <a:pt x="1211608" y="238856"/>
                  <a:pt x="1274618" y="221672"/>
                </a:cubicBezTo>
                <a:cubicBezTo>
                  <a:pt x="1400664" y="187296"/>
                  <a:pt x="1355452" y="173502"/>
                  <a:pt x="1440873" y="124690"/>
                </a:cubicBezTo>
                <a:cubicBezTo>
                  <a:pt x="1453553" y="117445"/>
                  <a:pt x="1469013" y="116589"/>
                  <a:pt x="1482436" y="110836"/>
                </a:cubicBezTo>
                <a:cubicBezTo>
                  <a:pt x="1501419" y="102700"/>
                  <a:pt x="1518871" y="91263"/>
                  <a:pt x="1537854" y="83127"/>
                </a:cubicBezTo>
                <a:cubicBezTo>
                  <a:pt x="1551277" y="77374"/>
                  <a:pt x="1565328" y="73115"/>
                  <a:pt x="1579418" y="69272"/>
                </a:cubicBezTo>
                <a:cubicBezTo>
                  <a:pt x="1728827" y="28524"/>
                  <a:pt x="1643186" y="53562"/>
                  <a:pt x="1759527" y="27709"/>
                </a:cubicBezTo>
                <a:cubicBezTo>
                  <a:pt x="1811708" y="16113"/>
                  <a:pt x="1810230" y="15426"/>
                  <a:pt x="1856509" y="0"/>
                </a:cubicBezTo>
                <a:cubicBezTo>
                  <a:pt x="2021634" y="7179"/>
                  <a:pt x="2102923" y="-10589"/>
                  <a:pt x="2230582" y="27709"/>
                </a:cubicBezTo>
                <a:cubicBezTo>
                  <a:pt x="2258558" y="36102"/>
                  <a:pt x="2287585" y="42356"/>
                  <a:pt x="2313709" y="55418"/>
                </a:cubicBezTo>
                <a:lnTo>
                  <a:pt x="2424545" y="110836"/>
                </a:lnTo>
                <a:cubicBezTo>
                  <a:pt x="2443018" y="120072"/>
                  <a:pt x="2460370" y="132014"/>
                  <a:pt x="2479963" y="138545"/>
                </a:cubicBezTo>
                <a:lnTo>
                  <a:pt x="2604654" y="180109"/>
                </a:lnTo>
                <a:cubicBezTo>
                  <a:pt x="2618509" y="184727"/>
                  <a:pt x="2631898" y="191099"/>
                  <a:pt x="2646218" y="193963"/>
                </a:cubicBezTo>
                <a:lnTo>
                  <a:pt x="2715491" y="207818"/>
                </a:lnTo>
                <a:cubicBezTo>
                  <a:pt x="2780145" y="203200"/>
                  <a:pt x="2845079" y="201537"/>
                  <a:pt x="2909454" y="193963"/>
                </a:cubicBezTo>
                <a:cubicBezTo>
                  <a:pt x="2923958" y="192257"/>
                  <a:pt x="2936850" y="183651"/>
                  <a:pt x="2951018" y="180109"/>
                </a:cubicBezTo>
                <a:cubicBezTo>
                  <a:pt x="2973863" y="174398"/>
                  <a:pt x="2997446" y="171965"/>
                  <a:pt x="3020291" y="166254"/>
                </a:cubicBezTo>
                <a:cubicBezTo>
                  <a:pt x="3034459" y="162712"/>
                  <a:pt x="3047812" y="156412"/>
                  <a:pt x="3061854" y="152400"/>
                </a:cubicBezTo>
                <a:cubicBezTo>
                  <a:pt x="3080163" y="147169"/>
                  <a:pt x="3098964" y="143776"/>
                  <a:pt x="3117273" y="138545"/>
                </a:cubicBezTo>
                <a:cubicBezTo>
                  <a:pt x="3195316" y="116246"/>
                  <a:pt x="3121892" y="133926"/>
                  <a:pt x="3214254" y="96981"/>
                </a:cubicBezTo>
                <a:cubicBezTo>
                  <a:pt x="3241373" y="86133"/>
                  <a:pt x="3269673" y="78508"/>
                  <a:pt x="3297382" y="69272"/>
                </a:cubicBezTo>
                <a:cubicBezTo>
                  <a:pt x="3311236" y="64654"/>
                  <a:pt x="3324341" y="55418"/>
                  <a:pt x="3338945" y="55418"/>
                </a:cubicBezTo>
                <a:lnTo>
                  <a:pt x="3422073" y="55418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1">
            <a:extLst>
              <a:ext uri="{FF2B5EF4-FFF2-40B4-BE49-F238E27FC236}">
                <a16:creationId xmlns="" xmlns:a16="http://schemas.microsoft.com/office/drawing/2014/main" id="{277B8E11-08BC-C749-B9E9-0EAF5901A04E}"/>
              </a:ext>
            </a:extLst>
          </p:cNvPr>
          <p:cNvSpPr txBox="1">
            <a:spLocks/>
          </p:cNvSpPr>
          <p:nvPr/>
        </p:nvSpPr>
        <p:spPr>
          <a:xfrm>
            <a:off x="3119412" y="425753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Collagen’s role in coagulation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-67489" y="6518669"/>
            <a:ext cx="2953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34090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22" y="439608"/>
            <a:ext cx="7638439" cy="57288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025923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92724"/>
            <a:ext cx="4906625" cy="5004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06" y="787533"/>
            <a:ext cx="3801068" cy="3597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293638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Mucus Membrane Bleeding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45394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106214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Post-traumatic Bleeding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104296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27" y="735945"/>
            <a:ext cx="6960160" cy="522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3313" y="3681876"/>
            <a:ext cx="1626499" cy="31558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508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  <p:sp>
        <p:nvSpPr>
          <p:cNvPr id="4" name="Rectangle 3"/>
          <p:cNvSpPr/>
          <p:nvPr/>
        </p:nvSpPr>
        <p:spPr>
          <a:xfrm>
            <a:off x="5810081" y="2921225"/>
            <a:ext cx="1116701" cy="40460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81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090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06631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5943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343400" y="990600"/>
            <a:ext cx="838200" cy="1066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78407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Intracranial Bleeding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3871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2675012-B6D9-B449-80EC-8609CEB6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Collagen Disorders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34834"/>
            <a:ext cx="3010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52007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5638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934200" y="3581400"/>
            <a:ext cx="1371600" cy="76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038258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Retroperitoneal hemorrhage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 common type of internal hemorrhage usually resulting from bleeding in the </a:t>
            </a:r>
            <a:r>
              <a:rPr lang="en-US" sz="3200" dirty="0" err="1"/>
              <a:t>iliopsoas</a:t>
            </a:r>
            <a:r>
              <a:rPr lang="en-US" sz="3200" dirty="0"/>
              <a:t> muscle</a:t>
            </a:r>
          </a:p>
          <a:p>
            <a:r>
              <a:rPr lang="en-US" sz="3200" dirty="0"/>
              <a:t>Symptoms</a:t>
            </a:r>
          </a:p>
          <a:p>
            <a:pPr lvl="1"/>
            <a:r>
              <a:rPr lang="en-US" sz="2800" dirty="0"/>
              <a:t>Pain in flank, groin or rarely thigh (referred pain)</a:t>
            </a:r>
          </a:p>
          <a:p>
            <a:pPr lvl="1"/>
            <a:r>
              <a:rPr lang="en-US" sz="2800" dirty="0"/>
              <a:t>Pain exacerbated and localized to RLQ by extending leg (stretching the muscle)</a:t>
            </a:r>
          </a:p>
          <a:p>
            <a:pPr lvl="1"/>
            <a:r>
              <a:rPr lang="en-US" sz="2800" dirty="0"/>
              <a:t>Difficulty walking</a:t>
            </a:r>
          </a:p>
          <a:p>
            <a:pPr lvl="2"/>
            <a:r>
              <a:rPr lang="en-US" sz="2400" dirty="0"/>
              <a:t>Typically walk hunched over to relax the </a:t>
            </a:r>
            <a:r>
              <a:rPr lang="en-US" sz="2400" dirty="0" err="1"/>
              <a:t>iliopsoas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322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soas bleed 2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b="5551"/>
          <a:stretch/>
        </p:blipFill>
        <p:spPr>
          <a:xfrm>
            <a:off x="1828800" y="152401"/>
            <a:ext cx="6874212" cy="6050945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6172200" y="2209800"/>
            <a:ext cx="1752600" cy="914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38600" y="685800"/>
            <a:ext cx="533400" cy="1600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33600" y="1143000"/>
            <a:ext cx="762000" cy="533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434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1"/>
            <a:ext cx="7450520" cy="56441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24200" y="762000"/>
            <a:ext cx="533400" cy="13716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419600" y="685800"/>
            <a:ext cx="152400" cy="13716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34200" y="762000"/>
            <a:ext cx="609600" cy="1447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088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AACDD91E-E47B-6544-82BE-F6B6B1E7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Hemophilia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208216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  <a:p>
            <a:pPr lvl="1"/>
            <a:r>
              <a:rPr lang="en-US" dirty="0"/>
              <a:t>On-demand (episodic) vs. prophylaxis</a:t>
            </a:r>
          </a:p>
          <a:p>
            <a:r>
              <a:rPr lang="en-US" dirty="0"/>
              <a:t>Medications</a:t>
            </a:r>
          </a:p>
          <a:p>
            <a:pPr lvl="1"/>
            <a:r>
              <a:rPr lang="en-US" dirty="0"/>
              <a:t>Factor replacement</a:t>
            </a:r>
          </a:p>
          <a:p>
            <a:pPr lvl="1"/>
            <a:r>
              <a:rPr lang="en-US" dirty="0"/>
              <a:t>Desmopressin (DDAVP)</a:t>
            </a:r>
          </a:p>
          <a:p>
            <a:pPr lvl="1"/>
            <a:r>
              <a:rPr lang="en-US" dirty="0"/>
              <a:t>Antifibrinolytic therapy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413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3201"/>
            <a:ext cx="9144000" cy="64372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75275" y="649364"/>
            <a:ext cx="5916812" cy="6782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75275" y="1422269"/>
            <a:ext cx="5916812" cy="6782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0494" y="2568593"/>
            <a:ext cx="5916812" cy="81619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31750" y="3759976"/>
            <a:ext cx="6075556" cy="82886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97795" y="4531117"/>
            <a:ext cx="6638375" cy="83695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99044" y="1082272"/>
            <a:ext cx="469886" cy="577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05389" y="1826315"/>
            <a:ext cx="469886" cy="577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451444" y="2778715"/>
            <a:ext cx="880306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299044" y="3759975"/>
            <a:ext cx="1032706" cy="23721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308554" y="4823626"/>
            <a:ext cx="46354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5400000">
            <a:off x="-652794" y="2826159"/>
            <a:ext cx="4683734" cy="27242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39050" y="5563762"/>
            <a:ext cx="6760168" cy="10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685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4" grpId="0" animBg="1"/>
      <p:bldP spid="16" grpId="0" animBg="1"/>
      <p:bldP spid="16" grpId="1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Prophylaxis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Prophylaxis implies the regular administration of factor replacement therapy in order to prevent bleeding and its complications</a:t>
            </a:r>
          </a:p>
          <a:p>
            <a:pPr lvl="1"/>
            <a:r>
              <a:rPr lang="en-US" dirty="0"/>
              <a:t>Primary prophylaxis</a:t>
            </a:r>
          </a:p>
          <a:p>
            <a:pPr lvl="2"/>
            <a:r>
              <a:rPr lang="en-US" dirty="0"/>
              <a:t>Initiation of factor prior to any joint bleeding (or after 1-2 joint bleeds before any obvious joint disease)</a:t>
            </a:r>
          </a:p>
          <a:p>
            <a:pPr lvl="1"/>
            <a:r>
              <a:rPr lang="en-US" dirty="0"/>
              <a:t>Secondary prophylaxis</a:t>
            </a:r>
          </a:p>
          <a:p>
            <a:pPr lvl="2"/>
            <a:r>
              <a:rPr lang="en-US" dirty="0"/>
              <a:t>Initiation of factor replacement after the onset of joint disease in order to prevent further bleeding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2686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prophylaxis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not differ with FVIII or FIX deficiency</a:t>
            </a:r>
          </a:p>
          <a:p>
            <a:r>
              <a:rPr lang="en-US" dirty="0"/>
              <a:t>Generally used in severe hemophilia to prevent hemophilic arthropathy</a:t>
            </a:r>
          </a:p>
          <a:p>
            <a:pPr lvl="1"/>
            <a:r>
              <a:rPr lang="en-US" dirty="0"/>
              <a:t>In US, severe hemophilia patients should start prophylaxis no later than after 2 joint bleeds</a:t>
            </a:r>
          </a:p>
          <a:p>
            <a:pPr lvl="2"/>
            <a:r>
              <a:rPr lang="en-US" dirty="0"/>
              <a:t>Can be started prior to any joint bleeds</a:t>
            </a:r>
          </a:p>
          <a:p>
            <a:r>
              <a:rPr lang="en-US" dirty="0"/>
              <a:t>Moderate hemophilia patients who bleed frequently should also be on prophylaxis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273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Prophylaxis dosing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 VIII concentrates (standard half-life)</a:t>
            </a:r>
          </a:p>
          <a:p>
            <a:pPr lvl="1"/>
            <a:r>
              <a:rPr lang="en-US" dirty="0"/>
              <a:t>25-40 IU/kg/dose 3x per week or </a:t>
            </a:r>
            <a:r>
              <a:rPr lang="en-US" dirty="0" err="1"/>
              <a:t>qod</a:t>
            </a:r>
            <a:endParaRPr lang="en-US" dirty="0"/>
          </a:p>
          <a:p>
            <a:pPr lvl="1"/>
            <a:r>
              <a:rPr lang="en-US" dirty="0"/>
              <a:t>Some centers start with weekly dosing and escalate with bleeds</a:t>
            </a:r>
          </a:p>
          <a:p>
            <a:r>
              <a:rPr lang="en-US" dirty="0"/>
              <a:t>FIX concentrates (standard half-life)</a:t>
            </a:r>
          </a:p>
          <a:p>
            <a:pPr lvl="1"/>
            <a:r>
              <a:rPr lang="en-US" dirty="0"/>
              <a:t>50-100 IU/kg/dose 2x per week</a:t>
            </a:r>
          </a:p>
          <a:p>
            <a:pPr lvl="1"/>
            <a:r>
              <a:rPr lang="en-US" dirty="0"/>
              <a:t>Some center start with weekly dosing and escalate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472" y="6488668"/>
            <a:ext cx="367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5587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5048</Words>
  <Application>Microsoft Office PowerPoint</Application>
  <PresentationFormat>Widescreen</PresentationFormat>
  <Paragraphs>1061</Paragraphs>
  <Slides>133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9" baseType="lpstr">
      <vt:lpstr>ＭＳ Ｐゴシック</vt:lpstr>
      <vt:lpstr>ＭＳ Ｐゴシック</vt:lpstr>
      <vt:lpstr>Arial</vt:lpstr>
      <vt:lpstr>Arial MT</vt:lpstr>
      <vt:lpstr>Arial Narrow</vt:lpstr>
      <vt:lpstr>Book Antiqua</vt:lpstr>
      <vt:lpstr>Calibri</vt:lpstr>
      <vt:lpstr>Calibri Light</vt:lpstr>
      <vt:lpstr>Helvetica</vt:lpstr>
      <vt:lpstr>Times New Roman</vt:lpstr>
      <vt:lpstr>Trebuchet MS</vt:lpstr>
      <vt:lpstr>Verdana</vt:lpstr>
      <vt:lpstr>Wingdings</vt:lpstr>
      <vt:lpstr>游ゴシック</vt:lpstr>
      <vt:lpstr>ヒラギノ角ゴ Pro W3</vt:lpstr>
      <vt:lpstr>Office Theme</vt:lpstr>
      <vt:lpstr>PowerPoint Presentation</vt:lpstr>
      <vt:lpstr>Inherited bleeding disorders</vt:lpstr>
      <vt:lpstr>This talk will follow the topical structure suggested by the ABP:</vt:lpstr>
      <vt:lpstr>Lecture Outline</vt:lpstr>
      <vt:lpstr>Lecture Outline</vt:lpstr>
      <vt:lpstr>Collagen Disorders</vt:lpstr>
      <vt:lpstr>PowerPoint Presentation</vt:lpstr>
      <vt:lpstr>PowerPoint Presentation</vt:lpstr>
      <vt:lpstr>Collagen Disorders</vt:lpstr>
      <vt:lpstr>Epidemiology and risk assessment</vt:lpstr>
      <vt:lpstr>Collagen Disorders</vt:lpstr>
      <vt:lpstr>Diagnosis</vt:lpstr>
      <vt:lpstr>Ehler-Danlos/Hypermobility Syndromes</vt:lpstr>
      <vt:lpstr>PowerPoint Presentation</vt:lpstr>
      <vt:lpstr>Osteogenesis imperfecta</vt:lpstr>
      <vt:lpstr>Collagen Disorders</vt:lpstr>
      <vt:lpstr>Management and treatment</vt:lpstr>
      <vt:lpstr>Lecture Outline</vt:lpstr>
      <vt:lpstr>von Willebrand Disease</vt:lpstr>
      <vt:lpstr>Basic Science and Pathophysiology</vt:lpstr>
      <vt:lpstr>PowerPoint Presentation</vt:lpstr>
      <vt:lpstr>PowerPoint Presentation</vt:lpstr>
      <vt:lpstr>PowerPoint Presentation</vt:lpstr>
      <vt:lpstr>PowerPoint Presentation</vt:lpstr>
      <vt:lpstr>von Willebrand Disease</vt:lpstr>
      <vt:lpstr>von Willebrand disease</vt:lpstr>
      <vt:lpstr>von Willebrand disease</vt:lpstr>
      <vt:lpstr>von Willebrand disease types</vt:lpstr>
      <vt:lpstr>von Willebrand Disease</vt:lpstr>
      <vt:lpstr>Diagnosis</vt:lpstr>
      <vt:lpstr>von Willebrand disease lab testing</vt:lpstr>
      <vt:lpstr>VWD classification</vt:lpstr>
      <vt:lpstr>PowerPoint Presentation</vt:lpstr>
      <vt:lpstr>VWF Levels: Influence of Blood Type</vt:lpstr>
      <vt:lpstr>von Willebrand Disease</vt:lpstr>
      <vt:lpstr>Treatment options</vt:lpstr>
      <vt:lpstr>Treatment by VWD type and Bleeding Situation</vt:lpstr>
      <vt:lpstr>Effects of DDAVP (desmopressin)</vt:lpstr>
      <vt:lpstr>Lecture Outline</vt:lpstr>
      <vt:lpstr>Hemophilia History</vt:lpstr>
      <vt:lpstr>Talmud—2nd Century</vt:lpstr>
      <vt:lpstr>PowerPoint Presentation</vt:lpstr>
      <vt:lpstr>First description of FIX deficiency</vt:lpstr>
      <vt:lpstr>PowerPoint Presentation</vt:lpstr>
      <vt:lpstr>PowerPoint Presentation</vt:lpstr>
      <vt:lpstr>Hemophilia</vt:lpstr>
      <vt:lpstr>PowerPoint Presentation</vt:lpstr>
      <vt:lpstr>Hemostatic System without FVIII or FIX</vt:lpstr>
      <vt:lpstr>Thrombin Generation Device</vt:lpstr>
      <vt:lpstr>PowerPoint Presentation</vt:lpstr>
      <vt:lpstr>PowerPoint Presentation</vt:lpstr>
      <vt:lpstr>PowerPoint Presentation</vt:lpstr>
      <vt:lpstr>Hemophilia</vt:lpstr>
      <vt:lpstr>Hemophilia</vt:lpstr>
      <vt:lpstr>Molecular Basis of Hemophilia A</vt:lpstr>
      <vt:lpstr>PowerPoint Presentation</vt:lpstr>
      <vt:lpstr>PowerPoint Presentation</vt:lpstr>
      <vt:lpstr>PowerPoint Presentation</vt:lpstr>
      <vt:lpstr>Molecular Basis of Hemophilia B</vt:lpstr>
      <vt:lpstr>PowerPoint Presentation</vt:lpstr>
      <vt:lpstr>PowerPoint Presentation</vt:lpstr>
      <vt:lpstr>PowerPoint Presentation</vt:lpstr>
      <vt:lpstr>Hemophilia</vt:lpstr>
      <vt:lpstr>Laboratory Diagnosis</vt:lpstr>
      <vt:lpstr>Prenatal diagnosis</vt:lpstr>
      <vt:lpstr>Clinical and Laboratory Manifestations</vt:lpstr>
      <vt:lpstr>Typical Bleeding Locations by Age</vt:lpstr>
      <vt:lpstr>Unusual Bruising</vt:lpstr>
      <vt:lpstr>PowerPoint Presentation</vt:lpstr>
      <vt:lpstr>PowerPoint Presentation</vt:lpstr>
      <vt:lpstr>PowerPoint Presentation</vt:lpstr>
      <vt:lpstr>PowerPoint Presentation</vt:lpstr>
      <vt:lpstr>Post-vaccination Bleeding</vt:lpstr>
      <vt:lpstr>PowerPoint Presentation</vt:lpstr>
      <vt:lpstr>PowerPoint Presentation</vt:lpstr>
      <vt:lpstr>Joint Bleeding</vt:lpstr>
      <vt:lpstr>PowerPoint Presentation</vt:lpstr>
      <vt:lpstr>PowerPoint Presentation</vt:lpstr>
      <vt:lpstr>Muscle Bleed</vt:lpstr>
      <vt:lpstr>PowerPoint Presentation</vt:lpstr>
      <vt:lpstr>PowerPoint Presentation</vt:lpstr>
      <vt:lpstr>Mucus Membrane Bleeding</vt:lpstr>
      <vt:lpstr>PowerPoint Presentation</vt:lpstr>
      <vt:lpstr>Post-traumatic Bleeding</vt:lpstr>
      <vt:lpstr>PowerPoint Presentation</vt:lpstr>
      <vt:lpstr>PowerPoint Presentation</vt:lpstr>
      <vt:lpstr>PowerPoint Presentation</vt:lpstr>
      <vt:lpstr>PowerPoint Presentation</vt:lpstr>
      <vt:lpstr>Intracranial Bleeding</vt:lpstr>
      <vt:lpstr>PowerPoint Presentation</vt:lpstr>
      <vt:lpstr>Retroperitoneal hemorrhage</vt:lpstr>
      <vt:lpstr>PowerPoint Presentation</vt:lpstr>
      <vt:lpstr>PowerPoint Presentation</vt:lpstr>
      <vt:lpstr>Hemophilia</vt:lpstr>
      <vt:lpstr>Treatment Issues</vt:lpstr>
      <vt:lpstr>PowerPoint Presentation</vt:lpstr>
      <vt:lpstr>Prophylaxis</vt:lpstr>
      <vt:lpstr>Indications for prophylaxis</vt:lpstr>
      <vt:lpstr>Prophylaxis dosing</vt:lpstr>
      <vt:lpstr>Novel Therapies</vt:lpstr>
      <vt:lpstr>On-demand (episodic) therapy</vt:lpstr>
      <vt:lpstr>Chronic Arthropathy</vt:lpstr>
      <vt:lpstr>Management of Chronic Arthropathy</vt:lpstr>
      <vt:lpstr>Management of Chronic Arthropathy</vt:lpstr>
      <vt:lpstr>Treatment—Factor Replacement*</vt:lpstr>
      <vt:lpstr>Treatment—Factor Replacement</vt:lpstr>
      <vt:lpstr>Treatment—Desmopressin (DDAVP)</vt:lpstr>
      <vt:lpstr>Treatment—Adjunctive therapies</vt:lpstr>
      <vt:lpstr>Therapeutic Failure of Factor Replacement Therapy</vt:lpstr>
      <vt:lpstr>Therapeutic Failure of Factor Replacement Therapy</vt:lpstr>
      <vt:lpstr>Inhibitors</vt:lpstr>
      <vt:lpstr>Risk Factors for Inhibitor Development</vt:lpstr>
      <vt:lpstr>PowerPoint Presentation</vt:lpstr>
      <vt:lpstr>PowerPoint Presentation</vt:lpstr>
      <vt:lpstr>PowerPoint Presentation</vt:lpstr>
      <vt:lpstr>Diagnosis of Inhibitors</vt:lpstr>
      <vt:lpstr>PowerPoint Presentation</vt:lpstr>
      <vt:lpstr>PowerPoint Presentation</vt:lpstr>
      <vt:lpstr>Transient inhibitors</vt:lpstr>
      <vt:lpstr>Types of inhibitors</vt:lpstr>
      <vt:lpstr>Management of Inhibitor Patients</vt:lpstr>
      <vt:lpstr>Eradication of the Inhibitor</vt:lpstr>
      <vt:lpstr>Bleed Management</vt:lpstr>
      <vt:lpstr>Bleed Management</vt:lpstr>
      <vt:lpstr>Management of Inhibitor Patients</vt:lpstr>
      <vt:lpstr>Inhibitor Management Main Points</vt:lpstr>
      <vt:lpstr>Lecture Outline</vt:lpstr>
      <vt:lpstr>Characteristics of factor deficiencies</vt:lpstr>
      <vt:lpstr>Characteristics of factor deficiencies</vt:lpstr>
      <vt:lpstr>Fibrinogen special features </vt:lpstr>
      <vt:lpstr>Dysfibrinogenemia</vt:lpstr>
      <vt:lpstr>Factor XIII special features</vt:lpstr>
      <vt:lpstr>Main points about rare factor deficiencies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Jackie Holcomb</cp:lastModifiedBy>
  <cp:revision>37</cp:revision>
  <dcterms:created xsi:type="dcterms:W3CDTF">2018-09-04T19:59:44Z</dcterms:created>
  <dcterms:modified xsi:type="dcterms:W3CDTF">2018-12-12T20:03:32Z</dcterms:modified>
</cp:coreProperties>
</file>