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440" r:id="rId3"/>
    <p:sldId id="257" r:id="rId4"/>
    <p:sldId id="441" r:id="rId5"/>
    <p:sldId id="442" r:id="rId6"/>
    <p:sldId id="267" r:id="rId7"/>
    <p:sldId id="392" r:id="rId8"/>
    <p:sldId id="393" r:id="rId9"/>
    <p:sldId id="292" r:id="rId10"/>
    <p:sldId id="290" r:id="rId11"/>
    <p:sldId id="294" r:id="rId12"/>
    <p:sldId id="394" r:id="rId13"/>
    <p:sldId id="395" r:id="rId14"/>
    <p:sldId id="269" r:id="rId15"/>
    <p:sldId id="270" r:id="rId16"/>
    <p:sldId id="271" r:id="rId17"/>
    <p:sldId id="272" r:id="rId18"/>
    <p:sldId id="273" r:id="rId19"/>
    <p:sldId id="275" r:id="rId20"/>
    <p:sldId id="263" r:id="rId21"/>
    <p:sldId id="276" r:id="rId22"/>
    <p:sldId id="388" r:id="rId23"/>
    <p:sldId id="390" r:id="rId24"/>
    <p:sldId id="409" r:id="rId25"/>
    <p:sldId id="277" r:id="rId26"/>
    <p:sldId id="278" r:id="rId27"/>
    <p:sldId id="279" r:id="rId28"/>
    <p:sldId id="280" r:id="rId29"/>
    <p:sldId id="283" r:id="rId30"/>
    <p:sldId id="376" r:id="rId31"/>
    <p:sldId id="407" r:id="rId32"/>
    <p:sldId id="287" r:id="rId33"/>
    <p:sldId id="377" r:id="rId34"/>
    <p:sldId id="408" r:id="rId35"/>
    <p:sldId id="288" r:id="rId36"/>
    <p:sldId id="289" r:id="rId37"/>
    <p:sldId id="378" r:id="rId38"/>
    <p:sldId id="391" r:id="rId39"/>
    <p:sldId id="284" r:id="rId40"/>
    <p:sldId id="412" r:id="rId41"/>
    <p:sldId id="286" r:id="rId42"/>
    <p:sldId id="413" r:id="rId43"/>
    <p:sldId id="300" r:id="rId44"/>
    <p:sldId id="301" r:id="rId45"/>
    <p:sldId id="443" r:id="rId46"/>
    <p:sldId id="302" r:id="rId47"/>
    <p:sldId id="307" r:id="rId48"/>
    <p:sldId id="321" r:id="rId49"/>
    <p:sldId id="319" r:id="rId50"/>
    <p:sldId id="308" r:id="rId51"/>
    <p:sldId id="309" r:id="rId52"/>
    <p:sldId id="316" r:id="rId53"/>
    <p:sldId id="317" r:id="rId54"/>
    <p:sldId id="318" r:id="rId55"/>
    <p:sldId id="322" r:id="rId56"/>
    <p:sldId id="320" r:id="rId57"/>
    <p:sldId id="323" r:id="rId58"/>
    <p:sldId id="324" r:id="rId59"/>
    <p:sldId id="445" r:id="rId60"/>
    <p:sldId id="327" r:id="rId61"/>
    <p:sldId id="328" r:id="rId62"/>
    <p:sldId id="329" r:id="rId63"/>
    <p:sldId id="330" r:id="rId64"/>
    <p:sldId id="424" r:id="rId65"/>
    <p:sldId id="431" r:id="rId66"/>
    <p:sldId id="335" r:id="rId67"/>
    <p:sldId id="423" r:id="rId68"/>
    <p:sldId id="444" r:id="rId69"/>
    <p:sldId id="338" r:id="rId70"/>
    <p:sldId id="432" r:id="rId71"/>
    <p:sldId id="430" r:id="rId72"/>
    <p:sldId id="429" r:id="rId73"/>
    <p:sldId id="342" r:id="rId74"/>
    <p:sldId id="343" r:id="rId75"/>
    <p:sldId id="341" r:id="rId76"/>
    <p:sldId id="344" r:id="rId77"/>
    <p:sldId id="345" r:id="rId78"/>
    <p:sldId id="347" r:id="rId79"/>
    <p:sldId id="349" r:id="rId80"/>
    <p:sldId id="350" r:id="rId81"/>
    <p:sldId id="351" r:id="rId82"/>
    <p:sldId id="433" r:id="rId83"/>
    <p:sldId id="411" r:id="rId84"/>
    <p:sldId id="434" r:id="rId85"/>
    <p:sldId id="355" r:id="rId86"/>
    <p:sldId id="438" r:id="rId87"/>
    <p:sldId id="439" r:id="rId88"/>
    <p:sldId id="403" r:id="rId89"/>
    <p:sldId id="425" r:id="rId90"/>
    <p:sldId id="426" r:id="rId91"/>
    <p:sldId id="427" r:id="rId92"/>
    <p:sldId id="428" r:id="rId93"/>
    <p:sldId id="396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4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AE022-84C8-674A-B7B4-1340EFDF2ACA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C0DA0-8B88-EB47-826C-EAEA9C64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="" xmlns:a16="http://schemas.microsoft.com/office/drawing/2014/main" id="{DD38EE41-B32B-B74F-98C2-9F5851C326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="" xmlns:a16="http://schemas.microsoft.com/office/drawing/2014/main" id="{5DE28C2F-393A-A54E-B63C-3B467C2086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="" xmlns:a16="http://schemas.microsoft.com/office/drawing/2014/main" id="{4D756329-AFD9-6C4B-8493-C675783E9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DCCAA6-F94D-3F4E-95C1-88E16AF8039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452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="" xmlns:a16="http://schemas.microsoft.com/office/drawing/2014/main" id="{493A4652-B216-AF46-8C09-B08445EB50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CB2BFC-254B-3249-9869-71FFE2C3C68B}" type="slidenum">
              <a:rPr lang="en-US" altLang="en-US" smtClean="0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="" xmlns:a16="http://schemas.microsoft.com/office/drawing/2014/main" id="{8D26777A-A572-BC4A-B28A-1CAB57736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>
            <a:extLst>
              <a:ext uri="{FF2B5EF4-FFF2-40B4-BE49-F238E27FC236}">
                <a16:creationId xmlns="" xmlns:a16="http://schemas.microsoft.com/office/drawing/2014/main" id="{A67C010D-DD60-1C4F-A247-6D148EF20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440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="" xmlns:a16="http://schemas.microsoft.com/office/drawing/2014/main" id="{3236E407-287E-FD46-89D5-0987B9D78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8A849F-926E-2241-918E-3547AE1CF490}" type="slidenum">
              <a:rPr lang="en-US" altLang="en-US" smtClean="0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  <p:sp>
        <p:nvSpPr>
          <p:cNvPr id="109570" name="Rectangle 2">
            <a:extLst>
              <a:ext uri="{FF2B5EF4-FFF2-40B4-BE49-F238E27FC236}">
                <a16:creationId xmlns="" xmlns:a16="http://schemas.microsoft.com/office/drawing/2014/main" id="{761922DA-4C88-6042-A1FC-DD54F30F0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7388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Rectangle 3">
            <a:extLst>
              <a:ext uri="{FF2B5EF4-FFF2-40B4-BE49-F238E27FC236}">
                <a16:creationId xmlns="" xmlns:a16="http://schemas.microsoft.com/office/drawing/2014/main" id="{CF7E020A-9088-CE48-9A7E-1FA400D4A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672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="" xmlns:a16="http://schemas.microsoft.com/office/drawing/2014/main" id="{584C47A0-A8D7-3B45-958C-EC052E9F1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7A7DDB-1856-604B-B4F7-A4374B3E49AF}" type="slidenum">
              <a:rPr lang="en-US" altLang="en-US" smtClean="0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111618" name="Rectangle 2">
            <a:extLst>
              <a:ext uri="{FF2B5EF4-FFF2-40B4-BE49-F238E27FC236}">
                <a16:creationId xmlns="" xmlns:a16="http://schemas.microsoft.com/office/drawing/2014/main" id="{670ED2EF-0E74-B042-A19C-B20E18CDDE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>
            <a:extLst>
              <a:ext uri="{FF2B5EF4-FFF2-40B4-BE49-F238E27FC236}">
                <a16:creationId xmlns="" xmlns:a16="http://schemas.microsoft.com/office/drawing/2014/main" id="{7A4FFDBA-712F-254E-A6AD-E2B31C316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577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="" xmlns:a16="http://schemas.microsoft.com/office/drawing/2014/main" id="{9D5E8050-621A-6748-AF9B-670DF743EF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42D69-B2DB-1A49-8CF4-0DE563320D9C}" type="slidenum">
              <a:rPr lang="en-US" altLang="en-US" smtClean="0"/>
              <a:pPr>
                <a:spcBef>
                  <a:spcPct val="0"/>
                </a:spcBef>
              </a:pPr>
              <a:t>75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="" xmlns:a16="http://schemas.microsoft.com/office/drawing/2014/main" id="{D8BCA07B-A5FD-4C4A-AA9B-47E070F0FD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7388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>
            <a:extLst>
              <a:ext uri="{FF2B5EF4-FFF2-40B4-BE49-F238E27FC236}">
                <a16:creationId xmlns="" xmlns:a16="http://schemas.microsoft.com/office/drawing/2014/main" id="{9FD2353C-1355-264C-9663-349CF2689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634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="" xmlns:a16="http://schemas.microsoft.com/office/drawing/2014/main" id="{E5F4C1A2-BF51-AF47-A2D5-C3FACDB4D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9FDBE6-E1F9-5247-B29F-33D8C13899FF}" type="slidenum">
              <a:rPr lang="en-US" altLang="en-US" smtClean="0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="" xmlns:a16="http://schemas.microsoft.com/office/drawing/2014/main" id="{2B091305-9A19-634C-A622-0878720115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>
            <a:extLst>
              <a:ext uri="{FF2B5EF4-FFF2-40B4-BE49-F238E27FC236}">
                <a16:creationId xmlns="" xmlns:a16="http://schemas.microsoft.com/office/drawing/2014/main" id="{D8DF4AF3-F612-7B42-9A9C-A3C404589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34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="" xmlns:a16="http://schemas.microsoft.com/office/drawing/2014/main" id="{5A83EE0E-6082-D84E-99FF-073A05567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09A50F-FD94-C44E-8BD6-4E783E7B5CC3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="" xmlns:a16="http://schemas.microsoft.com/office/drawing/2014/main" id="{B8556196-EA9C-7441-902B-F417AE3B8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>
            <a:extLst>
              <a:ext uri="{FF2B5EF4-FFF2-40B4-BE49-F238E27FC236}">
                <a16:creationId xmlns="" xmlns:a16="http://schemas.microsoft.com/office/drawing/2014/main" id="{DB280471-E9F4-2447-A614-F0C26D728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728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="" xmlns:a16="http://schemas.microsoft.com/office/drawing/2014/main" id="{1454C044-0BDA-F842-96EA-888BEF988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DFF4A05-D7D4-8949-8ECB-C3CEBB4D816A}" type="slidenum">
              <a:rPr lang="en-US" altLang="en-US" smtClean="0"/>
              <a:pPr>
                <a:spcBef>
                  <a:spcPct val="0"/>
                </a:spcBef>
              </a:pPr>
              <a:t>98</a:t>
            </a:fld>
            <a:endParaRPr lang="en-US" altLang="en-US"/>
          </a:p>
        </p:txBody>
      </p:sp>
      <p:sp>
        <p:nvSpPr>
          <p:cNvPr id="134146" name="Rectangle 2">
            <a:extLst>
              <a:ext uri="{FF2B5EF4-FFF2-40B4-BE49-F238E27FC236}">
                <a16:creationId xmlns="" xmlns:a16="http://schemas.microsoft.com/office/drawing/2014/main" id="{C7702E0E-E2DF-7444-BFC0-38A8236B1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>
            <a:extLst>
              <a:ext uri="{FF2B5EF4-FFF2-40B4-BE49-F238E27FC236}">
                <a16:creationId xmlns="" xmlns:a16="http://schemas.microsoft.com/office/drawing/2014/main" id="{D251A1FB-6577-5047-BECF-CFE45B97A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93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="" xmlns:a16="http://schemas.microsoft.com/office/drawing/2014/main" id="{249DAEB2-7FD2-1345-89F5-6ADCF8519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8A8B95-5533-5F4F-96D2-1693EC45E206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="" xmlns:a16="http://schemas.microsoft.com/office/drawing/2014/main" id="{728227E2-A250-9744-8F0D-D878A79A4F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="" xmlns:a16="http://schemas.microsoft.com/office/drawing/2014/main" id="{A06D14E4-5D49-3248-BDEF-8300A5F68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53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="" xmlns:a16="http://schemas.microsoft.com/office/drawing/2014/main" id="{E23E6C18-C2F7-474D-B056-A69BCDE18F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C84DA7-4EE8-6046-98A9-0F9C80F39AB3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FF648CB9-93FD-534A-83F0-A21E8EC15D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="" xmlns:a16="http://schemas.microsoft.com/office/drawing/2014/main" id="{E356BE0E-9E0A-4148-BAD1-06F031EF0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5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="" xmlns:a16="http://schemas.microsoft.com/office/drawing/2014/main" id="{6571422B-1EB4-8842-9807-03AB21F34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414F9A-9E6B-1048-996F-77D35128FF17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05FD83C4-7BF8-6E43-B1F3-B107B08358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2CA612DF-500C-FA46-B3CC-6C84D9A165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448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="" xmlns:a16="http://schemas.microsoft.com/office/drawing/2014/main" id="{15954917-1655-4F44-82DC-65AE034FA7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8AD9F0-9B6F-0849-92C2-0EB3E0261DC0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="" xmlns:a16="http://schemas.microsoft.com/office/drawing/2014/main" id="{3F57B3E8-B2CD-5240-A051-E92FD57BE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="" xmlns:a16="http://schemas.microsoft.com/office/drawing/2014/main" id="{BE7EC144-D5C4-BA48-8A33-D0B4F682B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64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="" xmlns:a16="http://schemas.microsoft.com/office/drawing/2014/main" id="{9524465A-684E-034F-A125-A061AB7E0C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E99FCB-EAA9-A041-A638-7E4E7ADA5A36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="" xmlns:a16="http://schemas.microsoft.com/office/drawing/2014/main" id="{E4BCA2FB-F2A1-4842-B5A4-911CB82C49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="" xmlns:a16="http://schemas.microsoft.com/office/drawing/2014/main" id="{B90F4370-4AFF-7C48-B92F-EDA802439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551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="" xmlns:a16="http://schemas.microsoft.com/office/drawing/2014/main" id="{0EA40617-BA2D-914E-A932-6275C429A5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F7B78B-8A95-B544-8956-6A54DC52F35B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="" xmlns:a16="http://schemas.microsoft.com/office/drawing/2014/main" id="{AEA75004-1C62-714D-8242-98DAF3C5A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="" xmlns:a16="http://schemas.microsoft.com/office/drawing/2014/main" id="{FA43800D-B754-0D4D-9766-D23103914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65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="" xmlns:a16="http://schemas.microsoft.com/office/drawing/2014/main" id="{34F470D1-FFF5-784A-AD03-593CEA20B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03FCD7-5D23-2044-9E34-9339ECF19C2F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="" xmlns:a16="http://schemas.microsoft.com/office/drawing/2014/main" id="{743E945B-A0E9-C546-8956-DDF3D4609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>
            <a:extLst>
              <a:ext uri="{FF2B5EF4-FFF2-40B4-BE49-F238E27FC236}">
                <a16:creationId xmlns="" xmlns:a16="http://schemas.microsoft.com/office/drawing/2014/main" id="{D9B60BF6-3FB7-0E48-B7D4-9C86E97B8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74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="" xmlns:a16="http://schemas.microsoft.com/office/drawing/2014/main" id="{4A6B8769-708E-F944-A6C3-E87209F3DC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77E1E8-99D5-6C45-9217-79258B0C30F3}" type="slidenum">
              <a:rPr lang="en-US" altLang="en-US" smtClean="0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="" xmlns:a16="http://schemas.microsoft.com/office/drawing/2014/main" id="{2E566696-5A77-A14B-85A6-80942C3ED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="" xmlns:a16="http://schemas.microsoft.com/office/drawing/2014/main" id="{E8564B93-7ABE-F840-B3AB-B00C4FBBD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1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3FDEA45-2D16-C340-B55A-BDC594207F2B}"/>
              </a:ext>
            </a:extLst>
          </p:cNvPr>
          <p:cNvSpPr txBox="1">
            <a:spLocks/>
          </p:cNvSpPr>
          <p:nvPr/>
        </p:nvSpPr>
        <p:spPr bwMode="auto">
          <a:xfrm>
            <a:off x="3276600" y="4351867"/>
            <a:ext cx="891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</a:rPr>
              <a:t>Rare Tumors: Retinoblastoma, Hepatoblastoma, and Germ Cell Tumors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A1CA8159-42C4-9B4B-B985-8859ABEC02E0}"/>
              </a:ext>
            </a:extLst>
          </p:cNvPr>
          <p:cNvSpPr txBox="1">
            <a:spLocks/>
          </p:cNvSpPr>
          <p:nvPr/>
        </p:nvSpPr>
        <p:spPr bwMode="auto">
          <a:xfrm>
            <a:off x="4489450" y="5494867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bg1"/>
                </a:solidFill>
              </a:rPr>
              <a:t>Carlos Rodriguez-Galindo, MD</a:t>
            </a:r>
          </a:p>
        </p:txBody>
      </p:sp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="" xmlns:a16="http://schemas.microsoft.com/office/drawing/2014/main" id="{F6FD4AAA-7F05-5046-A31F-7F5BA16D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b="1" dirty="0"/>
              <a:t>Genetics and Genetic Counseling</a:t>
            </a:r>
            <a:br>
              <a:rPr lang="en-US" altLang="en-US" sz="4000" b="1" dirty="0"/>
            </a:br>
            <a:r>
              <a:rPr lang="en-US" altLang="en-US" sz="3200" b="1" dirty="0"/>
              <a:t>Heritable Retinoblastoma</a:t>
            </a:r>
            <a:endParaRPr lang="en-US" altLang="en-US" sz="4000" b="1" dirty="0">
              <a:latin typeface="Arial Narrow" panose="020B0604020202020204" pitchFamily="34" charset="0"/>
            </a:endParaRPr>
          </a:p>
        </p:txBody>
      </p:sp>
      <p:sp>
        <p:nvSpPr>
          <p:cNvPr id="60418" name="Content Placeholder 2">
            <a:extLst>
              <a:ext uri="{FF2B5EF4-FFF2-40B4-BE49-F238E27FC236}">
                <a16:creationId xmlns="" xmlns:a16="http://schemas.microsoft.com/office/drawing/2014/main" id="{EBBA12E4-08F6-6649-B7EE-87F26EB5D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u="sng" dirty="0"/>
              <a:t>Facts to remember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Germline mutation </a:t>
            </a:r>
            <a:r>
              <a:rPr lang="en-US" altLang="en-US" dirty="0">
                <a:sym typeface="Wingdings" pitchFamily="2" charset="2"/>
              </a:rPr>
              <a:t> &gt;90% penetrance for RB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Wingdings" pitchFamily="2" charset="2"/>
              </a:rPr>
              <a:t>Autosomal dominant pattern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Wingdings" pitchFamily="2" charset="2"/>
              </a:rPr>
              <a:t>All patients with bilateral RB have a </a:t>
            </a:r>
            <a:r>
              <a:rPr lang="en-US" altLang="en-US" i="1" dirty="0">
                <a:sym typeface="Wingdings" pitchFamily="2" charset="2"/>
              </a:rPr>
              <a:t>RB1 </a:t>
            </a:r>
            <a:r>
              <a:rPr lang="en-US" altLang="en-US" dirty="0">
                <a:sym typeface="Wingdings" pitchFamily="2" charset="2"/>
              </a:rPr>
              <a:t>germline mutation</a:t>
            </a:r>
          </a:p>
          <a:p>
            <a:pPr lvl="2">
              <a:buClr>
                <a:schemeClr val="accent1"/>
              </a:buClr>
            </a:pPr>
            <a:r>
              <a:rPr lang="en-US" altLang="en-US" dirty="0">
                <a:sym typeface="Wingdings" pitchFamily="2" charset="2"/>
              </a:rPr>
              <a:t>25% inherited, 75% </a:t>
            </a:r>
            <a:r>
              <a:rPr lang="ja-JP" altLang="en-US">
                <a:sym typeface="Wingdings" pitchFamily="2" charset="2"/>
              </a:rPr>
              <a:t>‘</a:t>
            </a:r>
            <a:r>
              <a:rPr lang="en-US" altLang="ja-JP" dirty="0">
                <a:sym typeface="Wingdings" pitchFamily="2" charset="2"/>
              </a:rPr>
              <a:t>de novo</a:t>
            </a:r>
            <a:r>
              <a:rPr lang="ja-JP" altLang="en-US">
                <a:sym typeface="Wingdings" pitchFamily="2" charset="2"/>
              </a:rPr>
              <a:t>’</a:t>
            </a:r>
            <a:endParaRPr lang="en-US" altLang="ja-JP" dirty="0">
              <a:sym typeface="Wingdings" pitchFamily="2" charset="2"/>
            </a:endParaRP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u="sng" dirty="0">
                <a:sym typeface="Wingdings" pitchFamily="2" charset="2"/>
              </a:rPr>
              <a:t>BUT:</a:t>
            </a:r>
          </a:p>
          <a:p>
            <a:pPr lvl="2">
              <a:buClr>
                <a:schemeClr val="accent1"/>
              </a:buClr>
            </a:pPr>
            <a:r>
              <a:rPr lang="en-US" altLang="en-US" dirty="0">
                <a:sym typeface="Wingdings" pitchFamily="2" charset="2"/>
              </a:rPr>
              <a:t>15% of patients with unilateral RB carry a mutation</a:t>
            </a:r>
          </a:p>
          <a:p>
            <a:pPr lvl="2">
              <a:buClr>
                <a:schemeClr val="accent1"/>
              </a:buClr>
            </a:pPr>
            <a:r>
              <a:rPr lang="en-US" altLang="en-US" dirty="0">
                <a:sym typeface="Wingdings" pitchFamily="2" charset="2"/>
              </a:rPr>
              <a:t>15% of patients with germline mutation develop unilateral RB</a:t>
            </a:r>
          </a:p>
          <a:p>
            <a:pPr lvl="2">
              <a:buClr>
                <a:schemeClr val="accent1"/>
              </a:buClr>
            </a:pPr>
            <a:r>
              <a:rPr lang="en-US" altLang="en-US" dirty="0">
                <a:sym typeface="Wingdings" pitchFamily="2" charset="2"/>
              </a:rPr>
              <a:t>Mosaics for </a:t>
            </a:r>
            <a:r>
              <a:rPr lang="en-US" altLang="en-US" i="1" dirty="0">
                <a:sym typeface="Wingdings" pitchFamily="2" charset="2"/>
              </a:rPr>
              <a:t>RB1</a:t>
            </a:r>
            <a:r>
              <a:rPr lang="en-US" altLang="en-US" dirty="0">
                <a:sym typeface="Wingdings" pitchFamily="2" charset="2"/>
              </a:rPr>
              <a:t> mutation exist</a:t>
            </a:r>
          </a:p>
          <a:p>
            <a:pPr lvl="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Wingdings" pitchFamily="2" charset="2"/>
              </a:rPr>
              <a:t>Mutation occurs in late embryogenesis</a:t>
            </a:r>
          </a:p>
          <a:p>
            <a:pPr lvl="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Wingdings" pitchFamily="2" charset="2"/>
              </a:rPr>
              <a:t>Variable tissue expression</a:t>
            </a:r>
          </a:p>
          <a:p>
            <a:pPr lvl="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Wingdings" pitchFamily="2" charset="2"/>
              </a:rPr>
              <a:t>10% of patients with sporadic bilateral RB</a:t>
            </a:r>
            <a:endParaRPr lang="en-US" altLang="en-US" dirty="0"/>
          </a:p>
        </p:txBody>
      </p:sp>
      <p:sp>
        <p:nvSpPr>
          <p:cNvPr id="60419" name="Slide Number Placeholder 3">
            <a:extLst>
              <a:ext uri="{FF2B5EF4-FFF2-40B4-BE49-F238E27FC236}">
                <a16:creationId xmlns="" xmlns:a16="http://schemas.microsoft.com/office/drawing/2014/main" id="{7C20E361-EDF2-5645-BF86-20010FF5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E753E9-D89B-E54D-B177-20424AAA2F7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5852EC-CF7A-B34D-8B05-F688AD4BC881}"/>
              </a:ext>
            </a:extLst>
          </p:cNvPr>
          <p:cNvSpPr txBox="1"/>
          <p:nvPr/>
        </p:nvSpPr>
        <p:spPr>
          <a:xfrm>
            <a:off x="8774718" y="45522"/>
            <a:ext cx="344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Assessment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58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="" xmlns:a16="http://schemas.microsoft.com/office/drawing/2014/main" id="{125EBD07-4874-5F49-90E4-6D1C1795D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075" y="231775"/>
            <a:ext cx="8229600" cy="1143000"/>
          </a:xfrm>
        </p:spPr>
        <p:txBody>
          <a:bodyPr anchor="t"/>
          <a:lstStyle/>
          <a:p>
            <a:pPr eaLnBrk="1" hangingPunct="1">
              <a:buClr>
                <a:schemeClr val="tx2"/>
              </a:buClr>
            </a:pPr>
            <a:r>
              <a:rPr lang="en-US" altLang="en-US"/>
              <a:t>Medulloepithelioma</a:t>
            </a:r>
          </a:p>
        </p:txBody>
      </p:sp>
      <p:sp>
        <p:nvSpPr>
          <p:cNvPr id="136194" name="Rectangle 3">
            <a:extLst>
              <a:ext uri="{FF2B5EF4-FFF2-40B4-BE49-F238E27FC236}">
                <a16:creationId xmlns="" xmlns:a16="http://schemas.microsoft.com/office/drawing/2014/main" id="{B263842A-7C3F-5A4C-9D0E-720AD4C29BE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1600200"/>
            <a:ext cx="4419600" cy="3505200"/>
          </a:xfrm>
        </p:spPr>
        <p:txBody>
          <a:bodyPr/>
          <a:lstStyle/>
          <a:p>
            <a:pPr eaLnBrk="1" hangingPunct="1">
              <a:buClr>
                <a:srgbClr val="800000"/>
              </a:buClr>
            </a:pPr>
            <a:r>
              <a:rPr lang="en-US" altLang="en-US" sz="2400"/>
              <a:t>Tumor of the ciliary pigment epithelium</a:t>
            </a:r>
          </a:p>
          <a:p>
            <a:pPr eaLnBrk="1" hangingPunct="1">
              <a:buClr>
                <a:srgbClr val="800000"/>
              </a:buClr>
            </a:pPr>
            <a:r>
              <a:rPr lang="en-US" altLang="en-US" sz="2400"/>
              <a:t>First decade of life</a:t>
            </a:r>
          </a:p>
          <a:p>
            <a:pPr eaLnBrk="1" hangingPunct="1">
              <a:buClr>
                <a:srgbClr val="800000"/>
              </a:buClr>
            </a:pPr>
            <a:r>
              <a:rPr lang="en-US" altLang="en-US" sz="2400"/>
              <a:t>Mass in contact with the iris</a:t>
            </a:r>
          </a:p>
          <a:p>
            <a:pPr eaLnBrk="1" hangingPunct="1">
              <a:buClr>
                <a:srgbClr val="800000"/>
              </a:buClr>
            </a:pPr>
            <a:r>
              <a:rPr lang="en-US" altLang="en-US" sz="2400" u="sng"/>
              <a:t>Cysts</a:t>
            </a:r>
            <a:r>
              <a:rPr lang="en-US" altLang="en-US" sz="2400"/>
              <a:t> within the tumor</a:t>
            </a:r>
          </a:p>
          <a:p>
            <a:pPr eaLnBrk="1" hangingPunct="1">
              <a:buClr>
                <a:srgbClr val="800000"/>
              </a:buClr>
            </a:pPr>
            <a:r>
              <a:rPr lang="en-US" altLang="en-US" sz="2400"/>
              <a:t>Iris neovascularization</a:t>
            </a:r>
          </a:p>
        </p:txBody>
      </p:sp>
      <p:pic>
        <p:nvPicPr>
          <p:cNvPr id="136195" name="Picture 4">
            <a:extLst>
              <a:ext uri="{FF2B5EF4-FFF2-40B4-BE49-F238E27FC236}">
                <a16:creationId xmlns="" xmlns:a16="http://schemas.microsoft.com/office/drawing/2014/main" id="{6355C669-1FAD-474D-A6A5-9CA666E1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3815" r="24194" b="12062"/>
          <a:stretch>
            <a:fillRect/>
          </a:stretch>
        </p:blipFill>
        <p:spPr bwMode="auto">
          <a:xfrm>
            <a:off x="6553200" y="1441450"/>
            <a:ext cx="3505200" cy="29781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6" name="Slide Number Placeholder 4">
            <a:extLst>
              <a:ext uri="{FF2B5EF4-FFF2-40B4-BE49-F238E27FC236}">
                <a16:creationId xmlns="" xmlns:a16="http://schemas.microsoft.com/office/drawing/2014/main" id="{76415520-B0C3-854B-BF47-E9E137E4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F9466D-4B91-ED43-B583-B826ED2DC27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47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="" xmlns:a16="http://schemas.microsoft.com/office/drawing/2014/main" id="{3A3137E2-578D-5647-BF5F-FCD3E33E6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68275"/>
            <a:ext cx="7772400" cy="1143000"/>
          </a:xfrm>
        </p:spPr>
        <p:txBody>
          <a:bodyPr anchor="t"/>
          <a:lstStyle/>
          <a:p>
            <a:pPr eaLnBrk="1" hangingPunct="1">
              <a:buClr>
                <a:schemeClr val="tx2"/>
              </a:buClr>
            </a:pPr>
            <a:r>
              <a:rPr lang="en-US" altLang="en-US" sz="3600"/>
              <a:t>Retinal Astrocytic Hamartoma</a:t>
            </a:r>
          </a:p>
        </p:txBody>
      </p:sp>
      <p:pic>
        <p:nvPicPr>
          <p:cNvPr id="137218" name="Picture 3" descr="Untitled-25">
            <a:extLst>
              <a:ext uri="{FF2B5EF4-FFF2-40B4-BE49-F238E27FC236}">
                <a16:creationId xmlns="" xmlns:a16="http://schemas.microsoft.com/office/drawing/2014/main" id="{F1A8BE56-01DD-CE42-A11C-05091D8D39FD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914400"/>
            <a:ext cx="3810000" cy="29718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7219" name="Rectangle 4">
            <a:extLst>
              <a:ext uri="{FF2B5EF4-FFF2-40B4-BE49-F238E27FC236}">
                <a16:creationId xmlns="" xmlns:a16="http://schemas.microsoft.com/office/drawing/2014/main" id="{B1A28E6E-C4B1-1649-969E-5710A7F7C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6500" y="1311276"/>
            <a:ext cx="3810000" cy="4454525"/>
          </a:xfrm>
        </p:spPr>
        <p:txBody>
          <a:bodyPr/>
          <a:lstStyle/>
          <a:p>
            <a:pPr eaLnBrk="1" hangingPunct="1"/>
            <a:r>
              <a:rPr lang="en-US" altLang="en-US" sz="2400"/>
              <a:t>Solitary or multiple and may progress over time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Increasingly calcified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Mulberry appearance</a:t>
            </a:r>
          </a:p>
          <a:p>
            <a:pPr eaLnBrk="1" hangingPunct="1"/>
            <a:r>
              <a:rPr lang="en-US" altLang="en-US" sz="2400"/>
              <a:t>Tuberous sclerosis</a:t>
            </a:r>
          </a:p>
          <a:p>
            <a:pPr eaLnBrk="1" hangingPunct="1"/>
            <a:r>
              <a:rPr lang="en-US" altLang="en-US" sz="2400"/>
              <a:t>Neurofibromatosis</a:t>
            </a:r>
          </a:p>
          <a:p>
            <a:pPr eaLnBrk="1" hangingPunct="1"/>
            <a:r>
              <a:rPr lang="en-US" altLang="en-US" sz="2400"/>
              <a:t>Benign proliferation of astrocytes</a:t>
            </a:r>
          </a:p>
        </p:txBody>
      </p:sp>
      <p:pic>
        <p:nvPicPr>
          <p:cNvPr id="137220" name="Picture 5" descr="Astrocytic Hamartoma 3">
            <a:extLst>
              <a:ext uri="{FF2B5EF4-FFF2-40B4-BE49-F238E27FC236}">
                <a16:creationId xmlns="" xmlns:a16="http://schemas.microsoft.com/office/drawing/2014/main" id="{2FEE8B3F-2641-2346-84D3-97775836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29076"/>
            <a:ext cx="3886200" cy="262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Slide Number Placeholder 5">
            <a:extLst>
              <a:ext uri="{FF2B5EF4-FFF2-40B4-BE49-F238E27FC236}">
                <a16:creationId xmlns="" xmlns:a16="http://schemas.microsoft.com/office/drawing/2014/main" id="{19729ED9-974B-9E46-AC34-84EE178B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35C9AD-C8F4-C14D-A688-1CAD1DB769A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="" xmlns:a16="http://schemas.microsoft.com/office/drawing/2014/main" id="{AE9E40CC-612B-5E46-8567-2D768187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b="1" dirty="0"/>
              <a:t>Genetics and Genetic Counseling</a:t>
            </a:r>
            <a:br>
              <a:rPr lang="en-US" altLang="en-US" sz="4000" b="1" dirty="0"/>
            </a:br>
            <a:r>
              <a:rPr lang="en-US" altLang="en-US" sz="3200" b="1" dirty="0"/>
              <a:t>Heritable Retinoblastoma</a:t>
            </a:r>
            <a:endParaRPr lang="en-US" altLang="en-US" sz="4000" b="1" dirty="0">
              <a:solidFill>
                <a:srgbClr val="99CCFF"/>
              </a:solidFill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="" xmlns:a16="http://schemas.microsoft.com/office/drawing/2014/main" id="{7246E0F7-F4E3-4549-AC07-8C14C807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sz="2400" dirty="0"/>
              <a:t>Genetic counseling and proposal for genetic testing is indicated in </a:t>
            </a:r>
            <a:r>
              <a:rPr lang="en-US" altLang="en-US" sz="2400" u="sng" dirty="0"/>
              <a:t>all patients</a:t>
            </a:r>
            <a:r>
              <a:rPr lang="en-US" altLang="en-US" sz="2400" dirty="0"/>
              <a:t> with retinoblastoma and their families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Mutations are distributed throughout the 27 exons of the </a:t>
            </a:r>
            <a:r>
              <a:rPr lang="en-US" altLang="en-US" sz="2000" i="1" dirty="0"/>
              <a:t>RB1</a:t>
            </a:r>
            <a:r>
              <a:rPr lang="en-US" altLang="en-US" sz="2000" dirty="0"/>
              <a:t> gene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No single mutational </a:t>
            </a:r>
            <a:r>
              <a:rPr lang="ja-JP" altLang="en-US" sz="2000"/>
              <a:t>“</a:t>
            </a:r>
            <a:r>
              <a:rPr lang="en-US" altLang="ja-JP" sz="2000" dirty="0"/>
              <a:t>hotspot</a:t>
            </a:r>
            <a:r>
              <a:rPr lang="ja-JP" altLang="en-US" sz="2000"/>
              <a:t>”</a:t>
            </a:r>
            <a:endParaRPr lang="en-US" altLang="ja-JP" sz="2000" dirty="0"/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A single genetic test is unlikely to detect all germline RB gene mutations</a:t>
            </a:r>
          </a:p>
          <a:p>
            <a:pPr lvl="2">
              <a:buClr>
                <a:schemeClr val="accent1"/>
              </a:buClr>
            </a:pPr>
            <a:r>
              <a:rPr lang="en-US" altLang="en-US" sz="1600" dirty="0"/>
              <a:t>Sequencing + FISH + QM-PCR + Methylation + MLPA</a:t>
            </a:r>
          </a:p>
          <a:p>
            <a:pPr lvl="2">
              <a:buClr>
                <a:schemeClr val="accent1"/>
              </a:buClr>
            </a:pPr>
            <a:r>
              <a:rPr lang="en-US" altLang="en-US" sz="1600" dirty="0"/>
              <a:t>Current</a:t>
            </a:r>
            <a:r>
              <a:rPr lang="en-US" altLang="en-US" dirty="0"/>
              <a:t> </a:t>
            </a:r>
            <a:r>
              <a:rPr lang="en-US" altLang="en-US" sz="1600" dirty="0"/>
              <a:t>methods: 90-95% sensitivity</a:t>
            </a:r>
            <a:endParaRPr lang="en-US" altLang="en-US" dirty="0"/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Specific mutation of the proband is needed to screen relatives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All offspring and newborn siblings MUST be screened at birth and every 4 weeks until genetic testing is complete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Babies with positive testing (</a:t>
            </a:r>
            <a:r>
              <a:rPr lang="en-US" altLang="en-US" sz="2000" i="1" dirty="0"/>
              <a:t>RB1</a:t>
            </a:r>
            <a:r>
              <a:rPr lang="en-US" altLang="en-US" sz="2000" dirty="0"/>
              <a:t> mutation) require dilated eye exams every 4 weeks due to high penetrance of mutation</a:t>
            </a:r>
            <a:endParaRPr lang="en-US" altLang="en-US" sz="1600" dirty="0"/>
          </a:p>
          <a:p>
            <a:pPr eaLnBrk="1" hangingPunct="1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altLang="en-US" sz="2400" dirty="0"/>
          </a:p>
        </p:txBody>
      </p:sp>
      <p:sp>
        <p:nvSpPr>
          <p:cNvPr id="61443" name="Slide Number Placeholder 3">
            <a:extLst>
              <a:ext uri="{FF2B5EF4-FFF2-40B4-BE49-F238E27FC236}">
                <a16:creationId xmlns="" xmlns:a16="http://schemas.microsoft.com/office/drawing/2014/main" id="{FEB2BFDE-4854-774F-8E5B-ECC5DD81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E8C93A-A39F-D644-83F1-72F9285B975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E71E074-98D9-474D-B8AA-ACF2D117A3EF}"/>
              </a:ext>
            </a:extLst>
          </p:cNvPr>
          <p:cNvSpPr txBox="1"/>
          <p:nvPr/>
        </p:nvSpPr>
        <p:spPr>
          <a:xfrm>
            <a:off x="8774718" y="45522"/>
            <a:ext cx="344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Assessment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4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="" xmlns:a16="http://schemas.microsoft.com/office/drawing/2014/main" id="{A9D0E415-C825-FD4F-9A5C-1CE811015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b="1" dirty="0"/>
              <a:t>Retinoblastoma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Clinical Presentation</a:t>
            </a:r>
            <a:endParaRPr lang="en-US" altLang="en-US" b="1" dirty="0"/>
          </a:p>
        </p:txBody>
      </p:sp>
      <p:sp>
        <p:nvSpPr>
          <p:cNvPr id="22532" name="Slide Number Placeholder 4">
            <a:extLst>
              <a:ext uri="{FF2B5EF4-FFF2-40B4-BE49-F238E27FC236}">
                <a16:creationId xmlns="" xmlns:a16="http://schemas.microsoft.com/office/drawing/2014/main" id="{F6306EDD-599E-7E41-A267-3EC278A4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701BBB-120D-E44D-8F4A-77C102794A1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22530" name="Object 2">
            <a:extLst>
              <a:ext uri="{FF2B5EF4-FFF2-40B4-BE49-F238E27FC236}">
                <a16:creationId xmlns="" xmlns:a16="http://schemas.microsoft.com/office/drawing/2014/main" id="{6B917B49-0220-674E-86B6-78770A49EA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242810"/>
              </p:ext>
            </p:extLst>
          </p:nvPr>
        </p:nvGraphicFramePr>
        <p:xfrm>
          <a:off x="1239982" y="2147455"/>
          <a:ext cx="4495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Photo Editor Photo" r:id="rId3" imgW="6096000" imgH="4235450" progId="MSPhotoEd.3">
                  <p:embed/>
                </p:oleObj>
              </mc:Choice>
              <mc:Fallback>
                <p:oleObj name="Photo Editor Photo" r:id="rId3" imgW="6096000" imgH="4235450" progId="MSPhotoEd.3">
                  <p:embed/>
                  <p:pic>
                    <p:nvPicPr>
                      <p:cNvPr id="22530" name="Object 2">
                        <a:extLst>
                          <a:ext uri="{FF2B5EF4-FFF2-40B4-BE49-F238E27FC236}">
                            <a16:creationId xmlns="" xmlns:a16="http://schemas.microsoft.com/office/drawing/2014/main" id="{6B917B49-0220-674E-86B6-78770A49EA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982" y="2147455"/>
                        <a:ext cx="44958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Box 4">
            <a:extLst>
              <a:ext uri="{FF2B5EF4-FFF2-40B4-BE49-F238E27FC236}">
                <a16:creationId xmlns="" xmlns:a16="http://schemas.microsoft.com/office/drawing/2014/main" id="{356A044B-D33A-7543-A0C0-7579B4A38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37" y="1595437"/>
            <a:ext cx="3581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Intraocular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Leukocoria	65-75%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Strabismus	10-15%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Nystagmus	5-10%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Advanced Intraocular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Buphthalmos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Glaucoma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Periorbital cellulitis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Extraocular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Proptosis + LN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Metastases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A24A2E-3811-C84C-B7BC-14BD77222910}"/>
              </a:ext>
            </a:extLst>
          </p:cNvPr>
          <p:cNvSpPr txBox="1"/>
          <p:nvPr/>
        </p:nvSpPr>
        <p:spPr>
          <a:xfrm>
            <a:off x="10139692" y="43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3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="" xmlns:a16="http://schemas.microsoft.com/office/drawing/2014/main" id="{53A7FE4A-0B0E-6049-9A58-A0B896B0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/>
              <a:t>Retinoblastoma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Evaluation</a:t>
            </a:r>
            <a:endParaRPr lang="en-US" altLang="en-US" b="1" dirty="0"/>
          </a:p>
        </p:txBody>
      </p:sp>
      <p:sp>
        <p:nvSpPr>
          <p:cNvPr id="23554" name="Rectangle 3">
            <a:extLst>
              <a:ext uri="{FF2B5EF4-FFF2-40B4-BE49-F238E27FC236}">
                <a16:creationId xmlns="" xmlns:a16="http://schemas.microsoft.com/office/drawing/2014/main" id="{8784BFCD-3C3D-8949-97B3-237DE2F47C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Examination under anesthesia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Direct visualization of the tumor(s)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Evaluation of corneal diameters and intraocular pressure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Imaging: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Ocular US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MRI orbits and brain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Evaluation of optic nerve prior to </a:t>
            </a:r>
            <a:r>
              <a:rPr lang="en-US" dirty="0" err="1">
                <a:ea typeface="ＭＳ Ｐゴシック" charset="0"/>
                <a:cs typeface="Calibri" charset="0"/>
              </a:rPr>
              <a:t>enucleation</a:t>
            </a:r>
            <a:endParaRPr lang="en-US" dirty="0">
              <a:ea typeface="ＭＳ Ｐゴシック" charset="0"/>
              <a:cs typeface="Calibri" charset="0"/>
            </a:endParaRP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Evaluation of CNS (Trilateral RB)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Bone scan, BM and CSF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Only if advanced disease: high-risk histology after </a:t>
            </a:r>
            <a:r>
              <a:rPr lang="en-US" dirty="0" err="1">
                <a:ea typeface="ＭＳ Ｐゴシック" charset="0"/>
                <a:cs typeface="Calibri" charset="0"/>
              </a:rPr>
              <a:t>enucleation</a:t>
            </a:r>
            <a:r>
              <a:rPr lang="en-US" dirty="0">
                <a:ea typeface="ＭＳ Ｐゴシック" charset="0"/>
                <a:cs typeface="Calibri" charset="0"/>
              </a:rPr>
              <a:t>, or </a:t>
            </a:r>
            <a:r>
              <a:rPr lang="en-US" dirty="0" err="1">
                <a:ea typeface="ＭＳ Ｐゴシック" charset="0"/>
                <a:cs typeface="Calibri" charset="0"/>
              </a:rPr>
              <a:t>extraocular</a:t>
            </a:r>
            <a:r>
              <a:rPr lang="en-US" dirty="0">
                <a:ea typeface="ＭＳ Ｐゴシック" charset="0"/>
                <a:cs typeface="Calibri" charset="0"/>
              </a:rPr>
              <a:t> retinoblastoma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Genetic counseling</a:t>
            </a:r>
          </a:p>
          <a:p>
            <a:pPr marL="457200" lvl="1" indent="0">
              <a:lnSpc>
                <a:spcPct val="80000"/>
              </a:lnSpc>
              <a:buClr>
                <a:schemeClr val="accent1"/>
              </a:buClr>
              <a:buNone/>
              <a:defRPr/>
            </a:pPr>
            <a:endParaRPr lang="en-US" dirty="0">
              <a:ea typeface="ＭＳ Ｐゴシック" charset="0"/>
              <a:cs typeface="Calibri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="" xmlns:a16="http://schemas.microsoft.com/office/drawing/2014/main" id="{C008940A-918B-6844-BDF8-3E5570AA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DD95B9-A5BB-A147-8C33-FC13A24EF0F0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A677EB-6A72-7042-9E0A-A88F7DC4A1B9}"/>
              </a:ext>
            </a:extLst>
          </p:cNvPr>
          <p:cNvSpPr txBox="1"/>
          <p:nvPr/>
        </p:nvSpPr>
        <p:spPr>
          <a:xfrm>
            <a:off x="10139692" y="43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="" xmlns:a16="http://schemas.microsoft.com/office/drawing/2014/main" id="{A97BBA5F-1EC8-2E44-9855-6C39AA81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/>
              <a:t>Retinoblastoma</a:t>
            </a:r>
          </a:p>
        </p:txBody>
      </p:sp>
      <p:sp>
        <p:nvSpPr>
          <p:cNvPr id="24589" name="Slide Number Placeholder 13">
            <a:extLst>
              <a:ext uri="{FF2B5EF4-FFF2-40B4-BE49-F238E27FC236}">
                <a16:creationId xmlns="" xmlns:a16="http://schemas.microsoft.com/office/drawing/2014/main" id="{ED4E5177-A445-FC41-9F4A-09A8AC5A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18123F-0808-B946-9AAE-41E0FF3264A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4578" name="Picture 3" descr="00009E4C">
            <a:extLst>
              <a:ext uri="{FF2B5EF4-FFF2-40B4-BE49-F238E27FC236}">
                <a16:creationId xmlns="" xmlns:a16="http://schemas.microsoft.com/office/drawing/2014/main" id="{4D816178-D885-8547-8F86-ECE9B40B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1"/>
            <a:ext cx="6324600" cy="4741863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Line 4">
            <a:extLst>
              <a:ext uri="{FF2B5EF4-FFF2-40B4-BE49-F238E27FC236}">
                <a16:creationId xmlns="" xmlns:a16="http://schemas.microsoft.com/office/drawing/2014/main" id="{DBBE3654-27F1-7040-A45E-9792FCA51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295400"/>
            <a:ext cx="1828800" cy="2209800"/>
          </a:xfrm>
          <a:prstGeom prst="line">
            <a:avLst/>
          </a:prstGeom>
          <a:noFill/>
          <a:ln w="9525">
            <a:solidFill>
              <a:srgbClr val="4F81BD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0" name="Line 5">
            <a:extLst>
              <a:ext uri="{FF2B5EF4-FFF2-40B4-BE49-F238E27FC236}">
                <a16:creationId xmlns="" xmlns:a16="http://schemas.microsoft.com/office/drawing/2014/main" id="{4C71F8DC-B473-E74F-8186-4FC2CEEE85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800" y="1295400"/>
            <a:ext cx="2895600" cy="1066800"/>
          </a:xfrm>
          <a:prstGeom prst="line">
            <a:avLst/>
          </a:prstGeom>
          <a:noFill/>
          <a:ln w="9525">
            <a:solidFill>
              <a:srgbClr val="4F81BD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1" name="Line 6">
            <a:extLst>
              <a:ext uri="{FF2B5EF4-FFF2-40B4-BE49-F238E27FC236}">
                <a16:creationId xmlns="" xmlns:a16="http://schemas.microsoft.com/office/drawing/2014/main" id="{4BE47F9F-B179-7149-96FD-4ABB7BE669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3962400"/>
            <a:ext cx="3733800" cy="1295400"/>
          </a:xfrm>
          <a:prstGeom prst="line">
            <a:avLst/>
          </a:prstGeom>
          <a:noFill/>
          <a:ln w="9525">
            <a:solidFill>
              <a:srgbClr val="4F81BD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2" name="Text Box 7">
            <a:extLst>
              <a:ext uri="{FF2B5EF4-FFF2-40B4-BE49-F238E27FC236}">
                <a16:creationId xmlns="" xmlns:a16="http://schemas.microsoft.com/office/drawing/2014/main" id="{08A0F743-8190-EA49-94A8-5E4C83351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76448"/>
            <a:ext cx="204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Dilated Vessels</a:t>
            </a:r>
          </a:p>
        </p:txBody>
      </p:sp>
      <p:sp>
        <p:nvSpPr>
          <p:cNvPr id="24583" name="Text Box 8">
            <a:extLst>
              <a:ext uri="{FF2B5EF4-FFF2-40B4-BE49-F238E27FC236}">
                <a16:creationId xmlns="" xmlns:a16="http://schemas.microsoft.com/office/drawing/2014/main" id="{FD27571B-87DB-074E-8BB8-EBC6CCCFA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60960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Subretinal Fluid</a:t>
            </a:r>
          </a:p>
        </p:txBody>
      </p:sp>
      <p:sp>
        <p:nvSpPr>
          <p:cNvPr id="24584" name="Text Box 9">
            <a:extLst>
              <a:ext uri="{FF2B5EF4-FFF2-40B4-BE49-F238E27FC236}">
                <a16:creationId xmlns="" xmlns:a16="http://schemas.microsoft.com/office/drawing/2014/main" id="{F9516379-16EF-C040-A712-0FD8F7CE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5257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5" name="Text Box 10">
            <a:extLst>
              <a:ext uri="{FF2B5EF4-FFF2-40B4-BE49-F238E27FC236}">
                <a16:creationId xmlns="" xmlns:a16="http://schemas.microsoft.com/office/drawing/2014/main" id="{B36A2CAD-56DC-E249-B6B9-21B67438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5105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Ca++</a:t>
            </a:r>
          </a:p>
        </p:txBody>
      </p:sp>
      <p:sp>
        <p:nvSpPr>
          <p:cNvPr id="24586" name="Line 11">
            <a:extLst>
              <a:ext uri="{FF2B5EF4-FFF2-40B4-BE49-F238E27FC236}">
                <a16:creationId xmlns="" xmlns:a16="http://schemas.microsoft.com/office/drawing/2014/main" id="{1FEDE514-2680-B04E-8B96-C15E582964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4800600"/>
            <a:ext cx="2362200" cy="685800"/>
          </a:xfrm>
          <a:prstGeom prst="line">
            <a:avLst/>
          </a:prstGeom>
          <a:noFill/>
          <a:ln w="9525">
            <a:solidFill>
              <a:srgbClr val="4F81BD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Text Box 12">
            <a:extLst>
              <a:ext uri="{FF2B5EF4-FFF2-40B4-BE49-F238E27FC236}">
                <a16:creationId xmlns="" xmlns:a16="http://schemas.microsoft.com/office/drawing/2014/main" id="{D30622C5-A4F6-9140-8678-F8F72A66E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10201"/>
            <a:ext cx="16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Luteal Pigment</a:t>
            </a:r>
          </a:p>
        </p:txBody>
      </p:sp>
      <p:sp>
        <p:nvSpPr>
          <p:cNvPr id="24588" name="Text Box 13">
            <a:extLst>
              <a:ext uri="{FF2B5EF4-FFF2-40B4-BE49-F238E27FC236}">
                <a16:creationId xmlns="" xmlns:a16="http://schemas.microsoft.com/office/drawing/2014/main" id="{779177E2-7701-3349-B3D3-E6528CC0E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838200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1F497D"/>
                </a:solidFill>
              </a:rPr>
              <a:t>Exophytic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B0622E5-BC5A-E342-B62B-F0907C182122}"/>
              </a:ext>
            </a:extLst>
          </p:cNvPr>
          <p:cNvSpPr txBox="1"/>
          <p:nvPr/>
        </p:nvSpPr>
        <p:spPr>
          <a:xfrm>
            <a:off x="10139692" y="43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995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="" xmlns:a16="http://schemas.microsoft.com/office/drawing/2014/main" id="{46A58FA4-BB01-274E-8609-D0B43638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/>
              <a:t>Retinoblastoma</a:t>
            </a:r>
          </a:p>
        </p:txBody>
      </p:sp>
      <p:sp>
        <p:nvSpPr>
          <p:cNvPr id="26630" name="Slide Number Placeholder 6">
            <a:extLst>
              <a:ext uri="{FF2B5EF4-FFF2-40B4-BE49-F238E27FC236}">
                <a16:creationId xmlns="" xmlns:a16="http://schemas.microsoft.com/office/drawing/2014/main" id="{17362635-B203-DF4D-AE75-5FDA47B9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009515-13C4-CB49-9B37-775A9AB95B6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6626" name="Picture 3" descr="OS3">
            <a:extLst>
              <a:ext uri="{FF2B5EF4-FFF2-40B4-BE49-F238E27FC236}">
                <a16:creationId xmlns="" xmlns:a16="http://schemas.microsoft.com/office/drawing/2014/main" id="{AE1B97D1-E231-BE4D-A605-BE83A46C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6" y="1485362"/>
            <a:ext cx="6262256" cy="4542376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Line 4">
            <a:extLst>
              <a:ext uri="{FF2B5EF4-FFF2-40B4-BE49-F238E27FC236}">
                <a16:creationId xmlns="" xmlns:a16="http://schemas.microsoft.com/office/drawing/2014/main" id="{6A932EA4-45F1-1D4C-A513-25509AB429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2895600"/>
            <a:ext cx="3962400" cy="1676400"/>
          </a:xfrm>
          <a:prstGeom prst="line">
            <a:avLst/>
          </a:prstGeom>
          <a:noFill/>
          <a:ln w="9525">
            <a:solidFill>
              <a:srgbClr val="4F81BD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28" name="Text Box 5">
            <a:extLst>
              <a:ext uri="{FF2B5EF4-FFF2-40B4-BE49-F238E27FC236}">
                <a16:creationId xmlns="" xmlns:a16="http://schemas.microsoft.com/office/drawing/2014/main" id="{6BB5B799-254B-DE44-98C5-181E90001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191001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Vitreous seeds</a:t>
            </a:r>
          </a:p>
        </p:txBody>
      </p:sp>
      <p:sp>
        <p:nvSpPr>
          <p:cNvPr id="26629" name="Text Box 6">
            <a:extLst>
              <a:ext uri="{FF2B5EF4-FFF2-40B4-BE49-F238E27FC236}">
                <a16:creationId xmlns="" xmlns:a16="http://schemas.microsoft.com/office/drawing/2014/main" id="{3DEA526B-108D-C148-8761-6AC1EA178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9060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1F497D"/>
                </a:solidFill>
              </a:rPr>
              <a:t>Endophytic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D18929-A1A7-4044-9E0A-3ACD2991AA88}"/>
              </a:ext>
            </a:extLst>
          </p:cNvPr>
          <p:cNvSpPr txBox="1"/>
          <p:nvPr/>
        </p:nvSpPr>
        <p:spPr>
          <a:xfrm>
            <a:off x="10139692" y="43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9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="" xmlns:a16="http://schemas.microsoft.com/office/drawing/2014/main" id="{36619474-2C5A-FA4E-AD82-5FE73D8C5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>
              <a:buClr>
                <a:schemeClr val="tx2"/>
              </a:buClr>
            </a:pPr>
            <a:r>
              <a:rPr lang="en-US" altLang="en-US" sz="4000" b="1" dirty="0"/>
              <a:t>Retinoblastoma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Differential Diagnosis</a:t>
            </a:r>
            <a:endParaRPr lang="en-US" altLang="en-US" b="1" dirty="0"/>
          </a:p>
        </p:txBody>
      </p:sp>
      <p:sp>
        <p:nvSpPr>
          <p:cNvPr id="27650" name="Rectangle 3">
            <a:extLst>
              <a:ext uri="{FF2B5EF4-FFF2-40B4-BE49-F238E27FC236}">
                <a16:creationId xmlns="" xmlns:a16="http://schemas.microsoft.com/office/drawing/2014/main" id="{46DC9DE7-F166-9C4F-A235-687816F8F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/>
              <a:t>Congenital Cataracts</a:t>
            </a:r>
          </a:p>
          <a:p>
            <a:pPr>
              <a:buClr>
                <a:schemeClr val="accent1"/>
              </a:buClr>
            </a:pPr>
            <a:r>
              <a:rPr lang="en-US" altLang="en-US"/>
              <a:t>Coats</a:t>
            </a:r>
            <a:r>
              <a:rPr lang="ja-JP" altLang="en-US"/>
              <a:t>’</a:t>
            </a:r>
            <a:r>
              <a:rPr lang="en-US" altLang="ja-JP"/>
              <a:t> Disease</a:t>
            </a:r>
          </a:p>
          <a:p>
            <a:pPr>
              <a:buClr>
                <a:schemeClr val="accent1"/>
              </a:buClr>
            </a:pPr>
            <a:r>
              <a:rPr lang="en-US" altLang="en-US"/>
              <a:t>Persistent Fetal Vasculature (PFV)</a:t>
            </a:r>
          </a:p>
          <a:p>
            <a:pPr>
              <a:buClr>
                <a:schemeClr val="accent1"/>
              </a:buClr>
            </a:pPr>
            <a:r>
              <a:rPr lang="en-US" altLang="en-US"/>
              <a:t>Retinitis: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Toxocara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Toxoplasma</a:t>
            </a:r>
          </a:p>
          <a:p>
            <a:pPr>
              <a:buClr>
                <a:schemeClr val="accent1"/>
              </a:buClr>
            </a:pPr>
            <a:r>
              <a:rPr lang="en-US" altLang="en-US"/>
              <a:t>Medulloepithelioma</a:t>
            </a:r>
          </a:p>
          <a:p>
            <a:pPr>
              <a:buClr>
                <a:schemeClr val="accent1"/>
              </a:buClr>
            </a:pPr>
            <a:r>
              <a:rPr lang="en-US" altLang="en-US"/>
              <a:t>Astrocytic Hamartoma</a:t>
            </a:r>
          </a:p>
          <a:p>
            <a:pPr>
              <a:buClr>
                <a:schemeClr val="accent1"/>
              </a:buClr>
            </a:pPr>
            <a:r>
              <a:rPr lang="en-US" altLang="en-US"/>
              <a:t>Choroidal Osteoma</a:t>
            </a:r>
          </a:p>
        </p:txBody>
      </p:sp>
      <p:sp>
        <p:nvSpPr>
          <p:cNvPr id="27652" name="Slide Number Placeholder 4">
            <a:extLst>
              <a:ext uri="{FF2B5EF4-FFF2-40B4-BE49-F238E27FC236}">
                <a16:creationId xmlns="" xmlns:a16="http://schemas.microsoft.com/office/drawing/2014/main" id="{0B548120-7FD1-AD4A-9E79-F38968C2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9BD7CB-0913-0F4B-86E7-6054162E8A6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3CF4130F-E991-8543-A8A4-696DBE8B3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333" y="6187073"/>
            <a:ext cx="2667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See supplemental slides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336F24-0E8E-5B4C-A27C-E34C1ED635F4}"/>
              </a:ext>
            </a:extLst>
          </p:cNvPr>
          <p:cNvSpPr txBox="1"/>
          <p:nvPr/>
        </p:nvSpPr>
        <p:spPr>
          <a:xfrm>
            <a:off x="10139692" y="43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89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>
            <a:extLst>
              <a:ext uri="{FF2B5EF4-FFF2-40B4-BE49-F238E27FC236}">
                <a16:creationId xmlns="" xmlns:a16="http://schemas.microsoft.com/office/drawing/2014/main" id="{4A75CEBA-DF28-CA40-B48B-D4D6E7C2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2209800"/>
            <a:ext cx="4584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Retinoblastoma </a:t>
            </a:r>
            <a:r>
              <a:rPr lang="ja-JP" altLang="en-US" b="1"/>
              <a:t>“</a:t>
            </a:r>
            <a:r>
              <a:rPr lang="en-US" altLang="ja-JP" b="1"/>
              <a:t>Staging</a:t>
            </a:r>
            <a:r>
              <a:rPr lang="ja-JP" altLang="en-US" b="1"/>
              <a:t>”</a:t>
            </a:r>
            <a:endParaRPr lang="en-US" altLang="en-US" b="1"/>
          </a:p>
        </p:txBody>
      </p:sp>
      <p:sp>
        <p:nvSpPr>
          <p:cNvPr id="28674" name="TextBox 4">
            <a:extLst>
              <a:ext uri="{FF2B5EF4-FFF2-40B4-BE49-F238E27FC236}">
                <a16:creationId xmlns="" xmlns:a16="http://schemas.microsoft.com/office/drawing/2014/main" id="{30AAF2AC-F37C-9641-B19C-571CB125D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1" y="3048000"/>
            <a:ext cx="45259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Eye </a:t>
            </a:r>
            <a:r>
              <a:rPr lang="en-US" altLang="en-US" sz="2800" dirty="0">
                <a:sym typeface="Wingdings" pitchFamily="2" charset="2"/>
              </a:rPr>
              <a:t> </a:t>
            </a:r>
            <a:r>
              <a:rPr lang="en-US" altLang="en-US" sz="2800" u="sng" dirty="0">
                <a:sym typeface="Wingdings" pitchFamily="2" charset="2"/>
              </a:rPr>
              <a:t>Classification</a:t>
            </a:r>
            <a:r>
              <a:rPr lang="en-US" altLang="en-US" sz="2800" dirty="0">
                <a:sym typeface="Wingdings" pitchFamily="2" charset="2"/>
              </a:rPr>
              <a:t> (groups)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ym typeface="Wingdings" pitchFamily="2" charset="2"/>
              </a:rPr>
              <a:t>Patient  </a:t>
            </a:r>
            <a:r>
              <a:rPr lang="en-US" altLang="en-US" sz="2800" u="sng" dirty="0">
                <a:sym typeface="Wingdings" pitchFamily="2" charset="2"/>
              </a:rPr>
              <a:t>Staging</a:t>
            </a:r>
            <a:endParaRPr lang="en-US" altLang="en-US" sz="2800" u="sng" dirty="0"/>
          </a:p>
        </p:txBody>
      </p:sp>
      <p:sp>
        <p:nvSpPr>
          <p:cNvPr id="28675" name="Slide Number Placeholder 3">
            <a:extLst>
              <a:ext uri="{FF2B5EF4-FFF2-40B4-BE49-F238E27FC236}">
                <a16:creationId xmlns="" xmlns:a16="http://schemas.microsoft.com/office/drawing/2014/main" id="{FEE0FEDC-C8A7-5C48-B29A-CDCAB08D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EB2D68-B055-034A-ACB8-39BFE8413B0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2F5A9A0-ACA8-CD46-9A7B-C687F51FC187}"/>
              </a:ext>
            </a:extLst>
          </p:cNvPr>
          <p:cNvSpPr txBox="1"/>
          <p:nvPr/>
        </p:nvSpPr>
        <p:spPr>
          <a:xfrm>
            <a:off x="10139692" y="43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1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="" xmlns:a16="http://schemas.microsoft.com/office/drawing/2014/main" id="{9EC69A79-1ADB-4245-90C2-3FB540FC93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3670" y="1"/>
            <a:ext cx="9862930" cy="7016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4000" b="1" dirty="0"/>
              <a:t>International Retinoblastoma </a:t>
            </a:r>
            <a:r>
              <a:rPr lang="en-US" altLang="en-US" sz="4000" b="1" u="sng" dirty="0"/>
              <a:t>Classification</a:t>
            </a:r>
            <a:r>
              <a:rPr lang="en-US" altLang="en-US" sz="4000" b="1" dirty="0"/>
              <a:t> System</a:t>
            </a:r>
          </a:p>
        </p:txBody>
      </p:sp>
      <p:graphicFrame>
        <p:nvGraphicFramePr>
          <p:cNvPr id="223263" name="Group 31">
            <a:extLst>
              <a:ext uri="{FF2B5EF4-FFF2-40B4-BE49-F238E27FC236}">
                <a16:creationId xmlns="" xmlns:a16="http://schemas.microsoft.com/office/drawing/2014/main" id="{63D6B1DC-C14C-634C-A4BB-7C3E4FD7EE99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360803966"/>
              </p:ext>
            </p:extLst>
          </p:nvPr>
        </p:nvGraphicFramePr>
        <p:xfrm>
          <a:off x="574964" y="2001177"/>
          <a:ext cx="6324600" cy="4588163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6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pitchFamily="-110" charset="0"/>
                        </a:rPr>
                        <a:t>Group</a:t>
                      </a: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pitchFamily="-110" charset="0"/>
                        </a:rPr>
                        <a:t>Defining Features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8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 pitchFamily="-110" charset="0"/>
                        </a:rPr>
                        <a:t>Group 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Small tumors away from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foveola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and disc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Tumors &lt; 3 mm 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Located at least 3 mm from foveola and 1.5 mm from the optic disc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1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 pitchFamily="-110" charset="0"/>
                        </a:rPr>
                        <a:t>Group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All remaining tumors confined to the retina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All other tumors confined to retina not in Group 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Subretinal fluid &lt; 3 mm from the base of tumor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4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 pitchFamily="-110" charset="0"/>
                        </a:rPr>
                        <a:t>Group 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Local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subretinal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fluid or seeding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Local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subretinal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fluid alone &gt; 3 to &lt; 6 mm from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Vitreous seeding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subretinal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seeding &lt; 3 mm from the tumor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7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 pitchFamily="-110" charset="0"/>
                        </a:rPr>
                        <a:t>Group 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Diffuse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subretinal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fluid or seeding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Subretinal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fluid alone &gt; 6 mm from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Vitreous seeding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subretinal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seeding &gt; 3 mm from tumor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08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 pitchFamily="-110" charset="0"/>
                        </a:rPr>
                        <a:t>Group 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Presence of poor prognosis features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More than 2/3 globe filled with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Tumor in anterior segment or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ciliary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body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Iris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neovascularization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neovascular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 glaucoma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Tumor necrosis, phthisis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</a:rPr>
                        <a:t>bulbi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10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721" name="TextBox 7">
            <a:extLst>
              <a:ext uri="{FF2B5EF4-FFF2-40B4-BE49-F238E27FC236}">
                <a16:creationId xmlns="" xmlns:a16="http://schemas.microsoft.com/office/drawing/2014/main" id="{788A169D-7185-844B-8623-1B13EC81B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64" y="701676"/>
            <a:ext cx="613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Developed in the 2000</a:t>
            </a:r>
            <a:r>
              <a:rPr lang="ja-JP" altLang="en-US" sz="1800"/>
              <a:t>’</a:t>
            </a:r>
            <a:r>
              <a:rPr lang="en-US" altLang="ja-JP" sz="1800" dirty="0"/>
              <a:t>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Based on ocular salvage using modern conservative approaches</a:t>
            </a:r>
          </a:p>
        </p:txBody>
      </p:sp>
      <p:sp>
        <p:nvSpPr>
          <p:cNvPr id="29722" name="TextBox 5">
            <a:extLst>
              <a:ext uri="{FF2B5EF4-FFF2-40B4-BE49-F238E27FC236}">
                <a16:creationId xmlns="" xmlns:a16="http://schemas.microsoft.com/office/drawing/2014/main" id="{2B30B014-5C60-E942-8512-7384C238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817" y="665921"/>
            <a:ext cx="4872038" cy="1077913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Tumor size and tumor burden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Tumor location (in relationship to foveola and optic disc)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Subretinal fluid and seeding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Vitreous seeding</a:t>
            </a:r>
          </a:p>
        </p:txBody>
      </p:sp>
      <p:sp>
        <p:nvSpPr>
          <p:cNvPr id="29723" name="Slide Number Placeholder 5">
            <a:extLst>
              <a:ext uri="{FF2B5EF4-FFF2-40B4-BE49-F238E27FC236}">
                <a16:creationId xmlns="" xmlns:a16="http://schemas.microsoft.com/office/drawing/2014/main" id="{CB2D3724-54BC-B144-935E-6F90946A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BDB339-E83A-4A46-8205-5C822297F2E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D94870BF-6187-F24C-949F-37D280AFD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881909"/>
            <a:ext cx="2053552" cy="154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8">
            <a:extLst>
              <a:ext uri="{FF2B5EF4-FFF2-40B4-BE49-F238E27FC236}">
                <a16:creationId xmlns="" xmlns:a16="http://schemas.microsoft.com/office/drawing/2014/main" id="{32B4061E-8158-1D47-B278-CB135813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1856509"/>
            <a:ext cx="190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CA1EAD8D-EE12-6D44-BEF3-F0D384E8C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/>
          <a:stretch>
            <a:fillRect/>
          </a:stretch>
        </p:blipFill>
        <p:spPr bwMode="auto">
          <a:xfrm>
            <a:off x="9165555" y="1898652"/>
            <a:ext cx="1921238" cy="152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="" xmlns:a16="http://schemas.microsoft.com/office/drawing/2014/main" id="{613823CF-70E5-D343-B0B5-1D7EDB22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440" y="1897062"/>
            <a:ext cx="199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B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FF0B7683-F844-FF44-9640-BFF14112C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482397"/>
            <a:ext cx="2080878" cy="156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1">
            <a:extLst>
              <a:ext uri="{FF2B5EF4-FFF2-40B4-BE49-F238E27FC236}">
                <a16:creationId xmlns="" xmlns:a16="http://schemas.microsoft.com/office/drawing/2014/main" id="{5C9DB1A1-A9ED-8F4A-91E9-DF5B0950F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90" y="3447473"/>
            <a:ext cx="104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C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="" xmlns:a16="http://schemas.microsoft.com/office/drawing/2014/main" id="{45368C67-8FA4-E444-9544-3FDEE7550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9"/>
          <a:stretch/>
        </p:blipFill>
        <p:spPr bwMode="auto">
          <a:xfrm>
            <a:off x="9182336" y="3482397"/>
            <a:ext cx="1904457" cy="156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2">
            <a:extLst>
              <a:ext uri="{FF2B5EF4-FFF2-40B4-BE49-F238E27FC236}">
                <a16:creationId xmlns="" xmlns:a16="http://schemas.microsoft.com/office/drawing/2014/main" id="{CC9B0327-1CFF-1F48-AF56-EBB07424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338" y="3428423"/>
            <a:ext cx="125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D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="" xmlns:a16="http://schemas.microsoft.com/office/drawing/2014/main" id="{1AD48D9D-EAFD-1341-BE36-5ACF8F6DD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/>
          <a:stretch>
            <a:fillRect/>
          </a:stretch>
        </p:blipFill>
        <p:spPr bwMode="auto">
          <a:xfrm>
            <a:off x="7058025" y="5103379"/>
            <a:ext cx="2096415" cy="165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3">
            <a:extLst>
              <a:ext uri="{FF2B5EF4-FFF2-40B4-BE49-F238E27FC236}">
                <a16:creationId xmlns="" xmlns:a16="http://schemas.microsoft.com/office/drawing/2014/main" id="{78F14ED5-AEC1-3A43-B637-CB9D4A4D8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549" y="5036706"/>
            <a:ext cx="211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63C88EB-84C1-5844-BC34-BEBB97F0B80B}"/>
              </a:ext>
            </a:extLst>
          </p:cNvPr>
          <p:cNvSpPr txBox="1"/>
          <p:nvPr/>
        </p:nvSpPr>
        <p:spPr>
          <a:xfrm>
            <a:off x="10643274" y="3451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24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>
            <a:extLst>
              <a:ext uri="{FF2B5EF4-FFF2-40B4-BE49-F238E27FC236}">
                <a16:creationId xmlns="" xmlns:a16="http://schemas.microsoft.com/office/drawing/2014/main" id="{FA0E2662-A9D0-234A-99A0-CC9F555A22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76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International Retinoblastoma </a:t>
            </a:r>
            <a:r>
              <a:rPr lang="en-US" altLang="en-US" sz="3600" b="1" u="sng" dirty="0"/>
              <a:t>Staging</a:t>
            </a:r>
            <a:r>
              <a:rPr lang="en-US" altLang="en-US" sz="3600" b="1" dirty="0"/>
              <a:t> System</a:t>
            </a:r>
          </a:p>
        </p:txBody>
      </p:sp>
      <p:graphicFrame>
        <p:nvGraphicFramePr>
          <p:cNvPr id="459824" name="Group 48">
            <a:extLst>
              <a:ext uri="{FF2B5EF4-FFF2-40B4-BE49-F238E27FC236}">
                <a16:creationId xmlns="" xmlns:a16="http://schemas.microsoft.com/office/drawing/2014/main" id="{A2C15DF3-FCF2-6F43-8ACA-2596B58B112D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684944893"/>
              </p:ext>
            </p:extLst>
          </p:nvPr>
        </p:nvGraphicFramePr>
        <p:xfrm>
          <a:off x="5082210" y="1033670"/>
          <a:ext cx="5867400" cy="5054127"/>
        </p:xfrm>
        <a:graphic>
          <a:graphicData uri="http://schemas.openxmlformats.org/drawingml/2006/table">
            <a:tbl>
              <a:tblPr/>
              <a:tblGrid>
                <a:gridCol w="13137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536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2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/>
                          <a:cs typeface="Calibri"/>
                        </a:rPr>
                        <a:t>Stage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/>
                          <a:cs typeface="Calibri"/>
                        </a:rPr>
                        <a:t>Definition</a:t>
                      </a:r>
                    </a:p>
                  </a:txBody>
                  <a:tcPr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7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Patients treated conservatively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Refer to RB Group (Classification)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4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/>
                          <a:cs typeface="Calibri"/>
                        </a:rPr>
                        <a:t>I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Eye enucleated, completely resected histologically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0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/>
                          <a:cs typeface="Calibri"/>
                        </a:rPr>
                        <a:t>II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Eye enucleated, microscopic residual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Trans-scleral invasion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Positive cut-end of o.n.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0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/>
                          <a:cs typeface="Calibri"/>
                        </a:rPr>
                        <a:t>III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Regional extension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a) Overt orbital disease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b) Preauricular or cervical LNs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8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latin typeface="Calibri"/>
                          <a:cs typeface="Calibri"/>
                        </a:rPr>
                        <a:t>IV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Metastatic disease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a)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Hematogenous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metastasis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b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) CNS extension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        1. Pre-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chiasmatic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        2. CNS mass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             3.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Leptomeningeal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and CSF disease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793" name="Slide Number Placeholder 3">
            <a:extLst>
              <a:ext uri="{FF2B5EF4-FFF2-40B4-BE49-F238E27FC236}">
                <a16:creationId xmlns="" xmlns:a16="http://schemas.microsoft.com/office/drawing/2014/main" id="{4A8F98BE-63A6-434D-A048-31FBBD16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B6B50B-E6CB-3544-8E21-47EB6D6725D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CE6EDAB-3E6F-244C-9358-B2075873E7E1}"/>
              </a:ext>
            </a:extLst>
          </p:cNvPr>
          <p:cNvSpPr/>
          <p:nvPr/>
        </p:nvSpPr>
        <p:spPr>
          <a:xfrm>
            <a:off x="424070" y="2176670"/>
            <a:ext cx="4267200" cy="231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altLang="en-US" b="1" dirty="0"/>
              <a:t>Key Concepts: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b="1" u="sng" dirty="0">
                <a:solidFill>
                  <a:schemeClr val="tx2"/>
                </a:solidFill>
              </a:rPr>
              <a:t>Intraocular disease</a:t>
            </a:r>
          </a:p>
          <a:p>
            <a:pPr lvl="2">
              <a:lnSpc>
                <a:spcPct val="80000"/>
              </a:lnSpc>
              <a:buClr>
                <a:schemeClr val="accent1"/>
              </a:buClr>
            </a:pPr>
            <a:r>
              <a:rPr lang="en-US" altLang="en-US" u="sng" dirty="0"/>
              <a:t>Without</a:t>
            </a:r>
            <a:r>
              <a:rPr lang="en-US" altLang="en-US" dirty="0"/>
              <a:t> extraretinal extension</a:t>
            </a:r>
          </a:p>
          <a:p>
            <a:pPr lvl="2">
              <a:lnSpc>
                <a:spcPct val="80000"/>
              </a:lnSpc>
              <a:buClr>
                <a:schemeClr val="accent1"/>
              </a:buClr>
            </a:pPr>
            <a:r>
              <a:rPr lang="en-US" altLang="en-US" u="sng" dirty="0"/>
              <a:t>With</a:t>
            </a:r>
            <a:r>
              <a:rPr lang="en-US" altLang="en-US" dirty="0"/>
              <a:t> extraretinal extension</a:t>
            </a:r>
          </a:p>
          <a:p>
            <a:pPr lvl="3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Risk histological factors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b="1" u="sng" dirty="0">
                <a:solidFill>
                  <a:srgbClr val="1F497D"/>
                </a:solidFill>
              </a:rPr>
              <a:t>Extraocular disease</a:t>
            </a:r>
          </a:p>
          <a:p>
            <a:pPr lvl="2">
              <a:lnSpc>
                <a:spcPct val="80000"/>
              </a:lnSpc>
              <a:buClr>
                <a:schemeClr val="accent1"/>
              </a:buClr>
            </a:pPr>
            <a:r>
              <a:rPr lang="en-US" altLang="en-US" dirty="0"/>
              <a:t>Orbital</a:t>
            </a:r>
          </a:p>
          <a:p>
            <a:pPr lvl="2">
              <a:lnSpc>
                <a:spcPct val="80000"/>
              </a:lnSpc>
              <a:buClr>
                <a:schemeClr val="accent1"/>
              </a:buClr>
            </a:pPr>
            <a:r>
              <a:rPr lang="en-US" altLang="en-US" dirty="0" err="1"/>
              <a:t>Extraorbital</a:t>
            </a:r>
            <a:endParaRPr lang="en-US" altLang="en-US" dirty="0"/>
          </a:p>
          <a:p>
            <a:pPr lvl="3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CNS</a:t>
            </a:r>
          </a:p>
          <a:p>
            <a:pPr lvl="3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Extra-CNS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9B4061-C0F2-C748-AFA1-3D0CC38F8643}"/>
              </a:ext>
            </a:extLst>
          </p:cNvPr>
          <p:cNvSpPr txBox="1"/>
          <p:nvPr/>
        </p:nvSpPr>
        <p:spPr>
          <a:xfrm>
            <a:off x="10139692" y="43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4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0420977-799A-E546-B4E6-6743CC89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conflicts of interest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90E880F-094A-4045-9513-956C187B3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64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="" xmlns:a16="http://schemas.microsoft.com/office/drawing/2014/main" id="{F1905AE5-CA60-2748-9CD5-0CD89B3F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Retinoblastoma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Treatment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33794" name="Rectangle 3">
            <a:extLst>
              <a:ext uri="{FF2B5EF4-FFF2-40B4-BE49-F238E27FC236}">
                <a16:creationId xmlns="" xmlns:a16="http://schemas.microsoft.com/office/drawing/2014/main" id="{6054E3F2-C9BA-DF49-A1CC-B1C67E7D64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05000"/>
            <a:ext cx="4038600" cy="3657600"/>
          </a:xfrm>
          <a:ln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accent1"/>
              </a:buClr>
              <a:buFontTx/>
              <a:buNone/>
            </a:pPr>
            <a:r>
              <a:rPr lang="en-US" altLang="en-US" b="1">
                <a:solidFill>
                  <a:schemeClr val="accent1"/>
                </a:solidFill>
              </a:rPr>
              <a:t>Multidisciplinary Team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Pediatric Oncologist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Ophthalmologist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Radiation Oncologist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Infrastructure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Supportive care</a:t>
            </a:r>
          </a:p>
          <a:p>
            <a:pPr eaLnBrk="1" hangingPunct="1">
              <a:buClr>
                <a:schemeClr val="accent1"/>
              </a:buClr>
            </a:pPr>
            <a:endParaRPr lang="en-US" altLang="en-US"/>
          </a:p>
        </p:txBody>
      </p:sp>
      <p:sp>
        <p:nvSpPr>
          <p:cNvPr id="33795" name="Rectangle 4">
            <a:extLst>
              <a:ext uri="{FF2B5EF4-FFF2-40B4-BE49-F238E27FC236}">
                <a16:creationId xmlns="" xmlns:a16="http://schemas.microsoft.com/office/drawing/2014/main" id="{4FB0BD79-0D41-FF4E-A960-D4C5919C950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905000"/>
            <a:ext cx="4038600" cy="3657600"/>
          </a:xfrm>
          <a:ln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solidFill>
                  <a:srgbClr val="4F81BD"/>
                </a:solidFill>
                <a:ea typeface="ＭＳ Ｐゴシック" charset="0"/>
                <a:cs typeface="Calibri" charset="0"/>
              </a:rPr>
              <a:t>Priorities in Treatment</a:t>
            </a:r>
          </a:p>
          <a:p>
            <a:pPr algn="ctr" eaLnBrk="1" hangingPunct="1">
              <a:buFontTx/>
              <a:buNone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Cure </a:t>
            </a:r>
          </a:p>
          <a:p>
            <a:pPr eaLnBrk="1" hangingPunct="1">
              <a:buFontTx/>
              <a:buNone/>
              <a:defRPr/>
            </a:pPr>
            <a:endParaRPr lang="en-US" dirty="0">
              <a:ea typeface="ＭＳ Ｐゴシック" charset="0"/>
              <a:cs typeface="Calibri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Eye Salvage</a:t>
            </a:r>
          </a:p>
          <a:p>
            <a:pPr eaLnBrk="1" hangingPunct="1">
              <a:buFontTx/>
              <a:buNone/>
              <a:defRPr/>
            </a:pPr>
            <a:endParaRPr lang="en-US" dirty="0">
              <a:ea typeface="ＭＳ Ｐゴシック" charset="0"/>
              <a:cs typeface="Calibri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Vision Preservation</a:t>
            </a:r>
          </a:p>
          <a:p>
            <a:pPr marL="0" indent="0" algn="ctr">
              <a:buNone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 (+ Avoid or Delay RT)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E34AEE5E-5263-AF45-A08A-9A3B1CC4A9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29600" y="2941984"/>
            <a:ext cx="0" cy="533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A321711D-356F-0643-9E1A-D0339DD4BF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29600" y="3929272"/>
            <a:ext cx="0" cy="533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Slide Number Placeholder 6">
            <a:extLst>
              <a:ext uri="{FF2B5EF4-FFF2-40B4-BE49-F238E27FC236}">
                <a16:creationId xmlns="" xmlns:a16="http://schemas.microsoft.com/office/drawing/2014/main" id="{23F38E8D-CCED-1F45-924C-FAE4CBC1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496B5-729C-3B40-BFBF-08BB9E0FE66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FBD1DA-B4BF-E84A-B02F-A698A9129ECB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4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="" xmlns:a16="http://schemas.microsoft.com/office/drawing/2014/main" id="{740DDFEB-7ED1-5340-AB1F-124D8179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Retinoblastoma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Treatment</a:t>
            </a:r>
            <a:endParaRPr lang="en-US" altLang="en-US" sz="4000" b="1" dirty="0"/>
          </a:p>
        </p:txBody>
      </p:sp>
      <p:sp>
        <p:nvSpPr>
          <p:cNvPr id="34818" name="Content Placeholder 2">
            <a:extLst>
              <a:ext uri="{FF2B5EF4-FFF2-40B4-BE49-F238E27FC236}">
                <a16:creationId xmlns="" xmlns:a16="http://schemas.microsoft.com/office/drawing/2014/main" id="{BC4EC4A2-AE6F-4643-89AB-E9A71EE9E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Must be individualized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Stage, group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Laterality</a:t>
            </a: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Major concepts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Ocular preservation </a:t>
            </a:r>
            <a:r>
              <a:rPr lang="en-US" i="1" dirty="0">
                <a:ea typeface="ＭＳ Ｐゴシック" charset="0"/>
              </a:rPr>
              <a:t>vs.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enucleation</a:t>
            </a:r>
            <a:endParaRPr lang="en-US" dirty="0">
              <a:ea typeface="ＭＳ Ｐゴシック" charset="0"/>
            </a:endParaRP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Risk-adapted therapies</a:t>
            </a:r>
          </a:p>
          <a:p>
            <a:pPr lvl="2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Intraocular </a:t>
            </a:r>
            <a:r>
              <a:rPr lang="en-US" i="1" dirty="0">
                <a:ea typeface="ＭＳ Ｐゴシック" charset="0"/>
              </a:rPr>
              <a:t>vs. </a:t>
            </a:r>
            <a:r>
              <a:rPr lang="en-US" dirty="0">
                <a:ea typeface="ＭＳ Ｐゴシック" charset="0"/>
              </a:rPr>
              <a:t>orbital </a:t>
            </a:r>
            <a:r>
              <a:rPr lang="en-US" i="1" dirty="0">
                <a:ea typeface="ＭＳ Ｐゴシック" charset="0"/>
              </a:rPr>
              <a:t>vs. </a:t>
            </a:r>
            <a:r>
              <a:rPr lang="en-US" dirty="0" err="1">
                <a:ea typeface="ＭＳ Ｐゴシック" charset="0"/>
              </a:rPr>
              <a:t>extraorbital</a:t>
            </a:r>
            <a:endParaRPr lang="en-US" dirty="0">
              <a:ea typeface="ＭＳ Ｐゴシック" charset="0"/>
            </a:endParaRP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Two different scenarios: UL and BL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Avoid or delay RT for ocular salvage</a:t>
            </a:r>
          </a:p>
          <a:p>
            <a:pPr lvl="2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Important impact on orbital growth</a:t>
            </a:r>
          </a:p>
          <a:p>
            <a:pPr lvl="2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</a:rPr>
              <a:t>Risk of second malignancies (heritable RB)</a:t>
            </a:r>
          </a:p>
          <a:p>
            <a:pPr marL="457200" lvl="1" indent="0">
              <a:buClr>
                <a:schemeClr val="accent1"/>
              </a:buClr>
              <a:buNone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34820" name="Slide Number Placeholder 6">
            <a:extLst>
              <a:ext uri="{FF2B5EF4-FFF2-40B4-BE49-F238E27FC236}">
                <a16:creationId xmlns="" xmlns:a16="http://schemas.microsoft.com/office/drawing/2014/main" id="{A654E3EB-3779-C14F-A1EB-46385F16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F3945B-8963-4348-A467-A0492DD5D93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34819" name="Group 1">
            <a:extLst>
              <a:ext uri="{FF2B5EF4-FFF2-40B4-BE49-F238E27FC236}">
                <a16:creationId xmlns="" xmlns:a16="http://schemas.microsoft.com/office/drawing/2014/main" id="{EF70849B-4E71-E043-8857-14E2ADB45D73}"/>
              </a:ext>
            </a:extLst>
          </p:cNvPr>
          <p:cNvGrpSpPr>
            <a:grpSpLocks/>
          </p:cNvGrpSpPr>
          <p:nvPr/>
        </p:nvGrpSpPr>
        <p:grpSpPr bwMode="auto">
          <a:xfrm>
            <a:off x="7712765" y="1690688"/>
            <a:ext cx="3008244" cy="2689155"/>
            <a:chOff x="6477000" y="990600"/>
            <a:chExt cx="2286000" cy="1905000"/>
          </a:xfrm>
        </p:grpSpPr>
        <p:sp>
          <p:nvSpPr>
            <p:cNvPr id="34821" name="Rectangle 4">
              <a:extLst>
                <a:ext uri="{FF2B5EF4-FFF2-40B4-BE49-F238E27FC236}">
                  <a16:creationId xmlns="" xmlns:a16="http://schemas.microsoft.com/office/drawing/2014/main" id="{8E7B3809-8E91-7A47-9616-4D6E6625E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990600"/>
              <a:ext cx="2286000" cy="1905000"/>
            </a:xfrm>
            <a:prstGeom prst="rect">
              <a:avLst/>
            </a:prstGeom>
            <a:noFill/>
            <a:ln w="9525">
              <a:solidFill>
                <a:srgbClr val="4F81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800" b="1" dirty="0">
                  <a:solidFill>
                    <a:srgbClr val="4F81BD"/>
                  </a:solidFill>
                </a:rPr>
                <a:t>Priorities in Treatment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800" dirty="0"/>
                <a:t>Cure </a:t>
              </a:r>
            </a:p>
            <a:p>
              <a:pPr eaLnBrk="1" hangingPunct="1">
                <a:buFontTx/>
                <a:buNone/>
              </a:pPr>
              <a:endParaRPr lang="en-US" altLang="en-US" sz="1800" dirty="0"/>
            </a:p>
            <a:p>
              <a:pPr algn="ctr" eaLnBrk="1" hangingPunct="1">
                <a:buFontTx/>
                <a:buNone/>
              </a:pPr>
              <a:r>
                <a:rPr lang="en-US" altLang="en-US" sz="1800" dirty="0"/>
                <a:t>Eye Salvage</a:t>
              </a:r>
            </a:p>
            <a:p>
              <a:pPr algn="ctr" eaLnBrk="1" hangingPunct="1">
                <a:buFontTx/>
                <a:buNone/>
              </a:pPr>
              <a:endParaRPr lang="en-US" altLang="en-US" sz="1800" dirty="0"/>
            </a:p>
            <a:p>
              <a:pPr algn="ctr" eaLnBrk="1" hangingPunct="1">
                <a:buFontTx/>
                <a:buNone/>
              </a:pPr>
              <a:r>
                <a:rPr lang="en-US" altLang="en-US" sz="1800" dirty="0"/>
                <a:t>Vision Preservation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800" dirty="0"/>
                <a:t>(+ Avoid or Delay RT)</a:t>
              </a:r>
            </a:p>
            <a:p>
              <a:pPr eaLnBrk="1" hangingPunct="1"/>
              <a:endParaRPr lang="en-US" altLang="en-US" sz="1800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7CA56427-D2DE-F842-8C8C-3678C040F3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467601" y="1601301"/>
              <a:ext cx="304800" cy="3175"/>
            </a:xfrm>
            <a:prstGeom prst="straightConnector1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959BB6CF-3D76-3742-A7EF-03FC3EE7DA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468394" y="2086970"/>
              <a:ext cx="304800" cy="1588"/>
            </a:xfrm>
            <a:prstGeom prst="straightConnector1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14F630-4425-CD4D-B10A-A5E60BFD42B5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20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="" xmlns:a16="http://schemas.microsoft.com/office/drawing/2014/main" id="{7D109567-56BD-6441-8138-9C32B5D3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Retinoblastoma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Treatment</a:t>
            </a:r>
            <a:endParaRPr lang="en-US" altLang="en-US" sz="4000" b="1" dirty="0"/>
          </a:p>
        </p:txBody>
      </p:sp>
      <p:sp>
        <p:nvSpPr>
          <p:cNvPr id="35842" name="Content Placeholder 2">
            <a:extLst>
              <a:ext uri="{FF2B5EF4-FFF2-40B4-BE49-F238E27FC236}">
                <a16:creationId xmlns="" xmlns:a16="http://schemas.microsoft.com/office/drawing/2014/main" id="{CEE86BF7-0CD0-BE4F-A02A-C1E038D53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b="1">
                <a:solidFill>
                  <a:srgbClr val="1F497D"/>
                </a:solidFill>
              </a:rPr>
              <a:t>Treatment of intraocular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Ocular salvage </a:t>
            </a:r>
            <a:r>
              <a:rPr lang="en-US" altLang="en-US" i="1"/>
              <a:t>vs.</a:t>
            </a:r>
            <a:r>
              <a:rPr lang="en-US" altLang="en-US"/>
              <a:t> enucleation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unilateral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bilateral retinoblastoma</a:t>
            </a:r>
          </a:p>
          <a:p>
            <a:pPr>
              <a:buClr>
                <a:schemeClr val="accent1"/>
              </a:buClr>
            </a:pPr>
            <a:r>
              <a:rPr lang="en-US" altLang="en-US" b="1">
                <a:solidFill>
                  <a:srgbClr val="1F497D"/>
                </a:solidFill>
              </a:rPr>
              <a:t>Treatment of extraocular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orbital disease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metastatic disease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="" xmlns:a16="http://schemas.microsoft.com/office/drawing/2014/main" id="{5EE2F135-7241-4242-91F9-B110892B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857C38-82BB-6A44-B913-D13D40F818D0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07DE60-EEB6-9044-8F36-FD6766727650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="" xmlns:a16="http://schemas.microsoft.com/office/drawing/2014/main" id="{2850EFB5-89DF-4549-ADAE-C98ADA47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Retinoblastoma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Treatment</a:t>
            </a:r>
            <a:endParaRPr lang="en-US" altLang="en-US" sz="4000" b="1" dirty="0"/>
          </a:p>
        </p:txBody>
      </p:sp>
      <p:sp>
        <p:nvSpPr>
          <p:cNvPr id="36866" name="Content Placeholder 2">
            <a:extLst>
              <a:ext uri="{FF2B5EF4-FFF2-40B4-BE49-F238E27FC236}">
                <a16:creationId xmlns="" xmlns:a16="http://schemas.microsoft.com/office/drawing/2014/main" id="{5702BD6C-0B66-EE4F-B2E1-DC603B2F1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b="1">
                <a:solidFill>
                  <a:srgbClr val="1F497D"/>
                </a:solidFill>
              </a:rPr>
              <a:t>Treatment of intraocular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Ocular salvage </a:t>
            </a:r>
            <a:r>
              <a:rPr lang="en-US" altLang="en-US" i="1"/>
              <a:t>vs.</a:t>
            </a:r>
            <a:r>
              <a:rPr lang="en-US" altLang="en-US"/>
              <a:t> enucleation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unilateral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bilateral retinoblastoma</a:t>
            </a:r>
          </a:p>
          <a:p>
            <a:pPr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extraocular retinoblastoma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orbital disease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metastatic disease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="" xmlns:a16="http://schemas.microsoft.com/office/drawing/2014/main" id="{EFB7228D-B189-8142-A6D2-E32E1FA9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AADC62-332E-574A-9B1B-0001DDBB2CE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FABD9E-3E4C-8543-B72A-5FA481E867A8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80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="" xmlns:a16="http://schemas.microsoft.com/office/drawing/2014/main" id="{15E37C1B-7F46-2747-990D-870D5694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Retinoblastoma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Treatment</a:t>
            </a:r>
            <a:endParaRPr lang="en-US" altLang="en-US" sz="4000" b="1" dirty="0"/>
          </a:p>
        </p:txBody>
      </p:sp>
      <p:sp>
        <p:nvSpPr>
          <p:cNvPr id="37890" name="Content Placeholder 2">
            <a:extLst>
              <a:ext uri="{FF2B5EF4-FFF2-40B4-BE49-F238E27FC236}">
                <a16:creationId xmlns="" xmlns:a16="http://schemas.microsoft.com/office/drawing/2014/main" id="{C7848E70-12DA-8F41-A7EC-98A7CE9B8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b="1">
                <a:solidFill>
                  <a:srgbClr val="1F497D"/>
                </a:solidFill>
              </a:rPr>
              <a:t>Treatment of intraocular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 u="sng"/>
              <a:t>Ocular salvage </a:t>
            </a:r>
            <a:r>
              <a:rPr lang="en-US" altLang="en-US" i="1" u="sng"/>
              <a:t>vs.</a:t>
            </a:r>
            <a:r>
              <a:rPr lang="en-US" altLang="en-US" u="sng"/>
              <a:t> enucleation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unilateral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bilateral retinoblastoma</a:t>
            </a:r>
          </a:p>
          <a:p>
            <a:pPr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extraocular retinoblastoma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orbital disease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metastatic disease</a:t>
            </a:r>
          </a:p>
        </p:txBody>
      </p:sp>
      <p:sp>
        <p:nvSpPr>
          <p:cNvPr id="37891" name="Slide Number Placeholder 3">
            <a:extLst>
              <a:ext uri="{FF2B5EF4-FFF2-40B4-BE49-F238E27FC236}">
                <a16:creationId xmlns="" xmlns:a16="http://schemas.microsoft.com/office/drawing/2014/main" id="{51CAED7F-CEC6-F244-A539-69FC5AA9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FFDA6A-E901-464A-AEDB-7E150FD094D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451127-80F5-1844-80DF-FB19E749F2B4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79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BE94830A-49FE-3246-97E8-D7D62AB0E16A}"/>
              </a:ext>
            </a:extLst>
          </p:cNvPr>
          <p:cNvSpPr/>
          <p:nvPr/>
        </p:nvSpPr>
        <p:spPr>
          <a:xfrm>
            <a:off x="2819400" y="2057400"/>
            <a:ext cx="5943600" cy="914400"/>
          </a:xfrm>
          <a:prstGeom prst="round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A                   B                   C                    D                   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EE92672F-3B40-434C-A8D8-8085F5C9A186}"/>
              </a:ext>
            </a:extLst>
          </p:cNvPr>
          <p:cNvSpPr/>
          <p:nvPr/>
        </p:nvSpPr>
        <p:spPr>
          <a:xfrm>
            <a:off x="2895600" y="3200400"/>
            <a:ext cx="5867400" cy="1676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="" xmlns:a16="http://schemas.microsoft.com/office/drawing/2014/main" id="{277CD52B-CB5F-C042-B9C3-1302BA846576}"/>
              </a:ext>
            </a:extLst>
          </p:cNvPr>
          <p:cNvSpPr/>
          <p:nvPr/>
        </p:nvSpPr>
        <p:spPr>
          <a:xfrm rot="10800000">
            <a:off x="2895600" y="3124200"/>
            <a:ext cx="5867400" cy="1676400"/>
          </a:xfrm>
          <a:prstGeom prst="rtTriangle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ECA0F2D-3F44-DB45-B610-3F4FFAEC2BD4}"/>
              </a:ext>
            </a:extLst>
          </p:cNvPr>
          <p:cNvSpPr txBox="1"/>
          <p:nvPr/>
        </p:nvSpPr>
        <p:spPr>
          <a:xfrm>
            <a:off x="3505200" y="4114801"/>
            <a:ext cx="20803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/>
              <a:t>Ocular Salvage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4C257D-A337-5343-854D-57E0BAA0D29B}"/>
              </a:ext>
            </a:extLst>
          </p:cNvPr>
          <p:cNvSpPr txBox="1"/>
          <p:nvPr/>
        </p:nvSpPr>
        <p:spPr>
          <a:xfrm>
            <a:off x="6477001" y="3352801"/>
            <a:ext cx="16557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 err="1"/>
              <a:t>Enucleation</a:t>
            </a:r>
            <a:endParaRPr lang="en-US" sz="2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B3C1DE1-4129-1F47-BBD2-ED905455908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114801" y="4953001"/>
            <a:ext cx="609600" cy="31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06CC4EE-5D5A-A742-B5FB-7866D8DFD140}"/>
              </a:ext>
            </a:extLst>
          </p:cNvPr>
          <p:cNvSpPr txBox="1"/>
          <p:nvPr/>
        </p:nvSpPr>
        <p:spPr>
          <a:xfrm>
            <a:off x="3048001" y="5181601"/>
            <a:ext cx="31083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/>
              <a:t>Intra-arterial Chemotherapy</a:t>
            </a:r>
          </a:p>
          <a:p>
            <a:pPr eaLnBrk="1" hangingPunct="1">
              <a:defRPr/>
            </a:pPr>
            <a:r>
              <a:rPr lang="en-US" sz="2000" dirty="0"/>
              <a:t>Systemic Chemotherapy</a:t>
            </a:r>
          </a:p>
          <a:p>
            <a:pPr eaLnBrk="1" hangingPunct="1">
              <a:defRPr/>
            </a:pPr>
            <a:r>
              <a:rPr lang="en-US" sz="2000" dirty="0"/>
              <a:t>Focal Treatments</a:t>
            </a:r>
          </a:p>
          <a:p>
            <a:pPr eaLnBrk="1" hangingPunct="1">
              <a:defRPr/>
            </a:pPr>
            <a:r>
              <a:rPr lang="en-US" sz="2000" dirty="0"/>
              <a:t>(Radiation Therapy)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8BB12EBF-D7B5-FB43-948F-E61496CD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Treatment of Retinoblastoma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Ocular Salvage </a:t>
            </a:r>
            <a:r>
              <a:rPr lang="en-US" sz="3200" b="1" i="1" dirty="0"/>
              <a:t>vs. </a:t>
            </a:r>
            <a:r>
              <a:rPr lang="en-US" sz="3200" b="1" dirty="0"/>
              <a:t>Enucleation</a:t>
            </a:r>
          </a:p>
        </p:txBody>
      </p:sp>
      <p:sp>
        <p:nvSpPr>
          <p:cNvPr id="38921" name="Slide Number Placeholder 14">
            <a:extLst>
              <a:ext uri="{FF2B5EF4-FFF2-40B4-BE49-F238E27FC236}">
                <a16:creationId xmlns="" xmlns:a16="http://schemas.microsoft.com/office/drawing/2014/main" id="{E013EE2A-59EA-5145-B11D-7B533476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637682-BBD9-D14C-837A-1BAADC6D6AA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38922" name="Group 14">
            <a:extLst>
              <a:ext uri="{FF2B5EF4-FFF2-40B4-BE49-F238E27FC236}">
                <a16:creationId xmlns="" xmlns:a16="http://schemas.microsoft.com/office/drawing/2014/main" id="{56EE8371-0F82-9745-9B60-FAA1432EA43A}"/>
              </a:ext>
            </a:extLst>
          </p:cNvPr>
          <p:cNvGrpSpPr>
            <a:grpSpLocks/>
          </p:cNvGrpSpPr>
          <p:nvPr/>
        </p:nvGrpSpPr>
        <p:grpSpPr bwMode="auto">
          <a:xfrm>
            <a:off x="274983" y="2057400"/>
            <a:ext cx="2286000" cy="1905000"/>
            <a:chOff x="6477000" y="990600"/>
            <a:chExt cx="2286000" cy="1905000"/>
          </a:xfrm>
        </p:grpSpPr>
        <p:sp>
          <p:nvSpPr>
            <p:cNvPr id="38923" name="Rectangle 4">
              <a:extLst>
                <a:ext uri="{FF2B5EF4-FFF2-40B4-BE49-F238E27FC236}">
                  <a16:creationId xmlns="" xmlns:a16="http://schemas.microsoft.com/office/drawing/2014/main" id="{74D88FC3-5CFC-8040-B730-DDC2BBB0DE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990600"/>
              <a:ext cx="2286000" cy="1905000"/>
            </a:xfrm>
            <a:prstGeom prst="rect">
              <a:avLst/>
            </a:prstGeom>
            <a:noFill/>
            <a:ln w="9525">
              <a:solidFill>
                <a:srgbClr val="4F81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1400" b="1">
                  <a:solidFill>
                    <a:srgbClr val="4F81BD"/>
                  </a:solidFill>
                </a:rPr>
                <a:t>Priorities in Treatment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400"/>
                <a:t>Cure </a:t>
              </a:r>
            </a:p>
            <a:p>
              <a:pPr eaLnBrk="1" hangingPunct="1">
                <a:buFontTx/>
                <a:buNone/>
              </a:pPr>
              <a:endParaRPr lang="en-US" altLang="en-US" sz="1400"/>
            </a:p>
            <a:p>
              <a:pPr algn="ctr" eaLnBrk="1" hangingPunct="1">
                <a:buFontTx/>
                <a:buNone/>
              </a:pPr>
              <a:r>
                <a:rPr lang="en-US" altLang="en-US" sz="1400"/>
                <a:t>Eye Salvage</a:t>
              </a:r>
            </a:p>
            <a:p>
              <a:pPr eaLnBrk="1" hangingPunct="1">
                <a:buFontTx/>
                <a:buNone/>
              </a:pPr>
              <a:endParaRPr lang="en-US" altLang="en-US" sz="1400"/>
            </a:p>
            <a:p>
              <a:pPr algn="ctr" eaLnBrk="1" hangingPunct="1">
                <a:buFontTx/>
                <a:buNone/>
              </a:pPr>
              <a:r>
                <a:rPr lang="en-US" altLang="en-US" sz="1400"/>
                <a:t>Vision Preservation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1400"/>
                <a:t>(+ Avoid or Delay RT)</a:t>
              </a:r>
            </a:p>
            <a:p>
              <a:pPr eaLnBrk="1" hangingPunct="1"/>
              <a:endParaRPr lang="en-US" altLang="en-US" sz="140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A3D9657A-681D-A14A-A4CD-4F1C9A321B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467601" y="1676400"/>
              <a:ext cx="304800" cy="3175"/>
            </a:xfrm>
            <a:prstGeom prst="straightConnector1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="" xmlns:a16="http://schemas.microsoft.com/office/drawing/2014/main" id="{27298FC2-231E-A547-BC0E-227603FA5D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468394" y="2209006"/>
              <a:ext cx="304800" cy="1588"/>
            </a:xfrm>
            <a:prstGeom prst="straightConnector1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D7FFFA9-BEF4-3A42-965A-C94B5551AD27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2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="" xmlns:a16="http://schemas.microsoft.com/office/drawing/2014/main" id="{D9227CB6-AF6A-AC41-86FC-E22711C18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6364"/>
            <a:ext cx="8534400" cy="808037"/>
          </a:xfrm>
        </p:spPr>
        <p:txBody>
          <a:bodyPr anchor="t">
            <a:noAutofit/>
          </a:bodyPr>
          <a:lstStyle/>
          <a:p>
            <a:r>
              <a:rPr lang="en-US" altLang="en-US" sz="4000" b="1" dirty="0"/>
              <a:t>Ocular Salvage </a:t>
            </a:r>
            <a:r>
              <a:rPr lang="en-US" altLang="en-US" sz="4000" b="1" i="1" dirty="0"/>
              <a:t>vs.</a:t>
            </a:r>
            <a:r>
              <a:rPr lang="en-US" altLang="en-US" sz="4000" b="1" dirty="0"/>
              <a:t> Enucleation</a:t>
            </a:r>
            <a:r>
              <a:rPr lang="en-US" altLang="en-US" sz="3200" b="1" dirty="0"/>
              <a:t/>
            </a:r>
            <a:br>
              <a:rPr lang="en-US" altLang="en-US" sz="3200" b="1" dirty="0"/>
            </a:br>
            <a:r>
              <a:rPr lang="en-US" altLang="en-US" sz="3200" b="1" dirty="0"/>
              <a:t>Key Concepts in Ocular Salvage </a:t>
            </a:r>
          </a:p>
        </p:txBody>
      </p:sp>
      <p:pic>
        <p:nvPicPr>
          <p:cNvPr id="39938" name="Picture 3" descr="RBL-Tumor-4">
            <a:extLst>
              <a:ext uri="{FF2B5EF4-FFF2-40B4-BE49-F238E27FC236}">
                <a16:creationId xmlns="" xmlns:a16="http://schemas.microsoft.com/office/drawing/2014/main" id="{D698EC66-9F2E-1F43-9AEB-E2627308F2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349" y="1889126"/>
            <a:ext cx="2743200" cy="2138363"/>
          </a:xfrm>
          <a:noFill/>
          <a:ln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39939" name="Text Box 7">
            <a:extLst>
              <a:ext uri="{FF2B5EF4-FFF2-40B4-BE49-F238E27FC236}">
                <a16:creationId xmlns="" xmlns:a16="http://schemas.microsoft.com/office/drawing/2014/main" id="{693ED25F-F952-7644-B5A6-739A65921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086" y="1304926"/>
            <a:ext cx="2668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1F497D"/>
                </a:solidFill>
              </a:rPr>
              <a:t>Chemoreduction</a:t>
            </a:r>
            <a:endParaRPr lang="en-US" altLang="en-US" sz="2800" b="1" dirty="0">
              <a:solidFill>
                <a:srgbClr val="1F497D"/>
              </a:solidFill>
            </a:endParaRPr>
          </a:p>
        </p:txBody>
      </p:sp>
      <p:pic>
        <p:nvPicPr>
          <p:cNvPr id="39940" name="Picture 8" descr="RBL-Tumor-3">
            <a:extLst>
              <a:ext uri="{FF2B5EF4-FFF2-40B4-BE49-F238E27FC236}">
                <a16:creationId xmlns="" xmlns:a16="http://schemas.microsoft.com/office/drawing/2014/main" id="{B2ACE7A1-8F0E-1848-83F0-BB5FA54429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011" y="1889126"/>
            <a:ext cx="2743200" cy="2138363"/>
          </a:xfrm>
          <a:noFill/>
          <a:ln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39941" name="TextBox 9">
            <a:extLst>
              <a:ext uri="{FF2B5EF4-FFF2-40B4-BE49-F238E27FC236}">
                <a16:creationId xmlns="" xmlns:a16="http://schemas.microsoft.com/office/drawing/2014/main" id="{F4BA94BE-CC21-8A42-ACB3-36E581DD0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012" y="1295400"/>
            <a:ext cx="2810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F497D"/>
                </a:solidFill>
              </a:rPr>
              <a:t>Focal Treatments </a:t>
            </a:r>
          </a:p>
        </p:txBody>
      </p:sp>
      <p:sp>
        <p:nvSpPr>
          <p:cNvPr id="39942" name="TextBox 15">
            <a:extLst>
              <a:ext uri="{FF2B5EF4-FFF2-40B4-BE49-F238E27FC236}">
                <a16:creationId xmlns="" xmlns:a16="http://schemas.microsoft.com/office/drawing/2014/main" id="{D5563D2A-F346-7043-A98D-85EE4B2DE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87" y="3962400"/>
            <a:ext cx="500697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u="sng" dirty="0">
                <a:cs typeface="Calibri" charset="0"/>
              </a:rPr>
              <a:t>Systemic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cs typeface="Calibri" charset="0"/>
              </a:rPr>
              <a:t>Standard: VCR + CBP + ETO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cs typeface="Calibri" charset="0"/>
              </a:rPr>
              <a:t>Early stage (Group B): VCR + CBP</a:t>
            </a:r>
          </a:p>
          <a:p>
            <a:pPr eaLnBrk="1" hangingPunct="1">
              <a:defRPr/>
            </a:pPr>
            <a:r>
              <a:rPr lang="en-US" u="sng" dirty="0">
                <a:cs typeface="Calibri" charset="0"/>
              </a:rPr>
              <a:t>Intra-arterial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cs typeface="Calibri" charset="0"/>
              </a:rPr>
              <a:t>Single-agent </a:t>
            </a:r>
            <a:r>
              <a:rPr lang="en-US" sz="2000" dirty="0" err="1">
                <a:cs typeface="Calibri" charset="0"/>
              </a:rPr>
              <a:t>melphalan</a:t>
            </a:r>
            <a:endParaRPr lang="en-US" sz="2000" dirty="0">
              <a:cs typeface="Calibri" charset="0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000" dirty="0">
                <a:cs typeface="Calibri" charset="0"/>
              </a:rPr>
              <a:t>Combination CBP/TPT/MEL </a:t>
            </a:r>
          </a:p>
          <a:p>
            <a:pPr eaLnBrk="1" hangingPunct="1">
              <a:defRPr/>
            </a:pPr>
            <a:r>
              <a:rPr lang="en-US" sz="2000" dirty="0">
                <a:cs typeface="Calibri" charset="0"/>
              </a:rPr>
              <a:t>      (more effective for advanced or refractory)</a:t>
            </a:r>
            <a:endParaRPr lang="en-US" sz="1800" dirty="0">
              <a:cs typeface="Calibri" charset="0"/>
            </a:endParaRPr>
          </a:p>
        </p:txBody>
      </p:sp>
      <p:sp>
        <p:nvSpPr>
          <p:cNvPr id="39943" name="TextBox 16">
            <a:extLst>
              <a:ext uri="{FF2B5EF4-FFF2-40B4-BE49-F238E27FC236}">
                <a16:creationId xmlns="" xmlns:a16="http://schemas.microsoft.com/office/drawing/2014/main" id="{7B179B09-B7A0-014A-9A2A-27B7B229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811" y="3962400"/>
            <a:ext cx="487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&lt; 4 DD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Cryotherapy (anterior)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Thermotherapy (posterior)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Photocoagulation (posterior)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4-10 DD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 Brachytherapy	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EB72ADB-FC9A-9C47-A5CE-6473F96930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96067" y="2973388"/>
            <a:ext cx="1603513" cy="0"/>
          </a:xfrm>
          <a:prstGeom prst="straightConnector1">
            <a:avLst/>
          </a:prstGeom>
          <a:noFill/>
          <a:ln w="381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5" name="Slide Number Placeholder 10">
            <a:extLst>
              <a:ext uri="{FF2B5EF4-FFF2-40B4-BE49-F238E27FC236}">
                <a16:creationId xmlns="" xmlns:a16="http://schemas.microsoft.com/office/drawing/2014/main" id="{8D7538F7-D7BF-014A-92CA-B2620E0D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5E4706-FFC8-7841-B42C-F5EDB8AF87F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E0FECA-F11D-2F4B-8AFF-938EEBD4C7AA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70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3">
            <a:extLst>
              <a:ext uri="{FF2B5EF4-FFF2-40B4-BE49-F238E27FC236}">
                <a16:creationId xmlns="" xmlns:a16="http://schemas.microsoft.com/office/drawing/2014/main" id="{52CAC5FC-9EE3-5E44-B447-41668FFA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C70632-07D3-9C42-8766-28C60E0FFC9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1987" name="Picture 12" descr="RBL-Tumor-3">
            <a:extLst>
              <a:ext uri="{FF2B5EF4-FFF2-40B4-BE49-F238E27FC236}">
                <a16:creationId xmlns="" xmlns:a16="http://schemas.microsoft.com/office/drawing/2014/main" id="{C9D8E674-A75D-B141-8479-B466FB231EF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76" y="2127250"/>
            <a:ext cx="2905125" cy="2262188"/>
          </a:xfrm>
          <a:noFill/>
          <a:ln>
            <a:solidFill>
              <a:srgbClr val="4F81BD"/>
            </a:solidFill>
            <a:miter lim="800000"/>
            <a:headEnd/>
            <a:tailEnd/>
          </a:ln>
        </p:spPr>
      </p:pic>
      <p:grpSp>
        <p:nvGrpSpPr>
          <p:cNvPr id="41988" name="Group 34">
            <a:extLst>
              <a:ext uri="{FF2B5EF4-FFF2-40B4-BE49-F238E27FC236}">
                <a16:creationId xmlns="" xmlns:a16="http://schemas.microsoft.com/office/drawing/2014/main" id="{18CB54DA-D6D9-3046-A39F-42E3327743B5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4492626"/>
            <a:ext cx="1600200" cy="582613"/>
            <a:chOff x="1143000" y="4926013"/>
            <a:chExt cx="2209800" cy="914400"/>
          </a:xfrm>
        </p:grpSpPr>
        <p:sp>
          <p:nvSpPr>
            <p:cNvPr id="62467" name="Oval 3">
              <a:extLst>
                <a:ext uri="{FF2B5EF4-FFF2-40B4-BE49-F238E27FC236}">
                  <a16:creationId xmlns="" xmlns:a16="http://schemas.microsoft.com/office/drawing/2014/main" id="{4EDEF4EF-F554-0D43-9691-16E8C4A1D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4926013"/>
              <a:ext cx="686179" cy="914400"/>
            </a:xfrm>
            <a:prstGeom prst="ellipse">
              <a:avLst/>
            </a:prstGeom>
            <a:gradFill rotWithShape="1">
              <a:gsLst>
                <a:gs pos="0">
                  <a:srgbClr val="CE3B37"/>
                </a:gs>
                <a:gs pos="20000">
                  <a:srgbClr val="CB3D3A"/>
                </a:gs>
                <a:gs pos="100000">
                  <a:srgbClr val="9B2D2A"/>
                </a:gs>
              </a:gsLst>
              <a:lin ang="5400000"/>
            </a:gradFill>
            <a:ln w="9525">
              <a:solidFill>
                <a:srgbClr val="BE4B4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ea typeface="Calibri" pitchFamily="-110" charset="0"/>
                  <a:cs typeface="Calibri" pitchFamily="-110" charset="0"/>
                </a:rPr>
                <a:t>VCR</a:t>
              </a:r>
            </a:p>
          </p:txBody>
        </p:sp>
        <p:sp>
          <p:nvSpPr>
            <p:cNvPr id="62468" name="Oval 4">
              <a:extLst>
                <a:ext uri="{FF2B5EF4-FFF2-40B4-BE49-F238E27FC236}">
                  <a16:creationId xmlns="" xmlns:a16="http://schemas.microsoft.com/office/drawing/2014/main" id="{B70E4144-6992-6546-A319-8E5A6DFE3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907" y="4926013"/>
              <a:ext cx="683986" cy="914400"/>
            </a:xfrm>
            <a:prstGeom prst="ellipse">
              <a:avLst/>
            </a:prstGeom>
            <a:gradFill rotWithShape="1">
              <a:gsLst>
                <a:gs pos="0">
                  <a:srgbClr val="CE3B37"/>
                </a:gs>
                <a:gs pos="20000">
                  <a:srgbClr val="CB3D3A"/>
                </a:gs>
                <a:gs pos="100000">
                  <a:srgbClr val="9B2D2A"/>
                </a:gs>
              </a:gsLst>
              <a:lin ang="5400000"/>
            </a:gradFill>
            <a:ln w="9525">
              <a:solidFill>
                <a:srgbClr val="BE4B4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ea typeface="Calibri" pitchFamily="-110" charset="0"/>
                  <a:cs typeface="Calibri" pitchFamily="-110" charset="0"/>
                </a:rPr>
                <a:t>ETO</a:t>
              </a:r>
            </a:p>
          </p:txBody>
        </p:sp>
        <p:sp>
          <p:nvSpPr>
            <p:cNvPr id="62469" name="Oval 5">
              <a:extLst>
                <a:ext uri="{FF2B5EF4-FFF2-40B4-BE49-F238E27FC236}">
                  <a16:creationId xmlns="" xmlns:a16="http://schemas.microsoft.com/office/drawing/2014/main" id="{9B31F544-0AA3-5849-8BAF-D7F47D4F1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6623" y="4926013"/>
              <a:ext cx="686177" cy="914400"/>
            </a:xfrm>
            <a:prstGeom prst="ellipse">
              <a:avLst/>
            </a:prstGeom>
            <a:gradFill rotWithShape="1">
              <a:gsLst>
                <a:gs pos="0">
                  <a:srgbClr val="CE3B37"/>
                </a:gs>
                <a:gs pos="20000">
                  <a:srgbClr val="CB3D3A"/>
                </a:gs>
                <a:gs pos="100000">
                  <a:srgbClr val="9B2D2A"/>
                </a:gs>
              </a:gsLst>
              <a:lin ang="5400000"/>
            </a:gradFill>
            <a:ln w="9525">
              <a:solidFill>
                <a:srgbClr val="BE4B4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ea typeface="Calibri" pitchFamily="-110" charset="0"/>
                  <a:cs typeface="Calibri" pitchFamily="-110" charset="0"/>
                </a:rPr>
                <a:t>CBP</a:t>
              </a:r>
            </a:p>
          </p:txBody>
        </p:sp>
      </p:grpSp>
      <p:grpSp>
        <p:nvGrpSpPr>
          <p:cNvPr id="41989" name="Group 47">
            <a:extLst>
              <a:ext uri="{FF2B5EF4-FFF2-40B4-BE49-F238E27FC236}">
                <a16:creationId xmlns="" xmlns:a16="http://schemas.microsoft.com/office/drawing/2014/main" id="{3CED21B1-7013-FF49-806F-FD90A46EA34A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027238"/>
            <a:ext cx="609600" cy="2362200"/>
            <a:chOff x="3962400" y="2286000"/>
            <a:chExt cx="685800" cy="2667000"/>
          </a:xfrm>
        </p:grpSpPr>
        <p:sp>
          <p:nvSpPr>
            <p:cNvPr id="42020" name="Oval 6">
              <a:extLst>
                <a:ext uri="{FF2B5EF4-FFF2-40B4-BE49-F238E27FC236}">
                  <a16:creationId xmlns="" xmlns:a16="http://schemas.microsoft.com/office/drawing/2014/main" id="{30B445A2-5A63-6E43-A36D-5E848AEEC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2286000"/>
              <a:ext cx="685800" cy="60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PC</a:t>
              </a:r>
            </a:p>
          </p:txBody>
        </p:sp>
        <p:sp>
          <p:nvSpPr>
            <p:cNvPr id="42021" name="Oval 7">
              <a:extLst>
                <a:ext uri="{FF2B5EF4-FFF2-40B4-BE49-F238E27FC236}">
                  <a16:creationId xmlns="" xmlns:a16="http://schemas.microsoft.com/office/drawing/2014/main" id="{6964A212-6C7C-0940-881A-6BD3DF592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2971800"/>
              <a:ext cx="685800" cy="60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TTT</a:t>
              </a:r>
            </a:p>
          </p:txBody>
        </p:sp>
        <p:sp>
          <p:nvSpPr>
            <p:cNvPr id="42022" name="Oval 8">
              <a:extLst>
                <a:ext uri="{FF2B5EF4-FFF2-40B4-BE49-F238E27FC236}">
                  <a16:creationId xmlns="" xmlns:a16="http://schemas.microsoft.com/office/drawing/2014/main" id="{B939C1E1-7A54-0040-B836-1770A9165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4343400"/>
              <a:ext cx="685800" cy="60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BT</a:t>
              </a:r>
            </a:p>
          </p:txBody>
        </p:sp>
        <p:sp>
          <p:nvSpPr>
            <p:cNvPr id="42023" name="Oval 9">
              <a:extLst>
                <a:ext uri="{FF2B5EF4-FFF2-40B4-BE49-F238E27FC236}">
                  <a16:creationId xmlns="" xmlns:a16="http://schemas.microsoft.com/office/drawing/2014/main" id="{D60BD318-6353-5B48-AFAE-E9454F595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657600"/>
              <a:ext cx="685800" cy="60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CT</a:t>
              </a:r>
            </a:p>
          </p:txBody>
        </p:sp>
      </p:grpSp>
      <p:sp>
        <p:nvSpPr>
          <p:cNvPr id="41990" name="Text Box 10">
            <a:extLst>
              <a:ext uri="{FF2B5EF4-FFF2-40B4-BE49-F238E27FC236}">
                <a16:creationId xmlns="" xmlns:a16="http://schemas.microsoft.com/office/drawing/2014/main" id="{9C3832C8-ABB3-EE48-9AF7-69DC325BB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1570038"/>
            <a:ext cx="2316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1F497D"/>
                </a:solidFill>
              </a:rPr>
              <a:t>Chemoreduction</a:t>
            </a:r>
            <a:endParaRPr lang="en-US" altLang="en-US" sz="2400" b="1" dirty="0">
              <a:solidFill>
                <a:srgbClr val="1F497D"/>
              </a:solidFill>
            </a:endParaRPr>
          </a:p>
        </p:txBody>
      </p:sp>
      <p:sp>
        <p:nvSpPr>
          <p:cNvPr id="41991" name="Text Box 11">
            <a:extLst>
              <a:ext uri="{FF2B5EF4-FFF2-40B4-BE49-F238E27FC236}">
                <a16:creationId xmlns="" xmlns:a16="http://schemas.microsoft.com/office/drawing/2014/main" id="{92F4F0ED-DD7E-684D-8883-84C77A8E212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092701" y="2925764"/>
            <a:ext cx="2314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Focal Treatments</a:t>
            </a:r>
            <a:endParaRPr lang="en-US" altLang="en-US" sz="2400"/>
          </a:p>
        </p:txBody>
      </p:sp>
      <p:sp>
        <p:nvSpPr>
          <p:cNvPr id="41992" name="Text Box 15">
            <a:extLst>
              <a:ext uri="{FF2B5EF4-FFF2-40B4-BE49-F238E27FC236}">
                <a16:creationId xmlns="" xmlns:a16="http://schemas.microsoft.com/office/drawing/2014/main" id="{4A413A89-2A15-B94C-83E5-D061F2A9A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484438"/>
            <a:ext cx="2146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Radiotherapy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(45 Gy)</a:t>
            </a:r>
            <a:endParaRPr lang="en-US" altLang="en-US" sz="1600"/>
          </a:p>
        </p:txBody>
      </p:sp>
      <p:sp>
        <p:nvSpPr>
          <p:cNvPr id="41993" name="Text Box 16">
            <a:extLst>
              <a:ext uri="{FF2B5EF4-FFF2-40B4-BE49-F238E27FC236}">
                <a16:creationId xmlns="" xmlns:a16="http://schemas.microsoft.com/office/drawing/2014/main" id="{6232803D-36D1-B548-AF54-3267AB7A4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398839"/>
            <a:ext cx="1900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Enucleation</a:t>
            </a:r>
          </a:p>
        </p:txBody>
      </p:sp>
      <p:grpSp>
        <p:nvGrpSpPr>
          <p:cNvPr id="41994" name="Group 53">
            <a:extLst>
              <a:ext uri="{FF2B5EF4-FFF2-40B4-BE49-F238E27FC236}">
                <a16:creationId xmlns="" xmlns:a16="http://schemas.microsoft.com/office/drawing/2014/main" id="{9C9577CC-DA00-2944-AF46-AE5146417295}"/>
              </a:ext>
            </a:extLst>
          </p:cNvPr>
          <p:cNvGrpSpPr>
            <a:grpSpLocks/>
          </p:cNvGrpSpPr>
          <p:nvPr/>
        </p:nvGrpSpPr>
        <p:grpSpPr bwMode="auto">
          <a:xfrm>
            <a:off x="5638801" y="5684839"/>
            <a:ext cx="2709863" cy="369887"/>
            <a:chOff x="5178424" y="5943600"/>
            <a:chExt cx="2709864" cy="36988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="" xmlns:a16="http://schemas.microsoft.com/office/drawing/2014/main" id="{2C15906B-3A60-AE49-85D8-39DF926C97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5027612" y="6095999"/>
              <a:ext cx="304801" cy="3175"/>
            </a:xfrm>
            <a:prstGeom prst="straightConnector1">
              <a:avLst/>
            </a:prstGeom>
            <a:noFill/>
            <a:ln w="9525">
              <a:solidFill>
                <a:srgbClr val="4A7EBB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="" xmlns:a16="http://schemas.microsoft.com/office/drawing/2014/main" id="{1623F7F4-CCBF-D24E-95B4-BEB99DD4AB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5333206" y="6095206"/>
              <a:ext cx="304801" cy="1587"/>
            </a:xfrm>
            <a:prstGeom prst="straightConnector1">
              <a:avLst/>
            </a:prstGeom>
            <a:noFill/>
            <a:ln w="9525">
              <a:solidFill>
                <a:srgbClr val="4A7EBB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8EF4F538-FF23-3D45-9BF8-A078988888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5944393" y="6095206"/>
              <a:ext cx="304801" cy="1588"/>
            </a:xfrm>
            <a:prstGeom prst="straightConnector1">
              <a:avLst/>
            </a:prstGeom>
            <a:noFill/>
            <a:ln w="9525">
              <a:solidFill>
                <a:srgbClr val="4A7EBB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6821479A-94D3-5C46-87F2-88ABD4FA88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6630193" y="6095206"/>
              <a:ext cx="304801" cy="1588"/>
            </a:xfrm>
            <a:prstGeom prst="straightConnector1">
              <a:avLst/>
            </a:prstGeom>
            <a:noFill/>
            <a:ln w="9525">
              <a:solidFill>
                <a:srgbClr val="4A7EBB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6791A2C6-9DD4-BE4D-BD88-153884611A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7087393" y="6095206"/>
              <a:ext cx="304801" cy="1588"/>
            </a:xfrm>
            <a:prstGeom prst="straightConnector1">
              <a:avLst/>
            </a:prstGeom>
            <a:noFill/>
            <a:ln w="9525">
              <a:solidFill>
                <a:srgbClr val="4A7EBB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</p:cxn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73D724A-D322-5B42-8BC7-68409E7330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800" y="5943600"/>
              <a:ext cx="344488" cy="36988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>
                  <a:solidFill>
                    <a:srgbClr val="558ED5"/>
                  </a:solidFill>
                </a:rPr>
                <a:t>…</a:t>
              </a:r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DFF0A88D-7267-7941-BC30-F8569CD0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541838"/>
            <a:ext cx="5029200" cy="152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>
                  <a:alpha val="0"/>
                </a:srgbClr>
              </a:gs>
              <a:gs pos="20000">
                <a:srgbClr val="3C7BC7">
                  <a:alpha val="0"/>
                </a:srgbClr>
              </a:gs>
              <a:gs pos="100000">
                <a:srgbClr val="2C5D98">
                  <a:alpha val="0"/>
                </a:srgbClr>
              </a:gs>
            </a:gsLst>
            <a:lin ang="5400000"/>
          </a:gradFill>
          <a:ln w="9525">
            <a:solidFill>
              <a:srgbClr val="4F81B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Oval 3">
            <a:extLst>
              <a:ext uri="{FF2B5EF4-FFF2-40B4-BE49-F238E27FC236}">
                <a16:creationId xmlns="" xmlns:a16="http://schemas.microsoft.com/office/drawing/2014/main" id="{1EF08B1F-DAD6-A948-BA47-BE696273E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4" y="5102226"/>
            <a:ext cx="496887" cy="582613"/>
          </a:xfrm>
          <a:prstGeom prst="ellipse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ea typeface="Calibri" pitchFamily="-110" charset="0"/>
                <a:cs typeface="Calibri" pitchFamily="-110" charset="0"/>
              </a:rPr>
              <a:t>MEL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F9C45A5-6901-6541-92AD-0F559C26A0FC}"/>
              </a:ext>
            </a:extLst>
          </p:cNvPr>
          <p:cNvSpPr txBox="1"/>
          <p:nvPr/>
        </p:nvSpPr>
        <p:spPr>
          <a:xfrm>
            <a:off x="1752600" y="4618039"/>
            <a:ext cx="10033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Systemic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387074E-5235-9041-AFA7-431FC38EDFDF}"/>
              </a:ext>
            </a:extLst>
          </p:cNvPr>
          <p:cNvSpPr txBox="1"/>
          <p:nvPr/>
        </p:nvSpPr>
        <p:spPr>
          <a:xfrm>
            <a:off x="1752601" y="5162550"/>
            <a:ext cx="13747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Intra-arterial</a:t>
            </a:r>
          </a:p>
        </p:txBody>
      </p:sp>
      <p:grpSp>
        <p:nvGrpSpPr>
          <p:cNvPr id="41999" name="Group 52">
            <a:extLst>
              <a:ext uri="{FF2B5EF4-FFF2-40B4-BE49-F238E27FC236}">
                <a16:creationId xmlns="" xmlns:a16="http://schemas.microsoft.com/office/drawing/2014/main" id="{03C7C509-61B4-0E4D-B0B0-5FFB384CF16E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4770438"/>
            <a:ext cx="1752600" cy="228600"/>
            <a:chOff x="4953000" y="5638800"/>
            <a:chExt cx="1752600" cy="228600"/>
          </a:xfrm>
        </p:grpSpPr>
        <p:sp>
          <p:nvSpPr>
            <p:cNvPr id="39" name="Down Arrow 38">
              <a:extLst>
                <a:ext uri="{FF2B5EF4-FFF2-40B4-BE49-F238E27FC236}">
                  <a16:creationId xmlns="" xmlns:a16="http://schemas.microsoft.com/office/drawing/2014/main" id="{3FAA405E-B434-F348-BF2F-3EAD77528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56388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53735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0" name="Down Arrow 39">
              <a:extLst>
                <a:ext uri="{FF2B5EF4-FFF2-40B4-BE49-F238E27FC236}">
                  <a16:creationId xmlns="" xmlns:a16="http://schemas.microsoft.com/office/drawing/2014/main" id="{1DD477A1-4E43-3B40-83A9-3960BCCA1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56388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53735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1" name="Down Arrow 40">
              <a:extLst>
                <a:ext uri="{FF2B5EF4-FFF2-40B4-BE49-F238E27FC236}">
                  <a16:creationId xmlns="" xmlns:a16="http://schemas.microsoft.com/office/drawing/2014/main" id="{98CAA7A6-EFE6-CE47-89EF-3B7FE4E73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56388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53735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2" name="Down Arrow 41">
              <a:extLst>
                <a:ext uri="{FF2B5EF4-FFF2-40B4-BE49-F238E27FC236}">
                  <a16:creationId xmlns="" xmlns:a16="http://schemas.microsoft.com/office/drawing/2014/main" id="{BE41378C-92B1-2B40-8AEC-08B158DAA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56388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53735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3" name="Down Arrow 42">
              <a:extLst>
                <a:ext uri="{FF2B5EF4-FFF2-40B4-BE49-F238E27FC236}">
                  <a16:creationId xmlns="" xmlns:a16="http://schemas.microsoft.com/office/drawing/2014/main" id="{E1A2D5D9-7C2B-6C47-9AA2-D99D1A493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56388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53735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="" xmlns:a16="http://schemas.microsoft.com/office/drawing/2014/main" id="{3853A43B-04F5-CB47-A83B-9FAC2289F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56388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953735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42000" name="Group 51">
            <a:extLst>
              <a:ext uri="{FF2B5EF4-FFF2-40B4-BE49-F238E27FC236}">
                <a16:creationId xmlns="" xmlns:a16="http://schemas.microsoft.com/office/drawing/2014/main" id="{770D70BB-D59D-BF45-9CB4-691462ACA4EC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5303838"/>
            <a:ext cx="838200" cy="228600"/>
            <a:chOff x="4953000" y="5334000"/>
            <a:chExt cx="838200" cy="228600"/>
          </a:xfrm>
        </p:grpSpPr>
        <p:sp>
          <p:nvSpPr>
            <p:cNvPr id="45" name="Down Arrow 44">
              <a:extLst>
                <a:ext uri="{FF2B5EF4-FFF2-40B4-BE49-F238E27FC236}">
                  <a16:creationId xmlns="" xmlns:a16="http://schemas.microsoft.com/office/drawing/2014/main" id="{5EAF0D49-127A-8549-A0B3-36CE46C84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53340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7933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" name="Down Arrow 45">
              <a:extLst>
                <a:ext uri="{FF2B5EF4-FFF2-40B4-BE49-F238E27FC236}">
                  <a16:creationId xmlns="" xmlns:a16="http://schemas.microsoft.com/office/drawing/2014/main" id="{E62B4525-EAF3-B341-A134-8E53A357C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53340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7933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" name="Down Arrow 46">
              <a:extLst>
                <a:ext uri="{FF2B5EF4-FFF2-40B4-BE49-F238E27FC236}">
                  <a16:creationId xmlns="" xmlns:a16="http://schemas.microsoft.com/office/drawing/2014/main" id="{AB785404-5E91-C443-BCA2-78700DDC1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5334000"/>
              <a:ext cx="228600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7933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E1057CC8-ECAD-5C46-917C-8525ECB41E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53200" y="3246439"/>
            <a:ext cx="144780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E3CB658-7C4A-ED4A-BE39-F249505C4669}"/>
              </a:ext>
            </a:extLst>
          </p:cNvPr>
          <p:cNvSpPr txBox="1"/>
          <p:nvPr/>
        </p:nvSpPr>
        <p:spPr>
          <a:xfrm>
            <a:off x="6584951" y="2865438"/>
            <a:ext cx="13849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Progression  </a:t>
            </a:r>
          </a:p>
        </p:txBody>
      </p:sp>
      <p:sp>
        <p:nvSpPr>
          <p:cNvPr id="42003" name="TextBox 48">
            <a:extLst>
              <a:ext uri="{FF2B5EF4-FFF2-40B4-BE49-F238E27FC236}">
                <a16:creationId xmlns="" xmlns:a16="http://schemas.microsoft.com/office/drawing/2014/main" id="{A28E96B5-C8F2-DD49-87B7-88FB1ACE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5649914"/>
            <a:ext cx="178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Focal Treatments</a:t>
            </a:r>
          </a:p>
        </p:txBody>
      </p:sp>
      <p:sp>
        <p:nvSpPr>
          <p:cNvPr id="42004" name="TextBox 52">
            <a:extLst>
              <a:ext uri="{FF2B5EF4-FFF2-40B4-BE49-F238E27FC236}">
                <a16:creationId xmlns="" xmlns:a16="http://schemas.microsoft.com/office/drawing/2014/main" id="{37449948-6B89-3A41-91FC-D7414D771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756" y="6078538"/>
            <a:ext cx="4929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PC: Photocoagulation; TTT: </a:t>
            </a:r>
            <a:r>
              <a:rPr lang="en-US" altLang="en-US" sz="1600" dirty="0" err="1"/>
              <a:t>Transpupillary</a:t>
            </a:r>
            <a:r>
              <a:rPr lang="en-US" altLang="en-US" sz="1600" dirty="0"/>
              <a:t> thermotherapy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CT: Cryotherapy; BT: Brachytherapy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ED6D255-DEB5-AF49-B421-56C8570ABD62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sp>
        <p:nvSpPr>
          <p:cNvPr id="49" name="Rectangle 2">
            <a:extLst>
              <a:ext uri="{FF2B5EF4-FFF2-40B4-BE49-F238E27FC236}">
                <a16:creationId xmlns="" xmlns:a16="http://schemas.microsoft.com/office/drawing/2014/main" id="{7D60E164-5A2A-3345-B5D3-76E7FE1A2C61}"/>
              </a:ext>
            </a:extLst>
          </p:cNvPr>
          <p:cNvSpPr txBox="1">
            <a:spLocks/>
          </p:cNvSpPr>
          <p:nvPr/>
        </p:nvSpPr>
        <p:spPr>
          <a:xfrm>
            <a:off x="1676400" y="106364"/>
            <a:ext cx="8534400" cy="808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/>
              <a:t>Ocular Salvage </a:t>
            </a:r>
            <a:r>
              <a:rPr lang="en-US" altLang="en-US" sz="4000" b="1" i="1"/>
              <a:t>vs.</a:t>
            </a:r>
            <a:r>
              <a:rPr lang="en-US" altLang="en-US" sz="4000" b="1"/>
              <a:t> Enucleation</a:t>
            </a:r>
            <a:r>
              <a:rPr lang="en-US" altLang="en-US" sz="3200" b="1"/>
              <a:t/>
            </a:r>
            <a:br>
              <a:rPr lang="en-US" altLang="en-US" sz="3200" b="1"/>
            </a:br>
            <a:r>
              <a:rPr lang="en-US" altLang="en-US" sz="3200" b="1"/>
              <a:t>Key Concepts in Ocular Salvage </a:t>
            </a:r>
            <a:endParaRPr lang="en-US" altLang="en-US" sz="3200" b="1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912"/>
            <a:ext cx="2280102" cy="4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3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="" xmlns:a16="http://schemas.microsoft.com/office/drawing/2014/main" id="{191D4C46-E4BB-5046-A1D7-5012E857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 dirty="0"/>
              <a:t>Ocular Salvage </a:t>
            </a:r>
            <a:r>
              <a:rPr lang="en-US" altLang="en-US" sz="3600" b="1" i="1" dirty="0"/>
              <a:t>vs.</a:t>
            </a:r>
            <a:r>
              <a:rPr lang="en-US" altLang="en-US" sz="3600" b="1" dirty="0"/>
              <a:t> Enucleation</a:t>
            </a:r>
            <a:r>
              <a:rPr lang="en-US" altLang="en-US" sz="3200" b="1" dirty="0"/>
              <a:t/>
            </a:r>
            <a:br>
              <a:rPr lang="en-US" altLang="en-US" sz="3200" b="1" dirty="0"/>
            </a:br>
            <a:r>
              <a:rPr lang="en-US" altLang="en-US" sz="3200" b="1" dirty="0"/>
              <a:t>Key Concepts in Enucleation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="" xmlns:a16="http://schemas.microsoft.com/office/drawing/2014/main" id="{33552F25-B4DF-2348-B058-4C2716B7A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/>
              <a:t>Upfront treatment of advanced disease </a:t>
            </a:r>
            <a:endParaRPr lang="en-US" altLang="en-US" sz="2400"/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/>
              <a:t>Always indicated in Group E eyes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/>
              <a:t>Alternative to ocular salvage depending on laterality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/>
              <a:t>Unilateral &gt; Bilateral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Treatment after failure of ocular salvage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Surgery: Expert surgeon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/>
              <a:t>Removal of long section of optic nerve (~ 10 mm)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/>
              <a:t>Placement of orbital implant 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/>
              <a:t>Histopathological exam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="" xmlns:a16="http://schemas.microsoft.com/office/drawing/2014/main" id="{6DB4C6ED-1B20-CD44-B7B5-C9DAF9C4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A3727D-97AA-F742-9ECD-9648D3A409C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E0D184F-4784-BB41-A86E-42B10035E412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4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="" xmlns:a16="http://schemas.microsoft.com/office/drawing/2014/main" id="{F53EF04A-5BAF-1843-A5FA-6C004178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>
                <a:solidFill>
                  <a:srgbClr val="000000"/>
                </a:solidFill>
              </a:rPr>
              <a:t>Risk-Adapted Therapy after Enucleation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="" xmlns:a16="http://schemas.microsoft.com/office/drawing/2014/main" id="{07D04D2A-81F3-5C4E-8D88-89E8DC8CC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1752600"/>
            <a:ext cx="7772400" cy="42672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accent1"/>
              </a:buClr>
            </a:pPr>
            <a:r>
              <a:rPr lang="en-US" altLang="en-US" sz="2400"/>
              <a:t>Massive choroidal replacement (&gt; 3mm)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</a:pPr>
            <a:r>
              <a:rPr lang="en-US" altLang="en-US" sz="2400"/>
              <a:t>Ciliary body infiltration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</a:pPr>
            <a:r>
              <a:rPr lang="en-US" altLang="en-US" sz="2400"/>
              <a:t>Iris infiltration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</a:pPr>
            <a:r>
              <a:rPr lang="en-US" altLang="en-US" sz="2400"/>
              <a:t>Scleral invasion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</a:pPr>
            <a:r>
              <a:rPr lang="en-US" altLang="en-US" sz="2400"/>
              <a:t>Anterior chamber seeding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</a:pPr>
            <a:r>
              <a:rPr lang="en-US" altLang="en-US" sz="2400"/>
              <a:t>Optic nerve:</a:t>
            </a:r>
          </a:p>
          <a:p>
            <a:pPr lvl="1" eaLnBrk="1" hangingPunct="1">
              <a:spcBef>
                <a:spcPct val="5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/>
              <a:t>Post-laminar involvement</a:t>
            </a:r>
          </a:p>
          <a:p>
            <a:pPr lvl="1" eaLnBrk="1" hangingPunct="1">
              <a:spcBef>
                <a:spcPct val="5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/>
              <a:t>Pre-laminar involvement + choroidal involvement</a:t>
            </a:r>
          </a:p>
        </p:txBody>
      </p:sp>
      <p:sp>
        <p:nvSpPr>
          <p:cNvPr id="45059" name="TextBox 4">
            <a:extLst>
              <a:ext uri="{FF2B5EF4-FFF2-40B4-BE49-F238E27FC236}">
                <a16:creationId xmlns="" xmlns:a16="http://schemas.microsoft.com/office/drawing/2014/main" id="{E36B0A90-49E0-0146-863C-21F0D6CDE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19201"/>
            <a:ext cx="667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Extra-Retinal Disease = High Risk Histology (20-25%)</a:t>
            </a:r>
          </a:p>
        </p:txBody>
      </p:sp>
      <p:sp>
        <p:nvSpPr>
          <p:cNvPr id="45060" name="Slide Number Placeholder 4">
            <a:extLst>
              <a:ext uri="{FF2B5EF4-FFF2-40B4-BE49-F238E27FC236}">
                <a16:creationId xmlns="" xmlns:a16="http://schemas.microsoft.com/office/drawing/2014/main" id="{419AAEE8-2DBD-1444-9237-A4E63807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ACEA93-A54B-2347-9185-C4F5A3DF014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5061" name="TextBox 1">
            <a:extLst>
              <a:ext uri="{FF2B5EF4-FFF2-40B4-BE49-F238E27FC236}">
                <a16:creationId xmlns="" xmlns:a16="http://schemas.microsoft.com/office/drawing/2014/main" id="{D751B791-3D6B-C046-B55D-609D4EF0B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6172200"/>
            <a:ext cx="4144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(Consensus Criteria from ARET0332 study)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00CCBB-AA3C-654D-BE35-9387F592FEAD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2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will follow the topical structure suggested by the ABP: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03">
            <a:extLst>
              <a:ext uri="{FF2B5EF4-FFF2-40B4-BE49-F238E27FC236}">
                <a16:creationId xmlns="" xmlns:a16="http://schemas.microsoft.com/office/drawing/2014/main" id="{576659D8-0761-D14F-AFBB-D1AC5059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>
            <a:extLst>
              <a:ext uri="{FF2B5EF4-FFF2-40B4-BE49-F238E27FC236}">
                <a16:creationId xmlns="" xmlns:a16="http://schemas.microsoft.com/office/drawing/2014/main" id="{D9C1629D-6120-CA47-8F16-17891ADA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738" y="3276601"/>
            <a:ext cx="28808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No high-risk histology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(intra-retinal)</a:t>
            </a:r>
          </a:p>
        </p:txBody>
      </p:sp>
      <p:sp>
        <p:nvSpPr>
          <p:cNvPr id="46083" name="TextBox 3">
            <a:extLst>
              <a:ext uri="{FF2B5EF4-FFF2-40B4-BE49-F238E27FC236}">
                <a16:creationId xmlns="" xmlns:a16="http://schemas.microsoft.com/office/drawing/2014/main" id="{E677F667-2606-6441-88CD-9517D7811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585" y="3276601"/>
            <a:ext cx="24817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High-risk histology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(extra-retinal)</a:t>
            </a:r>
          </a:p>
        </p:txBody>
      </p:sp>
      <p:sp>
        <p:nvSpPr>
          <p:cNvPr id="46084" name="TextBox 4">
            <a:extLst>
              <a:ext uri="{FF2B5EF4-FFF2-40B4-BE49-F238E27FC236}">
                <a16:creationId xmlns="" xmlns:a16="http://schemas.microsoft.com/office/drawing/2014/main" id="{C3343AA7-BF0B-D54E-A799-49EF0EA95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876800"/>
            <a:ext cx="2954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Observation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600"/>
              <a:t>Examination of orbital socket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600"/>
              <a:t>Examination of contralateral eye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1600"/>
              <a:t>Imaging not typically required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/>
              <a:t>Outcome: </a:t>
            </a:r>
            <a:r>
              <a:rPr lang="en-US" altLang="en-US" sz="1600"/>
              <a:t>&gt; 90% survival</a:t>
            </a:r>
          </a:p>
        </p:txBody>
      </p:sp>
      <p:sp>
        <p:nvSpPr>
          <p:cNvPr id="46085" name="Text Box 4">
            <a:extLst>
              <a:ext uri="{FF2B5EF4-FFF2-40B4-BE49-F238E27FC236}">
                <a16:creationId xmlns="" xmlns:a16="http://schemas.microsoft.com/office/drawing/2014/main" id="{8827553A-ECDC-FD41-9C7C-F14031840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3" y="5324475"/>
            <a:ext cx="27368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US" altLang="en-US" sz="2000">
                <a:solidFill>
                  <a:srgbClr val="1F497D"/>
                </a:solidFill>
              </a:rPr>
              <a:t>Adjuvant Chemotherapy</a:t>
            </a:r>
          </a:p>
          <a:p>
            <a:pPr algn="ctr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US" altLang="en-US" sz="1600"/>
              <a:t>VCR/ETO/CBP x 6</a:t>
            </a:r>
          </a:p>
          <a:p>
            <a:pPr algn="ctr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US" altLang="en-US" sz="1600"/>
              <a:t>(VCR/CYC/DOX)</a:t>
            </a:r>
          </a:p>
          <a:p>
            <a:pPr algn="ctr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US" altLang="en-US" sz="1600" b="1" u="sng"/>
              <a:t>Outcome: </a:t>
            </a:r>
            <a:r>
              <a:rPr lang="en-US" altLang="en-US" sz="1600"/>
              <a:t>&gt; 90% survival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24A7EAFC-EFC5-B24C-B035-6953AA61CC0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621088" y="4532313"/>
            <a:ext cx="838200" cy="3175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7AB26159-FF68-CF49-9B38-1A9406CC6A8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67200" y="2590800"/>
            <a:ext cx="554038" cy="609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1C1E7D7B-A500-BF44-ACB2-F32E654B1A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15200" y="2667000"/>
            <a:ext cx="762000" cy="457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A7F207A1-0BB9-6A43-9423-F9F5613E8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371600"/>
            <a:ext cx="914400" cy="914400"/>
          </a:xfrm>
          <a:prstGeom prst="ellips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B21C54F3-09CE-7045-877E-20E33A9C4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7200"/>
            <a:ext cx="914400" cy="914400"/>
          </a:xfrm>
          <a:prstGeom prst="ellips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0F6B7C25-36A5-1243-8D90-DBF7CFA74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295400"/>
            <a:ext cx="914400" cy="914400"/>
          </a:xfrm>
          <a:prstGeom prst="ellipse">
            <a:avLst/>
          </a:prstGeom>
          <a:noFill/>
          <a:ln w="19050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6092" name="Slide Number Placeholder 13">
            <a:extLst>
              <a:ext uri="{FF2B5EF4-FFF2-40B4-BE49-F238E27FC236}">
                <a16:creationId xmlns="" xmlns:a16="http://schemas.microsoft.com/office/drawing/2014/main" id="{90BFAC91-95F1-594F-9399-0560854C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D58927-F8B1-A349-839C-A6D327B11D9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6093" name="TextBox 1">
            <a:extLst>
              <a:ext uri="{FF2B5EF4-FFF2-40B4-BE49-F238E27FC236}">
                <a16:creationId xmlns="" xmlns:a16="http://schemas.microsoft.com/office/drawing/2014/main" id="{BE9B06B7-F9F7-B747-B07E-36AE1291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1"/>
            <a:ext cx="2173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Metastatic Workup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(Bone Scan, BM, CSF)</a:t>
            </a:r>
          </a:p>
        </p:txBody>
      </p:sp>
      <p:sp>
        <p:nvSpPr>
          <p:cNvPr id="46094" name="Text Box 4">
            <a:extLst>
              <a:ext uri="{FF2B5EF4-FFF2-40B4-BE49-F238E27FC236}">
                <a16:creationId xmlns="" xmlns:a16="http://schemas.microsoft.com/office/drawing/2014/main" id="{6F83924D-2B58-534C-ACE3-6121061EC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870" y="5334001"/>
            <a:ext cx="19476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US" altLang="en-US" sz="1800" dirty="0">
                <a:solidFill>
                  <a:srgbClr val="1F497D"/>
                </a:solidFill>
              </a:rPr>
              <a:t>Treatment for </a:t>
            </a:r>
          </a:p>
          <a:p>
            <a:pPr algn="ctr"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US" altLang="en-US" sz="1800" dirty="0">
                <a:solidFill>
                  <a:srgbClr val="1F497D"/>
                </a:solidFill>
              </a:rPr>
              <a:t>Metastatic Disease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0E848D6C-F8F1-5542-9575-AC7DBAE8D8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24800" y="4038600"/>
            <a:ext cx="0" cy="228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3BE1C8DE-873D-5D41-97E8-DB3ED91C5B3B}"/>
              </a:ext>
            </a:extLst>
          </p:cNvPr>
          <p:cNvCxnSpPr>
            <a:cxnSpLocks noChangeShapeType="1"/>
            <a:stCxn id="46093" idx="2"/>
          </p:cNvCxnSpPr>
          <p:nvPr/>
        </p:nvCxnSpPr>
        <p:spPr bwMode="auto">
          <a:xfrm flipH="1">
            <a:off x="7315200" y="4837114"/>
            <a:ext cx="630238" cy="2682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8D60CA01-08B1-7B42-BB52-23313A3783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24801" y="4837114"/>
            <a:ext cx="665163" cy="2682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8" name="TextBox 26">
            <a:extLst>
              <a:ext uri="{FF2B5EF4-FFF2-40B4-BE49-F238E27FC236}">
                <a16:creationId xmlns="" xmlns:a16="http://schemas.microsoft.com/office/drawing/2014/main" id="{80C845BB-B051-304A-8A13-D46ACDFE2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29200"/>
            <a:ext cx="592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NEG</a:t>
            </a:r>
          </a:p>
        </p:txBody>
      </p:sp>
      <p:sp>
        <p:nvSpPr>
          <p:cNvPr id="46099" name="TextBox 33">
            <a:extLst>
              <a:ext uri="{FF2B5EF4-FFF2-40B4-BE49-F238E27FC236}">
                <a16:creationId xmlns="" xmlns:a16="http://schemas.microsoft.com/office/drawing/2014/main" id="{A95CF147-F2B6-8541-B04E-98C6C6C9D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1838" y="5029200"/>
            <a:ext cx="56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3FA2839-6701-0C48-B166-84EF80F87210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70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="" xmlns:a16="http://schemas.microsoft.com/office/drawing/2014/main" id="{ADCAA946-F7A5-1541-A122-2FE53B18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Retinoblastoma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Treatment</a:t>
            </a:r>
            <a:endParaRPr lang="en-US" altLang="en-US" sz="4000" b="1" dirty="0"/>
          </a:p>
        </p:txBody>
      </p:sp>
      <p:sp>
        <p:nvSpPr>
          <p:cNvPr id="47106" name="Content Placeholder 2">
            <a:extLst>
              <a:ext uri="{FF2B5EF4-FFF2-40B4-BE49-F238E27FC236}">
                <a16:creationId xmlns="" xmlns:a16="http://schemas.microsoft.com/office/drawing/2014/main" id="{4DFBC016-7B8F-D14A-81B0-8EE6FEF75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b="1">
                <a:solidFill>
                  <a:srgbClr val="1F497D"/>
                </a:solidFill>
              </a:rPr>
              <a:t>Treatment of intraocular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Ocular salvage </a:t>
            </a:r>
            <a:r>
              <a:rPr lang="en-US" altLang="en-US" i="1"/>
              <a:t>vs.</a:t>
            </a:r>
            <a:r>
              <a:rPr lang="en-US" altLang="en-US"/>
              <a:t> enucleation</a:t>
            </a:r>
          </a:p>
          <a:p>
            <a:pPr lvl="1">
              <a:buClr>
                <a:schemeClr val="accent1"/>
              </a:buClr>
            </a:pPr>
            <a:r>
              <a:rPr lang="en-US" altLang="en-US" u="sng"/>
              <a:t>Treatment of unilateral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bilateral retinoblastoma</a:t>
            </a:r>
          </a:p>
          <a:p>
            <a:pPr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extraocular retinoblastoma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orbital disease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metastatic disease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="" xmlns:a16="http://schemas.microsoft.com/office/drawing/2014/main" id="{9F138D2F-124E-834E-8E2E-591F6A1F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A94711-356E-0941-9A03-02785958343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5F3039-36A3-A943-A500-922F9E67F00B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4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3">
            <a:extLst>
              <a:ext uri="{FF2B5EF4-FFF2-40B4-BE49-F238E27FC236}">
                <a16:creationId xmlns="" xmlns:a16="http://schemas.microsoft.com/office/drawing/2014/main" id="{47777D1A-B578-A04E-9879-D2EB2BB8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4000" b="1" dirty="0"/>
              <a:t>Treatment of Unilateral Retinoblastoma</a:t>
            </a:r>
          </a:p>
        </p:txBody>
      </p:sp>
      <p:sp>
        <p:nvSpPr>
          <p:cNvPr id="48130" name="Content Placeholder 4">
            <a:extLst>
              <a:ext uri="{FF2B5EF4-FFF2-40B4-BE49-F238E27FC236}">
                <a16:creationId xmlns="" xmlns:a16="http://schemas.microsoft.com/office/drawing/2014/main" id="{E1E90CCE-B73B-DB46-AB79-74BD52D19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sz="2400" dirty="0"/>
              <a:t>Usually presents with advanced intraocular disease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Leukocoria </a:t>
            </a:r>
            <a:r>
              <a:rPr lang="en-US" altLang="en-US" sz="2000" dirty="0">
                <a:sym typeface="Wingdings" pitchFamily="2" charset="2"/>
              </a:rPr>
              <a:t> tumor affects 2/3</a:t>
            </a:r>
            <a:r>
              <a:rPr lang="en-US" altLang="en-US" sz="2000" baseline="30000" dirty="0">
                <a:sym typeface="Wingdings" pitchFamily="2" charset="2"/>
              </a:rPr>
              <a:t>rds</a:t>
            </a:r>
            <a:r>
              <a:rPr lang="en-US" altLang="en-US" sz="2000" dirty="0">
                <a:sym typeface="Wingdings" pitchFamily="2" charset="2"/>
              </a:rPr>
              <a:t> of the eye globe</a:t>
            </a:r>
            <a:endParaRPr lang="en-US" altLang="en-US" sz="2000" dirty="0"/>
          </a:p>
          <a:p>
            <a:pPr>
              <a:buClr>
                <a:schemeClr val="accent1"/>
              </a:buClr>
            </a:pPr>
            <a:r>
              <a:rPr lang="en-US" altLang="en-US" sz="2400" dirty="0"/>
              <a:t>Upfront enucleation and risk-adapted adjuvant therapy has been considered standard of care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No risk pathology (75-80%): Enucleation only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Risk pathology (20-25%): Enucleation + Adjuvant chemotherapy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Ocular salvage treatments indicated for early intraocular disease (A, B, C, some D)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Intra-arterial or systemic chemotherapy + focal treatments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Ocular salvage rates with I-A chemotherapy: &gt; 75%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Ocular salvage not indicated for advanced intraocular disease (E, some D)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="" xmlns:a16="http://schemas.microsoft.com/office/drawing/2014/main" id="{3F23484E-32FA-0E4E-A742-347A4DFF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638D4F-163C-8848-BF9B-23F2D89E71F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613E7F-36CE-0B4D-B042-1CBC35B4395C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42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>
            <a:extLst>
              <a:ext uri="{FF2B5EF4-FFF2-40B4-BE49-F238E27FC236}">
                <a16:creationId xmlns="" xmlns:a16="http://schemas.microsoft.com/office/drawing/2014/main" id="{2BC8A1E2-BFA1-A242-9590-A606BFFC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613" y="1335089"/>
            <a:ext cx="7874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A</a:t>
            </a:r>
          </a:p>
        </p:txBody>
      </p:sp>
      <p:sp>
        <p:nvSpPr>
          <p:cNvPr id="49155" name="TextBox 5">
            <a:extLst>
              <a:ext uri="{FF2B5EF4-FFF2-40B4-BE49-F238E27FC236}">
                <a16:creationId xmlns="" xmlns:a16="http://schemas.microsoft.com/office/drawing/2014/main" id="{27E5ACD4-0617-CC49-A3FD-AE74CF38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6" y="2155826"/>
            <a:ext cx="1427163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Focal Treatments</a:t>
            </a:r>
          </a:p>
        </p:txBody>
      </p:sp>
      <p:sp>
        <p:nvSpPr>
          <p:cNvPr id="49156" name="TextBox 6">
            <a:extLst>
              <a:ext uri="{FF2B5EF4-FFF2-40B4-BE49-F238E27FC236}">
                <a16:creationId xmlns="" xmlns:a16="http://schemas.microsoft.com/office/drawing/2014/main" id="{20BA4892-F962-3F4B-AE0D-F07C2F878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4" y="3321050"/>
            <a:ext cx="1036637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Progression</a:t>
            </a:r>
          </a:p>
        </p:txBody>
      </p:sp>
      <p:sp>
        <p:nvSpPr>
          <p:cNvPr id="49157" name="TextBox 8">
            <a:extLst>
              <a:ext uri="{FF2B5EF4-FFF2-40B4-BE49-F238E27FC236}">
                <a16:creationId xmlns="" xmlns:a16="http://schemas.microsoft.com/office/drawing/2014/main" id="{A456DC4A-59E2-9541-B2B0-C3E35941E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1335089"/>
            <a:ext cx="957262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B, C</a:t>
            </a:r>
          </a:p>
        </p:txBody>
      </p:sp>
      <p:sp>
        <p:nvSpPr>
          <p:cNvPr id="49158" name="TextBox 9">
            <a:extLst>
              <a:ext uri="{FF2B5EF4-FFF2-40B4-BE49-F238E27FC236}">
                <a16:creationId xmlns="" xmlns:a16="http://schemas.microsoft.com/office/drawing/2014/main" id="{9A134644-DF71-A94B-BD2E-78FCE747E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63" y="2062164"/>
            <a:ext cx="1509712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Systemic 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I-A Chemotherapy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Focal Treatments</a:t>
            </a:r>
          </a:p>
        </p:txBody>
      </p:sp>
      <p:sp>
        <p:nvSpPr>
          <p:cNvPr id="49159" name="TextBox 12">
            <a:extLst>
              <a:ext uri="{FF2B5EF4-FFF2-40B4-BE49-F238E27FC236}">
                <a16:creationId xmlns="" xmlns:a16="http://schemas.microsoft.com/office/drawing/2014/main" id="{11DA31E7-55F5-2D45-AFA9-04998C25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0" y="5222876"/>
            <a:ext cx="10414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Enucleation</a:t>
            </a:r>
          </a:p>
        </p:txBody>
      </p:sp>
      <p:sp>
        <p:nvSpPr>
          <p:cNvPr id="49160" name="TextBox 13">
            <a:extLst>
              <a:ext uri="{FF2B5EF4-FFF2-40B4-BE49-F238E27FC236}">
                <a16:creationId xmlns="" xmlns:a16="http://schemas.microsoft.com/office/drawing/2014/main" id="{2D0D7322-89BC-5343-8DD5-8BAF0BCC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1335089"/>
            <a:ext cx="76835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E</a:t>
            </a:r>
          </a:p>
        </p:txBody>
      </p:sp>
      <p:sp>
        <p:nvSpPr>
          <p:cNvPr id="49161" name="TextBox 14">
            <a:extLst>
              <a:ext uri="{FF2B5EF4-FFF2-40B4-BE49-F238E27FC236}">
                <a16:creationId xmlns="" xmlns:a16="http://schemas.microsoft.com/office/drawing/2014/main" id="{DD3BFA4C-22E4-3344-9887-8F1B397BB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1988" y="2155826"/>
            <a:ext cx="10414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Enucleation</a:t>
            </a:r>
          </a:p>
        </p:txBody>
      </p:sp>
      <p:sp>
        <p:nvSpPr>
          <p:cNvPr id="49162" name="TextBox 15">
            <a:extLst>
              <a:ext uri="{FF2B5EF4-FFF2-40B4-BE49-F238E27FC236}">
                <a16:creationId xmlns="" xmlns:a16="http://schemas.microsoft.com/office/drawing/2014/main" id="{70C06C59-90B8-2A43-BE43-CAFB48218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6" y="1335089"/>
            <a:ext cx="79057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D</a:t>
            </a:r>
          </a:p>
        </p:txBody>
      </p:sp>
      <p:sp>
        <p:nvSpPr>
          <p:cNvPr id="49163" name="TextBox 16">
            <a:extLst>
              <a:ext uri="{FF2B5EF4-FFF2-40B4-BE49-F238E27FC236}">
                <a16:creationId xmlns="" xmlns:a16="http://schemas.microsoft.com/office/drawing/2014/main" id="{C833074D-80CE-0140-9982-06E18248E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9" y="3321050"/>
            <a:ext cx="1036637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Progression</a:t>
            </a:r>
          </a:p>
        </p:txBody>
      </p:sp>
      <p:sp>
        <p:nvSpPr>
          <p:cNvPr id="49164" name="TextBox 17">
            <a:extLst>
              <a:ext uri="{FF2B5EF4-FFF2-40B4-BE49-F238E27FC236}">
                <a16:creationId xmlns="" xmlns:a16="http://schemas.microsoft.com/office/drawing/2014/main" id="{3B04B603-F326-E540-A8D4-A539BCB0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6" y="3935414"/>
            <a:ext cx="1247775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Systemic or IA chemotherapy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Brachytherapy</a:t>
            </a:r>
          </a:p>
        </p:txBody>
      </p:sp>
      <p:sp>
        <p:nvSpPr>
          <p:cNvPr id="49165" name="TextBox 18">
            <a:extLst>
              <a:ext uri="{FF2B5EF4-FFF2-40B4-BE49-F238E27FC236}">
                <a16:creationId xmlns="" xmlns:a16="http://schemas.microsoft.com/office/drawing/2014/main" id="{A4315A02-E0D8-FF45-AB36-9885CE44F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525" y="3935414"/>
            <a:ext cx="12509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Consider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Brachytherapy</a:t>
            </a:r>
          </a:p>
        </p:txBody>
      </p:sp>
      <p:sp>
        <p:nvSpPr>
          <p:cNvPr id="49166" name="TextBox 19">
            <a:extLst>
              <a:ext uri="{FF2B5EF4-FFF2-40B4-BE49-F238E27FC236}">
                <a16:creationId xmlns="" xmlns:a16="http://schemas.microsoft.com/office/drawing/2014/main" id="{B0B1ECAD-EFCA-BD42-93C6-D5793F1EC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4" y="2155826"/>
            <a:ext cx="1017587" cy="43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Consider 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chemotherapy</a:t>
            </a:r>
          </a:p>
        </p:txBody>
      </p:sp>
      <p:sp>
        <p:nvSpPr>
          <p:cNvPr id="49167" name="TextBox 20">
            <a:extLst>
              <a:ext uri="{FF2B5EF4-FFF2-40B4-BE49-F238E27FC236}">
                <a16:creationId xmlns="" xmlns:a16="http://schemas.microsoft.com/office/drawing/2014/main" id="{A87B4F85-F1B8-C941-9479-3B71FC8F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4" y="3321050"/>
            <a:ext cx="1036637" cy="30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Progression</a:t>
            </a:r>
          </a:p>
        </p:txBody>
      </p:sp>
      <p:sp>
        <p:nvSpPr>
          <p:cNvPr id="49168" name="TextBox 21">
            <a:extLst>
              <a:ext uri="{FF2B5EF4-FFF2-40B4-BE49-F238E27FC236}">
                <a16:creationId xmlns="" xmlns:a16="http://schemas.microsoft.com/office/drawing/2014/main" id="{32160439-84FF-4C41-A841-1987EEFDF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38" y="5194301"/>
            <a:ext cx="1039812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Enucleation</a:t>
            </a:r>
          </a:p>
        </p:txBody>
      </p:sp>
      <p:sp>
        <p:nvSpPr>
          <p:cNvPr id="49169" name="TextBox 22">
            <a:extLst>
              <a:ext uri="{FF2B5EF4-FFF2-40B4-BE49-F238E27FC236}">
                <a16:creationId xmlns="" xmlns:a16="http://schemas.microsoft.com/office/drawing/2014/main" id="{8BC7F8DB-3BA2-E445-988F-C182ECCF0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950" y="2989264"/>
            <a:ext cx="90805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Pathology</a:t>
            </a:r>
          </a:p>
        </p:txBody>
      </p:sp>
      <p:sp>
        <p:nvSpPr>
          <p:cNvPr id="49170" name="TextBox 23">
            <a:extLst>
              <a:ext uri="{FF2B5EF4-FFF2-40B4-BE49-F238E27FC236}">
                <a16:creationId xmlns="" xmlns:a16="http://schemas.microsoft.com/office/drawing/2014/main" id="{CF468308-7D18-E949-B9E3-E17207BBE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13" y="3627439"/>
            <a:ext cx="69215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No risk</a:t>
            </a:r>
          </a:p>
        </p:txBody>
      </p:sp>
      <p:sp>
        <p:nvSpPr>
          <p:cNvPr id="49171" name="TextBox 24">
            <a:extLst>
              <a:ext uri="{FF2B5EF4-FFF2-40B4-BE49-F238E27FC236}">
                <a16:creationId xmlns="" xmlns:a16="http://schemas.microsoft.com/office/drawing/2014/main" id="{25331916-585D-A347-986E-2FC61775F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863" y="3627439"/>
            <a:ext cx="474662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Risk</a:t>
            </a:r>
          </a:p>
        </p:txBody>
      </p:sp>
      <p:sp>
        <p:nvSpPr>
          <p:cNvPr id="49172" name="TextBox 25">
            <a:extLst>
              <a:ext uri="{FF2B5EF4-FFF2-40B4-BE49-F238E27FC236}">
                <a16:creationId xmlns="" xmlns:a16="http://schemas.microsoft.com/office/drawing/2014/main" id="{86ED4753-BD00-F244-B7AE-99881782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487" y="4492625"/>
            <a:ext cx="114631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Observation</a:t>
            </a:r>
          </a:p>
        </p:txBody>
      </p:sp>
      <p:sp>
        <p:nvSpPr>
          <p:cNvPr id="49173" name="TextBox 26">
            <a:extLst>
              <a:ext uri="{FF2B5EF4-FFF2-40B4-BE49-F238E27FC236}">
                <a16:creationId xmlns="" xmlns:a16="http://schemas.microsoft.com/office/drawing/2014/main" id="{37996180-3927-2A4A-8F71-C294BE581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976" y="4314826"/>
            <a:ext cx="151447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Chemotherapy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+ EBRT if  extraocular       disease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8DBDA116-D2CD-4D46-B4F9-4506DCC6A7E8}"/>
              </a:ext>
            </a:extLst>
          </p:cNvPr>
          <p:cNvCxnSpPr>
            <a:cxnSpLocks noChangeShapeType="1"/>
            <a:stCxn id="49154" idx="2"/>
            <a:endCxn id="49155" idx="0"/>
          </p:cNvCxnSpPr>
          <p:nvPr/>
        </p:nvCxnSpPr>
        <p:spPr bwMode="auto">
          <a:xfrm rot="16200000" flipH="1">
            <a:off x="2628901" y="1895476"/>
            <a:ext cx="512762" cy="7937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0DFB1529-0AE1-0A48-A8D9-BFDCC85248EC}"/>
              </a:ext>
            </a:extLst>
          </p:cNvPr>
          <p:cNvCxnSpPr>
            <a:cxnSpLocks noChangeShapeType="1"/>
            <a:stCxn id="49155" idx="2"/>
            <a:endCxn id="49156" idx="0"/>
          </p:cNvCxnSpPr>
          <p:nvPr/>
        </p:nvCxnSpPr>
        <p:spPr bwMode="auto">
          <a:xfrm rot="16200000" flipH="1">
            <a:off x="2468563" y="2884488"/>
            <a:ext cx="857250" cy="1587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BD72565A-CB75-7546-AA0D-1D34311D2969}"/>
              </a:ext>
            </a:extLst>
          </p:cNvPr>
          <p:cNvCxnSpPr>
            <a:cxnSpLocks noChangeShapeType="1"/>
            <a:stCxn id="49157" idx="2"/>
            <a:endCxn id="49158" idx="0"/>
          </p:cNvCxnSpPr>
          <p:nvPr/>
        </p:nvCxnSpPr>
        <p:spPr bwMode="auto">
          <a:xfrm rot="16200000" flipH="1">
            <a:off x="4600575" y="1852613"/>
            <a:ext cx="419100" cy="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DF7BFF6D-DC5D-3443-9B82-9D3A57EFD8F0}"/>
              </a:ext>
            </a:extLst>
          </p:cNvPr>
          <p:cNvCxnSpPr>
            <a:cxnSpLocks noChangeShapeType="1"/>
            <a:stCxn id="49158" idx="2"/>
            <a:endCxn id="49163" idx="0"/>
          </p:cNvCxnSpPr>
          <p:nvPr/>
        </p:nvCxnSpPr>
        <p:spPr bwMode="auto">
          <a:xfrm rot="16200000" flipH="1">
            <a:off x="4659313" y="3167063"/>
            <a:ext cx="304800" cy="317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4FF24521-00A5-4846-96AC-0BB4E3D85CE3}"/>
              </a:ext>
            </a:extLst>
          </p:cNvPr>
          <p:cNvCxnSpPr>
            <a:cxnSpLocks noChangeShapeType="1"/>
            <a:stCxn id="49163" idx="2"/>
            <a:endCxn id="49165" idx="0"/>
          </p:cNvCxnSpPr>
          <p:nvPr/>
        </p:nvCxnSpPr>
        <p:spPr bwMode="auto">
          <a:xfrm>
            <a:off x="4813300" y="3627439"/>
            <a:ext cx="12700" cy="30797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4C3D3EC4-0A31-6B4D-8F09-09EB938E8D5D}"/>
              </a:ext>
            </a:extLst>
          </p:cNvPr>
          <p:cNvCxnSpPr>
            <a:cxnSpLocks noChangeShapeType="1"/>
            <a:stCxn id="49162" idx="2"/>
            <a:endCxn id="49166" idx="0"/>
          </p:cNvCxnSpPr>
          <p:nvPr/>
        </p:nvCxnSpPr>
        <p:spPr bwMode="auto">
          <a:xfrm rot="16200000" flipH="1">
            <a:off x="6508751" y="1895476"/>
            <a:ext cx="512762" cy="7937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38E0821C-032F-B044-A56C-B48761BB14ED}"/>
              </a:ext>
            </a:extLst>
          </p:cNvPr>
          <p:cNvCxnSpPr>
            <a:cxnSpLocks noChangeShapeType="1"/>
            <a:stCxn id="49166" idx="2"/>
            <a:endCxn id="49167" idx="0"/>
          </p:cNvCxnSpPr>
          <p:nvPr/>
        </p:nvCxnSpPr>
        <p:spPr bwMode="auto">
          <a:xfrm rot="16200000" flipH="1">
            <a:off x="6406357" y="2948782"/>
            <a:ext cx="735012" cy="952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4EB81C8E-0AF7-C640-829B-708400DFDD9D}"/>
              </a:ext>
            </a:extLst>
          </p:cNvPr>
          <p:cNvCxnSpPr>
            <a:cxnSpLocks noChangeShapeType="1"/>
            <a:stCxn id="49167" idx="2"/>
            <a:endCxn id="49168" idx="0"/>
          </p:cNvCxnSpPr>
          <p:nvPr/>
        </p:nvCxnSpPr>
        <p:spPr bwMode="auto">
          <a:xfrm rot="16200000" flipH="1">
            <a:off x="6000751" y="4405313"/>
            <a:ext cx="1566862" cy="11113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966A2D9A-789D-AD4A-B9A8-AFCC62377222}"/>
              </a:ext>
            </a:extLst>
          </p:cNvPr>
          <p:cNvCxnSpPr>
            <a:cxnSpLocks noChangeShapeType="1"/>
            <a:stCxn id="49160" idx="2"/>
            <a:endCxn id="49161" idx="0"/>
          </p:cNvCxnSpPr>
          <p:nvPr/>
        </p:nvCxnSpPr>
        <p:spPr bwMode="auto">
          <a:xfrm rot="16200000" flipH="1">
            <a:off x="8541545" y="1894682"/>
            <a:ext cx="512762" cy="952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E75301F8-1761-B744-9D50-7790CBD0811F}"/>
              </a:ext>
            </a:extLst>
          </p:cNvPr>
          <p:cNvCxnSpPr>
            <a:cxnSpLocks noChangeShapeType="1"/>
            <a:stCxn id="49161" idx="2"/>
            <a:endCxn id="49169" idx="0"/>
          </p:cNvCxnSpPr>
          <p:nvPr/>
        </p:nvCxnSpPr>
        <p:spPr bwMode="auto">
          <a:xfrm rot="16200000" flipH="1">
            <a:off x="8547101" y="2719389"/>
            <a:ext cx="525463" cy="14287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54">
            <a:extLst>
              <a:ext uri="{FF2B5EF4-FFF2-40B4-BE49-F238E27FC236}">
                <a16:creationId xmlns="" xmlns:a16="http://schemas.microsoft.com/office/drawing/2014/main" id="{196B0506-4012-2846-9FE9-E50C941F63DB}"/>
              </a:ext>
            </a:extLst>
          </p:cNvPr>
          <p:cNvCxnSpPr>
            <a:cxnSpLocks noChangeShapeType="1"/>
            <a:stCxn id="49169" idx="2"/>
          </p:cNvCxnSpPr>
          <p:nvPr/>
        </p:nvCxnSpPr>
        <p:spPr bwMode="auto">
          <a:xfrm rot="5400000">
            <a:off x="8384382" y="3194845"/>
            <a:ext cx="330200" cy="534987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9B5FB14C-63A6-9447-B8A0-80A2B3FD237B}"/>
              </a:ext>
            </a:extLst>
          </p:cNvPr>
          <p:cNvCxnSpPr>
            <a:cxnSpLocks noChangeShapeType="1"/>
            <a:stCxn id="49169" idx="2"/>
          </p:cNvCxnSpPr>
          <p:nvPr/>
        </p:nvCxnSpPr>
        <p:spPr bwMode="auto">
          <a:xfrm rot="16200000" flipH="1">
            <a:off x="9024144" y="3090069"/>
            <a:ext cx="330200" cy="744538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6D397E69-2F21-2743-9207-0AFD752E34F2}"/>
              </a:ext>
            </a:extLst>
          </p:cNvPr>
          <p:cNvCxnSpPr>
            <a:cxnSpLocks noChangeShapeType="1"/>
            <a:stCxn id="49170" idx="2"/>
            <a:endCxn id="49172" idx="0"/>
          </p:cNvCxnSpPr>
          <p:nvPr/>
        </p:nvCxnSpPr>
        <p:spPr bwMode="auto">
          <a:xfrm flipH="1">
            <a:off x="8113644" y="3935414"/>
            <a:ext cx="142944" cy="557211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Arrow Connector 62">
            <a:extLst>
              <a:ext uri="{FF2B5EF4-FFF2-40B4-BE49-F238E27FC236}">
                <a16:creationId xmlns="" xmlns:a16="http://schemas.microsoft.com/office/drawing/2014/main" id="{EC72589B-BC15-B348-96A0-8A3C9E9C2475}"/>
              </a:ext>
            </a:extLst>
          </p:cNvPr>
          <p:cNvCxnSpPr>
            <a:cxnSpLocks noChangeShapeType="1"/>
            <a:stCxn id="49171" idx="2"/>
            <a:endCxn id="49173" idx="0"/>
          </p:cNvCxnSpPr>
          <p:nvPr/>
        </p:nvCxnSpPr>
        <p:spPr bwMode="auto">
          <a:xfrm rot="16200000" flipH="1">
            <a:off x="9373395" y="4114007"/>
            <a:ext cx="379412" cy="2222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Arrow Connector 64">
            <a:extLst>
              <a:ext uri="{FF2B5EF4-FFF2-40B4-BE49-F238E27FC236}">
                <a16:creationId xmlns="" xmlns:a16="http://schemas.microsoft.com/office/drawing/2014/main" id="{CC67517D-FE48-7445-ADB7-4820D9CEC2E2}"/>
              </a:ext>
            </a:extLst>
          </p:cNvPr>
          <p:cNvCxnSpPr>
            <a:cxnSpLocks noChangeShapeType="1"/>
            <a:stCxn id="49164" idx="2"/>
            <a:endCxn id="49159" idx="0"/>
          </p:cNvCxnSpPr>
          <p:nvPr/>
        </p:nvCxnSpPr>
        <p:spPr bwMode="auto">
          <a:xfrm>
            <a:off x="2900364" y="4675189"/>
            <a:ext cx="1144587" cy="547687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Arrow Connector 66">
            <a:extLst>
              <a:ext uri="{FF2B5EF4-FFF2-40B4-BE49-F238E27FC236}">
                <a16:creationId xmlns="" xmlns:a16="http://schemas.microsoft.com/office/drawing/2014/main" id="{D4B725B4-FC80-AC44-96AE-8F13E834C0BB}"/>
              </a:ext>
            </a:extLst>
          </p:cNvPr>
          <p:cNvCxnSpPr>
            <a:cxnSpLocks noChangeShapeType="1"/>
            <a:stCxn id="49165" idx="2"/>
            <a:endCxn id="49159" idx="0"/>
          </p:cNvCxnSpPr>
          <p:nvPr/>
        </p:nvCxnSpPr>
        <p:spPr bwMode="auto">
          <a:xfrm flipH="1">
            <a:off x="4044950" y="4459289"/>
            <a:ext cx="781050" cy="763587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90" name="TextBox 40">
            <a:extLst>
              <a:ext uri="{FF2B5EF4-FFF2-40B4-BE49-F238E27FC236}">
                <a16:creationId xmlns="" xmlns:a16="http://schemas.microsoft.com/office/drawing/2014/main" id="{FA1399B8-C53E-B041-BC08-56C9DF785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921375"/>
            <a:ext cx="2484438" cy="52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Histological risk-based adjuvant chemotherapy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89FF2747-4707-244B-BD2B-A4157445A8A8}"/>
              </a:ext>
            </a:extLst>
          </p:cNvPr>
          <p:cNvCxnSpPr>
            <a:cxnSpLocks noChangeShapeType="1"/>
            <a:endCxn id="49190" idx="0"/>
          </p:cNvCxnSpPr>
          <p:nvPr/>
        </p:nvCxnSpPr>
        <p:spPr bwMode="auto">
          <a:xfrm>
            <a:off x="4565650" y="5530851"/>
            <a:ext cx="952500" cy="39052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8D759279-3CC2-0A49-A0E2-C37E0A2C8AE3}"/>
              </a:ext>
            </a:extLst>
          </p:cNvPr>
          <p:cNvCxnSpPr>
            <a:cxnSpLocks noChangeShapeType="1"/>
            <a:endCxn id="49190" idx="0"/>
          </p:cNvCxnSpPr>
          <p:nvPr/>
        </p:nvCxnSpPr>
        <p:spPr bwMode="auto">
          <a:xfrm rot="10800000" flipV="1">
            <a:off x="5518151" y="5502275"/>
            <a:ext cx="741363" cy="41910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12F42589-DABF-C543-B337-1B0072A2382D}"/>
              </a:ext>
            </a:extLst>
          </p:cNvPr>
          <p:cNvCxnSpPr>
            <a:cxnSpLocks noChangeShapeType="1"/>
            <a:stCxn id="49162" idx="2"/>
          </p:cNvCxnSpPr>
          <p:nvPr/>
        </p:nvCxnSpPr>
        <p:spPr bwMode="auto">
          <a:xfrm rot="16200000" flipH="1">
            <a:off x="7254082" y="1150144"/>
            <a:ext cx="512762" cy="149860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15221259-E363-BA4B-A785-F893CC3C5E25}"/>
              </a:ext>
            </a:extLst>
          </p:cNvPr>
          <p:cNvCxnSpPr>
            <a:cxnSpLocks noChangeShapeType="1"/>
            <a:stCxn id="49156" idx="2"/>
          </p:cNvCxnSpPr>
          <p:nvPr/>
        </p:nvCxnSpPr>
        <p:spPr bwMode="auto">
          <a:xfrm>
            <a:off x="2905125" y="3627439"/>
            <a:ext cx="0" cy="30797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95" name="Slide Number Placeholder 45">
            <a:extLst>
              <a:ext uri="{FF2B5EF4-FFF2-40B4-BE49-F238E27FC236}">
                <a16:creationId xmlns="" xmlns:a16="http://schemas.microsoft.com/office/drawing/2014/main" id="{BE3E8640-798D-AB40-9EFF-DBB5FC17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9A1150-51CE-9647-AEFE-91FDB317C10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6" name="Title 3">
            <a:extLst>
              <a:ext uri="{FF2B5EF4-FFF2-40B4-BE49-F238E27FC236}">
                <a16:creationId xmlns="" xmlns:a16="http://schemas.microsoft.com/office/drawing/2014/main" id="{BB293B48-11EA-FE47-8441-73CB38EF000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/>
              <a:t>Treatment of Unilateral Retinoblastoma</a:t>
            </a:r>
            <a:endParaRPr lang="en-US" altLang="en-US" sz="3200" b="1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7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="" xmlns:a16="http://schemas.microsoft.com/office/drawing/2014/main" id="{14881B4E-5627-274A-8CD6-321D026C9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Retinoblastoma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Treatment</a:t>
            </a:r>
            <a:endParaRPr lang="en-US" altLang="en-US" sz="4000" b="1" dirty="0"/>
          </a:p>
        </p:txBody>
      </p:sp>
      <p:sp>
        <p:nvSpPr>
          <p:cNvPr id="50178" name="Content Placeholder 2">
            <a:extLst>
              <a:ext uri="{FF2B5EF4-FFF2-40B4-BE49-F238E27FC236}">
                <a16:creationId xmlns="" xmlns:a16="http://schemas.microsoft.com/office/drawing/2014/main" id="{0F1D8B1E-1AD6-9545-8CB9-0E73E8770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b="1">
                <a:solidFill>
                  <a:srgbClr val="1F497D"/>
                </a:solidFill>
              </a:rPr>
              <a:t>Treatment of intraocular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Ocular salvage </a:t>
            </a:r>
            <a:r>
              <a:rPr lang="en-US" altLang="en-US" i="1"/>
              <a:t>vs.</a:t>
            </a:r>
            <a:r>
              <a:rPr lang="en-US" altLang="en-US"/>
              <a:t> enucleation</a:t>
            </a:r>
          </a:p>
          <a:p>
            <a:pPr lvl="1">
              <a:buClr>
                <a:schemeClr val="accent1"/>
              </a:buClr>
            </a:pPr>
            <a:r>
              <a:rPr lang="en-US" altLang="en-US"/>
              <a:t>Treatment of unilateral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 u="sng"/>
              <a:t>Treatment of bilateral retinoblastoma</a:t>
            </a:r>
          </a:p>
          <a:p>
            <a:pPr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extraocular retinoblastoma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orbital disease</a:t>
            </a:r>
          </a:p>
          <a:p>
            <a:pPr lvl="1">
              <a:buClr>
                <a:srgbClr val="BFBFBF"/>
              </a:buClr>
            </a:pPr>
            <a:r>
              <a:rPr lang="en-US" altLang="en-US">
                <a:solidFill>
                  <a:srgbClr val="A6A6A6"/>
                </a:solidFill>
              </a:rPr>
              <a:t>Treatment of metastatic disease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="" xmlns:a16="http://schemas.microsoft.com/office/drawing/2014/main" id="{0547A740-FCE4-1249-8209-7D896A1F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38B5BD-C2AE-A049-BD1F-309C2E57A88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B7FEDA-0980-BF42-94CB-3CE7F061CFE4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1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mraz5">
            <a:extLst>
              <a:ext uri="{FF2B5EF4-FFF2-40B4-BE49-F238E27FC236}">
                <a16:creationId xmlns="" xmlns:a16="http://schemas.microsoft.com/office/drawing/2014/main" id="{D9567067-9BEF-3942-959D-642ADB41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77" y="1828800"/>
            <a:ext cx="4493299" cy="353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itle 14">
            <a:extLst>
              <a:ext uri="{FF2B5EF4-FFF2-40B4-BE49-F238E27FC236}">
                <a16:creationId xmlns="" xmlns:a16="http://schemas.microsoft.com/office/drawing/2014/main" id="{38853F31-8309-E344-B436-0699CBBD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b="1" dirty="0"/>
              <a:t>Bilateral Retinoblastoma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Key Concepts to Consider</a:t>
            </a:r>
          </a:p>
        </p:txBody>
      </p:sp>
      <p:sp>
        <p:nvSpPr>
          <p:cNvPr id="51203" name="Content Placeholder 16">
            <a:extLst>
              <a:ext uri="{FF2B5EF4-FFF2-40B4-BE49-F238E27FC236}">
                <a16:creationId xmlns="" xmlns:a16="http://schemas.microsoft.com/office/drawing/2014/main" id="{021358B0-A7E1-3F40-AC03-13434A3D41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altLang="en-US" sz="2400" dirty="0"/>
              <a:t>Multifocal disease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Dynamic process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Tumors develop until 4-5 years of age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Treatment decisions must include (for each eye)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Tumor burden (</a:t>
            </a:r>
            <a:r>
              <a:rPr lang="ja-JP" altLang="en-US" sz="2000"/>
              <a:t>‘</a:t>
            </a:r>
            <a:r>
              <a:rPr lang="en-US" altLang="ja-JP" sz="2000" dirty="0"/>
              <a:t>Group</a:t>
            </a:r>
            <a:r>
              <a:rPr lang="ja-JP" altLang="en-US" sz="2000"/>
              <a:t>’</a:t>
            </a:r>
            <a:r>
              <a:rPr lang="en-US" altLang="ja-JP" sz="2000" dirty="0"/>
              <a:t>)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Potential for vision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Status of contralateral eye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Risk factors for ocular salvage: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Tumor size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Vitreous seeding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Retinal detachment/seeds</a:t>
            </a:r>
          </a:p>
          <a:p>
            <a:pPr>
              <a:buClr>
                <a:schemeClr val="accent1"/>
              </a:buClr>
            </a:pPr>
            <a:endParaRPr lang="en-US" altLang="en-US" sz="2400" dirty="0"/>
          </a:p>
        </p:txBody>
      </p:sp>
      <p:sp>
        <p:nvSpPr>
          <p:cNvPr id="51204" name="Slide Number Placeholder 4">
            <a:extLst>
              <a:ext uri="{FF2B5EF4-FFF2-40B4-BE49-F238E27FC236}">
                <a16:creationId xmlns="" xmlns:a16="http://schemas.microsoft.com/office/drawing/2014/main" id="{88B324A7-FE8B-4241-B39F-19DEAB8E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0269BA-9843-DB4C-8BA5-A4DEC642568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EF9EA6-0986-6F41-A57C-38C810AD5DD0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41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="" xmlns:a16="http://schemas.microsoft.com/office/drawing/2014/main" id="{13EDC67A-43B5-5D4E-9772-70E9E014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4000" b="1" dirty="0"/>
              <a:t>Treatment of Bilateral Retinoblastoma</a:t>
            </a:r>
          </a:p>
        </p:txBody>
      </p:sp>
      <p:sp>
        <p:nvSpPr>
          <p:cNvPr id="52226" name="Content Placeholder 3">
            <a:extLst>
              <a:ext uri="{FF2B5EF4-FFF2-40B4-BE49-F238E27FC236}">
                <a16:creationId xmlns="" xmlns:a16="http://schemas.microsoft.com/office/drawing/2014/main" id="{7DD79801-6345-A34F-81D7-072606258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sz="2400" dirty="0"/>
              <a:t>Usually more conservative approach than for unilateral RB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Upfront intra-arterial or systemic chemotherapy + intensive focal treatments (+/- radiation therapy)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Avoid or delay enucleation and radiation therapy when possible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BUT: Surgery </a:t>
            </a:r>
            <a:r>
              <a:rPr lang="en-US" altLang="en-US" sz="2000" u="sng" dirty="0"/>
              <a:t>IS</a:t>
            </a:r>
            <a:r>
              <a:rPr lang="en-US" altLang="en-US" sz="2000" dirty="0"/>
              <a:t> curative and radiation therapy </a:t>
            </a:r>
            <a:r>
              <a:rPr lang="en-US" altLang="en-US" sz="2000" u="sng" dirty="0"/>
              <a:t>IS</a:t>
            </a:r>
            <a:r>
              <a:rPr lang="en-US" altLang="en-US" sz="2000" dirty="0"/>
              <a:t> the single most effective conservative treatment in retinoblastoma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Side effects of irradiation: bone growth delay and second malignancies 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Timing of enucleation and irradiation also depends on status of contralateral eye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Outcome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Ocular salvage rates: 65-75%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Survival: &gt;90%</a:t>
            </a:r>
          </a:p>
        </p:txBody>
      </p:sp>
      <p:sp>
        <p:nvSpPr>
          <p:cNvPr id="52227" name="Slide Number Placeholder 3">
            <a:extLst>
              <a:ext uri="{FF2B5EF4-FFF2-40B4-BE49-F238E27FC236}">
                <a16:creationId xmlns="" xmlns:a16="http://schemas.microsoft.com/office/drawing/2014/main" id="{A6BECED0-2AD0-D14E-B117-D09CFDBF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CA33AA-FE1A-A042-82E3-3C558C6818A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50B9B4B-8533-AF42-8A31-3D9CAB1CCD53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5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>
            <a:extLst>
              <a:ext uri="{FF2B5EF4-FFF2-40B4-BE49-F238E27FC236}">
                <a16:creationId xmlns="" xmlns:a16="http://schemas.microsoft.com/office/drawing/2014/main" id="{7BD3EB59-FE8D-9A46-B81F-5FB32DE03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563" y="1304926"/>
            <a:ext cx="8953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both eyes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="" xmlns:a16="http://schemas.microsoft.com/office/drawing/2014/main" id="{FCD9771A-518E-E349-8B3F-92ACBB57C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4" y="1304926"/>
            <a:ext cx="9286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worse eye</a:t>
            </a:r>
          </a:p>
        </p:txBody>
      </p:sp>
      <p:sp>
        <p:nvSpPr>
          <p:cNvPr id="54276" name="TextBox 4">
            <a:extLst>
              <a:ext uri="{FF2B5EF4-FFF2-40B4-BE49-F238E27FC236}">
                <a16:creationId xmlns="" xmlns:a16="http://schemas.microsoft.com/office/drawing/2014/main" id="{1F8AA8A3-B745-A444-B3EF-DF572AD1E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25" y="1304926"/>
            <a:ext cx="97313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C, 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worse eye</a:t>
            </a:r>
          </a:p>
        </p:txBody>
      </p:sp>
      <p:sp>
        <p:nvSpPr>
          <p:cNvPr id="54277" name="TextBox 5">
            <a:extLst>
              <a:ext uri="{FF2B5EF4-FFF2-40B4-BE49-F238E27FC236}">
                <a16:creationId xmlns="" xmlns:a16="http://schemas.microsoft.com/office/drawing/2014/main" id="{86EB68D6-E6DE-8A4C-AF2D-9D6692CA2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1239" y="1304926"/>
            <a:ext cx="9286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Group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worse eye</a:t>
            </a:r>
          </a:p>
        </p:txBody>
      </p:sp>
      <p:sp>
        <p:nvSpPr>
          <p:cNvPr id="54278" name="TextBox 6">
            <a:extLst>
              <a:ext uri="{FF2B5EF4-FFF2-40B4-BE49-F238E27FC236}">
                <a16:creationId xmlns="" xmlns:a16="http://schemas.microsoft.com/office/drawing/2014/main" id="{C942DCE7-0DF5-A046-8A64-2329CC65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1" y="2155826"/>
            <a:ext cx="1427163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Focal Treatments</a:t>
            </a:r>
          </a:p>
        </p:txBody>
      </p:sp>
      <p:sp>
        <p:nvSpPr>
          <p:cNvPr id="54279" name="TextBox 7">
            <a:extLst>
              <a:ext uri="{FF2B5EF4-FFF2-40B4-BE49-F238E27FC236}">
                <a16:creationId xmlns="" xmlns:a16="http://schemas.microsoft.com/office/drawing/2014/main" id="{BE20E48D-010F-2047-8EA1-A38765FE1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4" y="3627439"/>
            <a:ext cx="1036637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Progression</a:t>
            </a:r>
          </a:p>
        </p:txBody>
      </p:sp>
      <p:sp>
        <p:nvSpPr>
          <p:cNvPr id="54280" name="TextBox 8">
            <a:extLst>
              <a:ext uri="{FF2B5EF4-FFF2-40B4-BE49-F238E27FC236}">
                <a16:creationId xmlns="" xmlns:a16="http://schemas.microsoft.com/office/drawing/2014/main" id="{39E1E9DA-C394-F94E-ACAD-A9948676A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9" y="4473576"/>
            <a:ext cx="1265237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Chemotherapy</a:t>
            </a:r>
          </a:p>
        </p:txBody>
      </p:sp>
      <p:sp>
        <p:nvSpPr>
          <p:cNvPr id="54281" name="TextBox 9">
            <a:extLst>
              <a:ext uri="{FF2B5EF4-FFF2-40B4-BE49-F238E27FC236}">
                <a16:creationId xmlns="" xmlns:a16="http://schemas.microsoft.com/office/drawing/2014/main" id="{83CC842C-1489-DF4F-87FA-9A9659F14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0" y="5530851"/>
            <a:ext cx="10414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Enucleation</a:t>
            </a:r>
          </a:p>
        </p:txBody>
      </p:sp>
      <p:sp>
        <p:nvSpPr>
          <p:cNvPr id="54282" name="TextBox 10">
            <a:extLst>
              <a:ext uri="{FF2B5EF4-FFF2-40B4-BE49-F238E27FC236}">
                <a16:creationId xmlns="" xmlns:a16="http://schemas.microsoft.com/office/drawing/2014/main" id="{3D6827E9-D474-FD46-8F54-8D09DB42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976" y="2155825"/>
            <a:ext cx="2155825" cy="116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2 or 3-drug systemic chemotherapy 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 I-A chemotherapy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Focal Treatments</a:t>
            </a:r>
          </a:p>
        </p:txBody>
      </p:sp>
      <p:sp>
        <p:nvSpPr>
          <p:cNvPr id="54283" name="TextBox 11">
            <a:extLst>
              <a:ext uri="{FF2B5EF4-FFF2-40B4-BE49-F238E27FC236}">
                <a16:creationId xmlns="" xmlns:a16="http://schemas.microsoft.com/office/drawing/2014/main" id="{381526C3-A865-904B-8EE3-4B4AA28DA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3614739"/>
            <a:ext cx="1036638" cy="30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Progression</a:t>
            </a:r>
          </a:p>
        </p:txBody>
      </p:sp>
      <p:sp>
        <p:nvSpPr>
          <p:cNvPr id="54284" name="TextBox 13">
            <a:extLst>
              <a:ext uri="{FF2B5EF4-FFF2-40B4-BE49-F238E27FC236}">
                <a16:creationId xmlns="" xmlns:a16="http://schemas.microsoft.com/office/drawing/2014/main" id="{EB0CAAB3-6BA6-B34C-9726-D78B43A04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575" y="2155825"/>
            <a:ext cx="1493838" cy="116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3-drug systemic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chemotherapy 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I-A chemotherapy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Focal Treatments</a:t>
            </a:r>
          </a:p>
        </p:txBody>
      </p:sp>
      <p:sp>
        <p:nvSpPr>
          <p:cNvPr id="54285" name="TextBox 14">
            <a:extLst>
              <a:ext uri="{FF2B5EF4-FFF2-40B4-BE49-F238E27FC236}">
                <a16:creationId xmlns="" xmlns:a16="http://schemas.microsoft.com/office/drawing/2014/main" id="{22604BD4-9F8E-7E4E-80A4-F4572242B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4" y="3614739"/>
            <a:ext cx="1036637" cy="30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Progression</a:t>
            </a:r>
          </a:p>
        </p:txBody>
      </p:sp>
      <p:sp>
        <p:nvSpPr>
          <p:cNvPr id="54286" name="TextBox 15">
            <a:extLst>
              <a:ext uri="{FF2B5EF4-FFF2-40B4-BE49-F238E27FC236}">
                <a16:creationId xmlns="" xmlns:a16="http://schemas.microsoft.com/office/drawing/2014/main" id="{B23722CC-3A81-9A4E-87B2-B173B556E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4" y="4368801"/>
            <a:ext cx="2085975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Brachytherapy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EBRT*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Intravitreal chemotherapy</a:t>
            </a:r>
          </a:p>
        </p:txBody>
      </p:sp>
      <p:sp>
        <p:nvSpPr>
          <p:cNvPr id="54287" name="TextBox 16">
            <a:extLst>
              <a:ext uri="{FF2B5EF4-FFF2-40B4-BE49-F238E27FC236}">
                <a16:creationId xmlns="" xmlns:a16="http://schemas.microsoft.com/office/drawing/2014/main" id="{113681D4-182B-9943-A29D-C9CD03439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726" y="2155826"/>
            <a:ext cx="179387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Enucleate group E eye</a:t>
            </a:r>
          </a:p>
        </p:txBody>
      </p:sp>
      <p:sp>
        <p:nvSpPr>
          <p:cNvPr id="54288" name="TextBox 17">
            <a:extLst>
              <a:ext uri="{FF2B5EF4-FFF2-40B4-BE49-F238E27FC236}">
                <a16:creationId xmlns="" xmlns:a16="http://schemas.microsoft.com/office/drawing/2014/main" id="{5879FBFE-5EAC-B845-BCF8-F6DA21B4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8" y="3136900"/>
            <a:ext cx="1954212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Treatment based on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400"/>
              <a:t>Pathology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400"/>
              <a:t>Group of remaining eye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4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80573F14-413B-2A48-9BD6-83289BCBED6F}"/>
              </a:ext>
            </a:extLst>
          </p:cNvPr>
          <p:cNvCxnSpPr>
            <a:cxnSpLocks noChangeShapeType="1"/>
            <a:stCxn id="54274" idx="2"/>
            <a:endCxn id="54278" idx="0"/>
          </p:cNvCxnSpPr>
          <p:nvPr/>
        </p:nvCxnSpPr>
        <p:spPr bwMode="auto">
          <a:xfrm rot="16200000" flipH="1">
            <a:off x="2752726" y="1992313"/>
            <a:ext cx="327025" cy="0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1F897CFE-09EF-E24F-95AE-F49101150A57}"/>
              </a:ext>
            </a:extLst>
          </p:cNvPr>
          <p:cNvCxnSpPr>
            <a:cxnSpLocks noChangeShapeType="1"/>
            <a:stCxn id="54278" idx="2"/>
            <a:endCxn id="54279" idx="0"/>
          </p:cNvCxnSpPr>
          <p:nvPr/>
        </p:nvCxnSpPr>
        <p:spPr bwMode="auto">
          <a:xfrm rot="16200000" flipH="1">
            <a:off x="2340769" y="3039269"/>
            <a:ext cx="1163638" cy="12700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E1BEA757-1415-B340-A1B4-490E76BE2740}"/>
              </a:ext>
            </a:extLst>
          </p:cNvPr>
          <p:cNvCxnSpPr>
            <a:cxnSpLocks noChangeShapeType="1"/>
            <a:stCxn id="54279" idx="2"/>
            <a:endCxn id="54280" idx="0"/>
          </p:cNvCxnSpPr>
          <p:nvPr/>
        </p:nvCxnSpPr>
        <p:spPr bwMode="auto">
          <a:xfrm rot="16200000" flipH="1">
            <a:off x="2661445" y="4202907"/>
            <a:ext cx="538162" cy="317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CA622430-F7CB-4C45-8B75-5A8118CEBD2E}"/>
              </a:ext>
            </a:extLst>
          </p:cNvPr>
          <p:cNvCxnSpPr>
            <a:cxnSpLocks noChangeShapeType="1"/>
            <a:stCxn id="54275" idx="2"/>
            <a:endCxn id="54282" idx="0"/>
          </p:cNvCxnSpPr>
          <p:nvPr/>
        </p:nvCxnSpPr>
        <p:spPr bwMode="auto">
          <a:xfrm>
            <a:off x="4800600" y="1828801"/>
            <a:ext cx="14288" cy="32702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87E94E6B-FE8A-124E-B197-1CA099AAF734}"/>
              </a:ext>
            </a:extLst>
          </p:cNvPr>
          <p:cNvCxnSpPr>
            <a:cxnSpLocks noChangeShapeType="1"/>
            <a:stCxn id="54282" idx="2"/>
            <a:endCxn id="54283" idx="0"/>
          </p:cNvCxnSpPr>
          <p:nvPr/>
        </p:nvCxnSpPr>
        <p:spPr bwMode="auto">
          <a:xfrm>
            <a:off x="4814889" y="3325814"/>
            <a:ext cx="3175" cy="28892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EA2C1B46-764B-E442-804A-33908870C561}"/>
              </a:ext>
            </a:extLst>
          </p:cNvPr>
          <p:cNvCxnSpPr>
            <a:cxnSpLocks noChangeShapeType="1"/>
            <a:stCxn id="54276" idx="2"/>
            <a:endCxn id="54284" idx="0"/>
          </p:cNvCxnSpPr>
          <p:nvPr/>
        </p:nvCxnSpPr>
        <p:spPr bwMode="auto">
          <a:xfrm>
            <a:off x="6986588" y="1828801"/>
            <a:ext cx="12700" cy="32702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ABC1597E-4B9C-8046-A312-8294E3838097}"/>
              </a:ext>
            </a:extLst>
          </p:cNvPr>
          <p:cNvCxnSpPr>
            <a:cxnSpLocks noChangeShapeType="1"/>
            <a:stCxn id="54284" idx="2"/>
            <a:endCxn id="54285" idx="0"/>
          </p:cNvCxnSpPr>
          <p:nvPr/>
        </p:nvCxnSpPr>
        <p:spPr bwMode="auto">
          <a:xfrm>
            <a:off x="6999289" y="3325814"/>
            <a:ext cx="1587" cy="28892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248C154D-8D56-AF48-809F-4307AA45A704}"/>
              </a:ext>
            </a:extLst>
          </p:cNvPr>
          <p:cNvCxnSpPr>
            <a:cxnSpLocks noChangeShapeType="1"/>
            <a:stCxn id="54277" idx="2"/>
            <a:endCxn id="54287" idx="0"/>
          </p:cNvCxnSpPr>
          <p:nvPr/>
        </p:nvCxnSpPr>
        <p:spPr bwMode="auto">
          <a:xfrm rot="16200000" flipH="1">
            <a:off x="8939214" y="1984376"/>
            <a:ext cx="327025" cy="1587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6483A361-D138-CA43-BBC7-2103FE91843C}"/>
              </a:ext>
            </a:extLst>
          </p:cNvPr>
          <p:cNvCxnSpPr>
            <a:cxnSpLocks noChangeShapeType="1"/>
            <a:stCxn id="54287" idx="2"/>
            <a:endCxn id="54288" idx="0"/>
          </p:cNvCxnSpPr>
          <p:nvPr/>
        </p:nvCxnSpPr>
        <p:spPr bwMode="auto">
          <a:xfrm rot="16200000" flipH="1">
            <a:off x="8782051" y="2792413"/>
            <a:ext cx="673100" cy="1587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771B1162-323F-1E44-A41B-D534AFF6DB13}"/>
              </a:ext>
            </a:extLst>
          </p:cNvPr>
          <p:cNvCxnSpPr>
            <a:cxnSpLocks noChangeShapeType="1"/>
            <a:stCxn id="54280" idx="3"/>
          </p:cNvCxnSpPr>
          <p:nvPr/>
        </p:nvCxnSpPr>
        <p:spPr bwMode="auto">
          <a:xfrm>
            <a:off x="3565526" y="4627564"/>
            <a:ext cx="1235075" cy="20637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4F26A554-CB84-AD4A-A950-DA6BA3271CC9}"/>
              </a:ext>
            </a:extLst>
          </p:cNvPr>
          <p:cNvCxnSpPr>
            <a:cxnSpLocks noChangeShapeType="1"/>
            <a:stCxn id="54280" idx="2"/>
          </p:cNvCxnSpPr>
          <p:nvPr/>
        </p:nvCxnSpPr>
        <p:spPr bwMode="auto">
          <a:xfrm rot="16200000" flipH="1">
            <a:off x="3259138" y="4454525"/>
            <a:ext cx="749300" cy="1403350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F9E65738-BAB4-E648-B2F4-410288907C59}"/>
              </a:ext>
            </a:extLst>
          </p:cNvPr>
          <p:cNvCxnSpPr>
            <a:cxnSpLocks noChangeShapeType="1"/>
            <a:stCxn id="54286" idx="2"/>
          </p:cNvCxnSpPr>
          <p:nvPr/>
        </p:nvCxnSpPr>
        <p:spPr bwMode="auto">
          <a:xfrm rot="5400000">
            <a:off x="4896645" y="4547395"/>
            <a:ext cx="422275" cy="1544637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0EF760EC-DBDB-B548-A5DF-AF47F95279E7}"/>
              </a:ext>
            </a:extLst>
          </p:cNvPr>
          <p:cNvCxnSpPr>
            <a:cxnSpLocks noChangeShapeType="1"/>
            <a:stCxn id="54283" idx="2"/>
            <a:endCxn id="54286" idx="0"/>
          </p:cNvCxnSpPr>
          <p:nvPr/>
        </p:nvCxnSpPr>
        <p:spPr bwMode="auto">
          <a:xfrm rot="16200000" flipH="1">
            <a:off x="5125245" y="3613945"/>
            <a:ext cx="447675" cy="1062037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BE437C17-9377-E04D-BC1E-A28EEF6957A7}"/>
              </a:ext>
            </a:extLst>
          </p:cNvPr>
          <p:cNvCxnSpPr>
            <a:cxnSpLocks noChangeShapeType="1"/>
            <a:stCxn id="54285" idx="2"/>
          </p:cNvCxnSpPr>
          <p:nvPr/>
        </p:nvCxnSpPr>
        <p:spPr bwMode="auto">
          <a:xfrm rot="5400000">
            <a:off x="6216651" y="3584576"/>
            <a:ext cx="447675" cy="1120775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303" name="TextBox 32">
            <a:extLst>
              <a:ext uri="{FF2B5EF4-FFF2-40B4-BE49-F238E27FC236}">
                <a16:creationId xmlns="" xmlns:a16="http://schemas.microsoft.com/office/drawing/2014/main" id="{AF114C98-BE01-F444-A8DC-EC8D73AE1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6145214"/>
            <a:ext cx="2484438" cy="52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Histological risk-based adjuvant chemotherapy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FC868365-5DE3-3140-80AF-144702380EB9}"/>
              </a:ext>
            </a:extLst>
          </p:cNvPr>
          <p:cNvCxnSpPr>
            <a:cxnSpLocks noChangeShapeType="1"/>
            <a:stCxn id="54281" idx="2"/>
          </p:cNvCxnSpPr>
          <p:nvPr/>
        </p:nvCxnSpPr>
        <p:spPr bwMode="auto">
          <a:xfrm rot="5400000">
            <a:off x="4146550" y="5991225"/>
            <a:ext cx="306388" cy="1588"/>
          </a:xfrm>
          <a:prstGeom prst="straightConnector1">
            <a:avLst/>
          </a:prstGeom>
          <a:noFill/>
          <a:ln w="12700">
            <a:solidFill>
              <a:srgbClr val="1F497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305" name="TextBox 36">
            <a:extLst>
              <a:ext uri="{FF2B5EF4-FFF2-40B4-BE49-F238E27FC236}">
                <a16:creationId xmlns="" xmlns:a16="http://schemas.microsoft.com/office/drawing/2014/main" id="{47BA1815-9247-6341-8806-2221EE244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4" y="5791200"/>
            <a:ext cx="3608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*EBRT – External-beam radiation therapy</a:t>
            </a:r>
          </a:p>
        </p:txBody>
      </p:sp>
      <p:sp>
        <p:nvSpPr>
          <p:cNvPr id="54306" name="Slide Number Placeholder 38">
            <a:extLst>
              <a:ext uri="{FF2B5EF4-FFF2-40B4-BE49-F238E27FC236}">
                <a16:creationId xmlns="" xmlns:a16="http://schemas.microsoft.com/office/drawing/2014/main" id="{B88A5627-ADE5-AB48-A68F-E9D65538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D2D830-229D-634F-B23B-CE6AE3C2E29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="" xmlns:a16="http://schemas.microsoft.com/office/drawing/2014/main" id="{10678D41-C893-9F40-841C-7A17B4C92B0E}"/>
              </a:ext>
            </a:extLst>
          </p:cNvPr>
          <p:cNvSpPr txBox="1">
            <a:spLocks/>
          </p:cNvSpPr>
          <p:nvPr/>
        </p:nvSpPr>
        <p:spPr>
          <a:xfrm>
            <a:off x="1060173" y="533400"/>
            <a:ext cx="8534400" cy="80803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/>
              <a:t>Treatment of Bilateral Retinoblastoma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4CEC8BB-2B1A-9B4D-BA3D-2CCAEE7B54EC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14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="" xmlns:a16="http://schemas.microsoft.com/office/drawing/2014/main" id="{2024A5EA-F300-F94C-8A8E-F1EE36B7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Retinoblastoma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Treatment</a:t>
            </a:r>
            <a:endParaRPr lang="en-US" altLang="en-US" b="1" dirty="0"/>
          </a:p>
        </p:txBody>
      </p:sp>
      <p:sp>
        <p:nvSpPr>
          <p:cNvPr id="55298" name="Content Placeholder 2">
            <a:extLst>
              <a:ext uri="{FF2B5EF4-FFF2-40B4-BE49-F238E27FC236}">
                <a16:creationId xmlns="" xmlns:a16="http://schemas.microsoft.com/office/drawing/2014/main" id="{62BFCDA6-D469-E141-AD7E-6B29AC9AF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BFBFBF"/>
              </a:buClr>
            </a:pPr>
            <a:r>
              <a:rPr lang="en-US" altLang="en-US" dirty="0">
                <a:solidFill>
                  <a:srgbClr val="A6A6A6"/>
                </a:solidFill>
              </a:rPr>
              <a:t>Treatment of intraocular retinoblastoma</a:t>
            </a:r>
          </a:p>
          <a:p>
            <a:pPr lvl="1">
              <a:buClr>
                <a:srgbClr val="BFBFBF"/>
              </a:buClr>
            </a:pPr>
            <a:r>
              <a:rPr lang="en-US" altLang="en-US" dirty="0">
                <a:solidFill>
                  <a:srgbClr val="A6A6A6"/>
                </a:solidFill>
              </a:rPr>
              <a:t>Ocular salvage </a:t>
            </a:r>
            <a:r>
              <a:rPr lang="en-US" altLang="en-US" i="1" dirty="0">
                <a:solidFill>
                  <a:srgbClr val="A6A6A6"/>
                </a:solidFill>
              </a:rPr>
              <a:t>vs.</a:t>
            </a:r>
            <a:r>
              <a:rPr lang="en-US" altLang="en-US" dirty="0">
                <a:solidFill>
                  <a:srgbClr val="A6A6A6"/>
                </a:solidFill>
              </a:rPr>
              <a:t> enucleation</a:t>
            </a:r>
          </a:p>
          <a:p>
            <a:pPr lvl="1">
              <a:buClr>
                <a:srgbClr val="BFBFBF"/>
              </a:buClr>
            </a:pPr>
            <a:r>
              <a:rPr lang="en-US" altLang="en-US" dirty="0">
                <a:solidFill>
                  <a:srgbClr val="A6A6A6"/>
                </a:solidFill>
              </a:rPr>
              <a:t>Treatment of unilateral retinoblastoma</a:t>
            </a:r>
          </a:p>
          <a:p>
            <a:pPr lvl="1">
              <a:buClr>
                <a:srgbClr val="BFBFBF"/>
              </a:buClr>
            </a:pPr>
            <a:r>
              <a:rPr lang="en-US" altLang="en-US" dirty="0">
                <a:solidFill>
                  <a:srgbClr val="A6A6A6"/>
                </a:solidFill>
              </a:rPr>
              <a:t>Treatment of bilateral retinoblastoma</a:t>
            </a:r>
          </a:p>
          <a:p>
            <a:pPr>
              <a:buClr>
                <a:schemeClr val="accent1"/>
              </a:buClr>
            </a:pPr>
            <a:r>
              <a:rPr lang="en-US" altLang="en-US" b="1" dirty="0">
                <a:solidFill>
                  <a:srgbClr val="1F497D"/>
                </a:solidFill>
              </a:rPr>
              <a:t>Treatment of extraocular retinoblastoma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Treatment of orbital disease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Treatment of metastatic disease</a:t>
            </a:r>
          </a:p>
        </p:txBody>
      </p:sp>
      <p:sp>
        <p:nvSpPr>
          <p:cNvPr id="55299" name="Slide Number Placeholder 3">
            <a:extLst>
              <a:ext uri="{FF2B5EF4-FFF2-40B4-BE49-F238E27FC236}">
                <a16:creationId xmlns="" xmlns:a16="http://schemas.microsoft.com/office/drawing/2014/main" id="{42A34704-9F10-C946-BFF3-86828C65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35AA11-B4A3-D842-9890-38F622739FB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07FC53-F071-B34C-B20B-86562194BCE0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64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001SSJDC132005072217095941">
            <a:extLst>
              <a:ext uri="{FF2B5EF4-FFF2-40B4-BE49-F238E27FC236}">
                <a16:creationId xmlns="" xmlns:a16="http://schemas.microsoft.com/office/drawing/2014/main" id="{056EB596-AAC1-E64A-BAFC-6D8A10391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"/>
          <a:stretch>
            <a:fillRect/>
          </a:stretch>
        </p:blipFill>
        <p:spPr bwMode="auto">
          <a:xfrm>
            <a:off x="5715000" y="3392488"/>
            <a:ext cx="2590800" cy="3154362"/>
          </a:xfrm>
          <a:prstGeom prst="rect">
            <a:avLst/>
          </a:prstGeom>
          <a:noFill/>
          <a:ln w="190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5" descr="retino 002">
            <a:extLst>
              <a:ext uri="{FF2B5EF4-FFF2-40B4-BE49-F238E27FC236}">
                <a16:creationId xmlns="" xmlns:a16="http://schemas.microsoft.com/office/drawing/2014/main" id="{E9692A64-50EC-3C42-904C-7454D2E5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1"/>
          <a:stretch>
            <a:fillRect/>
          </a:stretch>
        </p:blipFill>
        <p:spPr bwMode="auto">
          <a:xfrm>
            <a:off x="1905001" y="811214"/>
            <a:ext cx="3776663" cy="2541587"/>
          </a:xfrm>
          <a:prstGeom prst="rect">
            <a:avLst/>
          </a:prstGeom>
          <a:noFill/>
          <a:ln w="190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6">
            <a:extLst>
              <a:ext uri="{FF2B5EF4-FFF2-40B4-BE49-F238E27FC236}">
                <a16:creationId xmlns="" xmlns:a16="http://schemas.microsoft.com/office/drawing/2014/main" id="{CCFDB731-0A3E-C142-9EC5-7E80DA81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429000"/>
            <a:ext cx="3738563" cy="3079750"/>
          </a:xfrm>
          <a:prstGeom prst="rect">
            <a:avLst/>
          </a:prstGeom>
          <a:noFill/>
          <a:ln w="190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7">
            <a:extLst>
              <a:ext uri="{FF2B5EF4-FFF2-40B4-BE49-F238E27FC236}">
                <a16:creationId xmlns="" xmlns:a16="http://schemas.microsoft.com/office/drawing/2014/main" id="{39F2DA1E-7F59-BC41-A5B1-043BFFF7D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762000"/>
            <a:ext cx="403597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400" u="sng" dirty="0"/>
              <a:t>Orbital Retinoblastoma </a:t>
            </a:r>
          </a:p>
          <a:p>
            <a:pPr lvl="1" eaLnBrk="1" hangingPunct="1">
              <a:spcBef>
                <a:spcPct val="0"/>
              </a:spcBef>
              <a:buClr>
                <a:schemeClr val="accent1"/>
              </a:buClr>
              <a:buFontTx/>
              <a:buChar char="•"/>
            </a:pPr>
            <a:r>
              <a:rPr lang="en-US" altLang="en-US" sz="2400" dirty="0"/>
              <a:t>Trans-scleral involvement </a:t>
            </a:r>
          </a:p>
          <a:p>
            <a:pPr lvl="1" eaLnBrk="1" hangingPunct="1">
              <a:spcBef>
                <a:spcPct val="0"/>
              </a:spcBef>
              <a:buClr>
                <a:schemeClr val="accent1"/>
              </a:buClr>
              <a:buFontTx/>
              <a:buChar char="•"/>
            </a:pPr>
            <a:r>
              <a:rPr lang="en-US" altLang="en-US" sz="2400" dirty="0"/>
              <a:t>+ cut end optic nerve</a:t>
            </a:r>
          </a:p>
          <a:p>
            <a:pPr lvl="1" eaLnBrk="1" hangingPunct="1">
              <a:spcBef>
                <a:spcPct val="0"/>
              </a:spcBef>
              <a:buClr>
                <a:schemeClr val="accent1"/>
              </a:buClr>
              <a:buFontTx/>
              <a:buChar char="•"/>
            </a:pPr>
            <a:r>
              <a:rPr lang="en-US" altLang="en-US" sz="2400" dirty="0"/>
              <a:t>Orbital disease (</a:t>
            </a:r>
            <a:r>
              <a:rPr lang="en-US" altLang="en-US" sz="2400" dirty="0">
                <a:cs typeface="Arial" panose="020B0604020202020204" pitchFamily="34" charset="0"/>
              </a:rPr>
              <a:t>± LN)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Tx/>
              <a:buChar char="•"/>
            </a:pP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u="sng" dirty="0">
                <a:cs typeface="Arial" panose="020B0604020202020204" pitchFamily="34" charset="0"/>
              </a:rPr>
              <a:t>Extra-Orbital (metastatic)</a:t>
            </a:r>
          </a:p>
          <a:p>
            <a:pPr lvl="1" eaLnBrk="1" hangingPunct="1">
              <a:spcBef>
                <a:spcPct val="0"/>
              </a:spcBef>
              <a:buClr>
                <a:schemeClr val="accent1"/>
              </a:buClr>
              <a:buFontTx/>
              <a:buChar char="•"/>
            </a:pPr>
            <a:r>
              <a:rPr lang="en-US" altLang="en-US" sz="2400" dirty="0"/>
              <a:t> CNS</a:t>
            </a:r>
          </a:p>
          <a:p>
            <a:pPr lvl="1" eaLnBrk="1" hangingPunct="1">
              <a:spcBef>
                <a:spcPct val="0"/>
              </a:spcBef>
              <a:buClr>
                <a:schemeClr val="accent1"/>
              </a:buClr>
              <a:buFontTx/>
              <a:buChar char="•"/>
            </a:pPr>
            <a:r>
              <a:rPr lang="en-US" altLang="en-US" sz="2400" dirty="0"/>
              <a:t> Extra-CNS</a:t>
            </a:r>
          </a:p>
        </p:txBody>
      </p:sp>
      <p:sp>
        <p:nvSpPr>
          <p:cNvPr id="56325" name="TextBox 5">
            <a:extLst>
              <a:ext uri="{FF2B5EF4-FFF2-40B4-BE49-F238E27FC236}">
                <a16:creationId xmlns="" xmlns:a16="http://schemas.microsoft.com/office/drawing/2014/main" id="{617AD58B-C889-C445-8992-159C08817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1" y="152400"/>
            <a:ext cx="4900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j-lt"/>
              </a:rPr>
              <a:t>Extraocular Retinoblastoma</a:t>
            </a:r>
          </a:p>
        </p:txBody>
      </p:sp>
      <p:sp>
        <p:nvSpPr>
          <p:cNvPr id="56326" name="Slide Number Placeholder 6">
            <a:extLst>
              <a:ext uri="{FF2B5EF4-FFF2-40B4-BE49-F238E27FC236}">
                <a16:creationId xmlns="" xmlns:a16="http://schemas.microsoft.com/office/drawing/2014/main" id="{BC1A2E8F-E1D0-4540-82D4-38996F71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16AE1F-8A16-1B46-9D8B-955AD1703DA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9A68B0-94A6-2740-996B-7C94DBE92ABC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8B917402-FCCF-4248-AF80-0C6600BEA423}"/>
              </a:ext>
            </a:extLst>
          </p:cNvPr>
          <p:cNvSpPr/>
          <p:nvPr/>
        </p:nvSpPr>
        <p:spPr>
          <a:xfrm>
            <a:off x="4147928" y="1762540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Retinoblastoma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2C0230C6-DFD8-6347-9E98-E832453865FF}"/>
              </a:ext>
            </a:extLst>
          </p:cNvPr>
          <p:cNvSpPr/>
          <p:nvPr/>
        </p:nvSpPr>
        <p:spPr>
          <a:xfrm>
            <a:off x="4147928" y="2789583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Hepatoblastoma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81B82011-98E3-AC42-9110-257FE2336643}"/>
              </a:ext>
            </a:extLst>
          </p:cNvPr>
          <p:cNvSpPr/>
          <p:nvPr/>
        </p:nvSpPr>
        <p:spPr>
          <a:xfrm>
            <a:off x="4147928" y="3816626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Germ Cell Tumors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0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="" xmlns:a16="http://schemas.microsoft.com/office/drawing/2014/main" id="{84A68D64-D51D-6B40-B6BB-B0DB88B5A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Orbital Retinoblastoma</a:t>
            </a:r>
            <a:endParaRPr lang="en-US" altLang="en-US"/>
          </a:p>
        </p:txBody>
      </p:sp>
      <p:sp>
        <p:nvSpPr>
          <p:cNvPr id="57346" name="Content Placeholder 5">
            <a:extLst>
              <a:ext uri="{FF2B5EF4-FFF2-40B4-BE49-F238E27FC236}">
                <a16:creationId xmlns="" xmlns:a16="http://schemas.microsoft.com/office/drawing/2014/main" id="{094FCF6C-19F8-CD45-AA21-C5E0D8C2A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altLang="en-US" sz="2400" dirty="0"/>
              <a:t>Rare occurrence in the US, usually associated with late diagnosis or recurrence post enucleation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Presentation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Isolated: 60-70%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Preauricular/Cervical LN: 10-20%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Distant metastases: 30-40%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Treatment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Platinum-based regimen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Enucleation (</a:t>
            </a:r>
            <a:r>
              <a:rPr lang="en-US" altLang="en-US" sz="2000" dirty="0" err="1"/>
              <a:t>exenteration</a:t>
            </a:r>
            <a:r>
              <a:rPr lang="en-US" altLang="en-US" sz="2000" dirty="0"/>
              <a:t> not required)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Radiation therapy (45-50 </a:t>
            </a:r>
            <a:r>
              <a:rPr lang="en-US" altLang="en-US" sz="2000" dirty="0" err="1"/>
              <a:t>Gy</a:t>
            </a:r>
            <a:r>
              <a:rPr lang="en-US" altLang="en-US" sz="2000" dirty="0"/>
              <a:t>)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Outcome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Survival 70-80%</a:t>
            </a:r>
          </a:p>
        </p:txBody>
      </p:sp>
      <p:sp>
        <p:nvSpPr>
          <p:cNvPr id="57347" name="Slide Number Placeholder 4">
            <a:extLst>
              <a:ext uri="{FF2B5EF4-FFF2-40B4-BE49-F238E27FC236}">
                <a16:creationId xmlns="" xmlns:a16="http://schemas.microsoft.com/office/drawing/2014/main" id="{617BD6F5-8C92-894B-A2E4-9B736DE7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C2AD06-0C3A-C049-807C-4BF582CFD50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C7C53A-DB8F-114B-B535-557071456D2A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57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="" xmlns:a16="http://schemas.microsoft.com/office/drawing/2014/main" id="{0764C653-933C-B14C-A5B7-348A12A9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/>
              <a:t>Extraorbital (Metastatic) Retinoblastoma</a:t>
            </a:r>
          </a:p>
        </p:txBody>
      </p:sp>
      <p:sp>
        <p:nvSpPr>
          <p:cNvPr id="58370" name="Content Placeholder 5">
            <a:extLst>
              <a:ext uri="{FF2B5EF4-FFF2-40B4-BE49-F238E27FC236}">
                <a16:creationId xmlns="" xmlns:a16="http://schemas.microsoft.com/office/drawing/2014/main" id="{6D7C78A1-00FA-364C-B36E-F8BC28A8A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55974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sz="2400" dirty="0"/>
              <a:t>&lt; 5% in US (more frequent in low-income countries)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Metastatic sites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Bone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Bone marrow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Liver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CNS</a:t>
            </a:r>
            <a:endParaRPr lang="en-US" altLang="en-US" dirty="0"/>
          </a:p>
          <a:p>
            <a:pPr>
              <a:buClr>
                <a:schemeClr val="accent1"/>
              </a:buClr>
            </a:pPr>
            <a:r>
              <a:rPr lang="en-US" altLang="en-US" sz="2400" dirty="0"/>
              <a:t>Extra-CNS disease curable with cisplatin-based chemotherapy + auto HSCT + RT (survival &gt; 50%)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CNS disease </a:t>
            </a:r>
            <a:r>
              <a:rPr lang="en-US" altLang="en-US" sz="2400" dirty="0">
                <a:sym typeface="Wingdings" pitchFamily="2" charset="2"/>
              </a:rPr>
              <a:t> dismal prognosis</a:t>
            </a:r>
            <a:endParaRPr lang="en-US" altLang="en-US" sz="2400" dirty="0"/>
          </a:p>
          <a:p>
            <a:pPr>
              <a:buClr>
                <a:schemeClr val="accent1"/>
              </a:buClr>
            </a:pPr>
            <a:endParaRPr lang="en-US" altLang="en-US" sz="2400" dirty="0"/>
          </a:p>
        </p:txBody>
      </p:sp>
      <p:sp>
        <p:nvSpPr>
          <p:cNvPr id="58372" name="Slide Number Placeholder 4">
            <a:extLst>
              <a:ext uri="{FF2B5EF4-FFF2-40B4-BE49-F238E27FC236}">
                <a16:creationId xmlns="" xmlns:a16="http://schemas.microsoft.com/office/drawing/2014/main" id="{3E0A202F-C471-ED43-963C-B5F60042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E65EA9-51D8-E340-88CF-84A92E494AB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8371" name="Picture 4">
            <a:extLst>
              <a:ext uri="{FF2B5EF4-FFF2-40B4-BE49-F238E27FC236}">
                <a16:creationId xmlns="" xmlns:a16="http://schemas.microsoft.com/office/drawing/2014/main" id="{909CB432-5709-D34B-B591-8517A6F9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66" y="1981200"/>
            <a:ext cx="4417234" cy="3637722"/>
          </a:xfrm>
          <a:prstGeom prst="rect">
            <a:avLst/>
          </a:prstGeom>
          <a:noFill/>
          <a:ln w="19050">
            <a:solidFill>
              <a:srgbClr val="1F497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282EBE-4C9E-1742-BF9E-FF7127B356E6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9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="" xmlns:a16="http://schemas.microsoft.com/office/drawing/2014/main" id="{A831A6BC-7A27-EB44-B76E-C5F45B57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Long Term Effects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="" xmlns:a16="http://schemas.microsoft.com/office/drawing/2014/main" id="{E168FD62-BC5B-7147-8406-5326D3694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832349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altLang="en-US" sz="2400" dirty="0"/>
              <a:t>Chemotherapy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Hearing loss 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Therapy-related AML (BUT, survivors of heritable RB do not have an added risk beyond chemotherapy exposure)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Cardiotoxicity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Radiation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Facial deformity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u="sng" dirty="0"/>
              <a:t>Second malignant neoplasms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Ocular 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Decreased vision (tumor, treatment)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Retinal vasculopathy (tumor, RT, I-A chemo)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Xerophthalmia (RT)</a:t>
            </a:r>
          </a:p>
          <a:p>
            <a:pPr>
              <a:buClr>
                <a:schemeClr val="accent1"/>
              </a:buClr>
            </a:pPr>
            <a:r>
              <a:rPr lang="en-US" altLang="en-US" sz="2400" u="sng" dirty="0"/>
              <a:t>Second malignant neoplasms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  <p:sp>
        <p:nvSpPr>
          <p:cNvPr id="70659" name="Slide Number Placeholder 3">
            <a:extLst>
              <a:ext uri="{FF2B5EF4-FFF2-40B4-BE49-F238E27FC236}">
                <a16:creationId xmlns="" xmlns:a16="http://schemas.microsoft.com/office/drawing/2014/main" id="{F5FBDE2E-4190-6F45-B728-597BBF22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EC170D-FE1B-DC48-9793-A7D7EA53376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49B906-5572-5642-B64D-9F2979426169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21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="" xmlns:a16="http://schemas.microsoft.com/office/drawing/2014/main" id="{56358EFC-3986-7F40-A0E0-304FA68E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3600" b="1" dirty="0"/>
              <a:t>Second Malignancies in Retinoblastoma Survivors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="" xmlns:a16="http://schemas.microsoft.com/office/drawing/2014/main" id="{F19459DD-B9BB-5940-923E-85D1A74B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957"/>
            <a:ext cx="10515600" cy="4916895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Cumulative incidence 36% at 50 years*</a:t>
            </a: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u="sng" dirty="0">
                <a:ea typeface="ＭＳ Ｐゴシック" charset="0"/>
                <a:cs typeface="Calibri" charset="0"/>
              </a:rPr>
              <a:t>Most are radiation-induced: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RT exposure almost doubles the risk (20% to 40%)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60-70% of second malignancies are in the head and neck area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Dose-effect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Age-effect (higher risk for &lt; 1 </a:t>
            </a:r>
            <a:r>
              <a:rPr lang="en-US" dirty="0" err="1">
                <a:ea typeface="ＭＳ Ｐゴシック" charset="0"/>
                <a:cs typeface="Calibri" charset="0"/>
              </a:rPr>
              <a:t>yo</a:t>
            </a:r>
            <a:r>
              <a:rPr lang="en-US" dirty="0">
                <a:ea typeface="ＭＳ Ｐゴシック" charset="0"/>
                <a:cs typeface="Calibri" charset="0"/>
              </a:rPr>
              <a:t>)</a:t>
            </a: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u="sng" dirty="0">
                <a:ea typeface="ＭＳ Ｐゴシック" charset="0"/>
                <a:cs typeface="Calibri" charset="0"/>
              </a:rPr>
              <a:t>Malignancies: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Osteosarcoma (25-40%): Most common inside and outside irradiated field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Soft tissue sarcomas (10-15%): Inside &gt; outside irradiated field </a:t>
            </a:r>
            <a:r>
              <a:rPr lang="en-US" sz="2000" dirty="0">
                <a:ea typeface="ＭＳ Ｐゴシック" charset="0"/>
                <a:cs typeface="Calibri" charset="0"/>
              </a:rPr>
              <a:t>(</a:t>
            </a:r>
            <a:r>
              <a:rPr lang="en-US" sz="2000" dirty="0" err="1">
                <a:ea typeface="ＭＳ Ｐゴシック" charset="0"/>
                <a:cs typeface="Calibri" charset="0"/>
              </a:rPr>
              <a:t>leiomyosarcoma</a:t>
            </a:r>
            <a:r>
              <a:rPr lang="en-US" sz="2000" dirty="0">
                <a:ea typeface="ＭＳ Ｐゴシック" charset="0"/>
                <a:cs typeface="Calibri" charset="0"/>
              </a:rPr>
              <a:t> &gt; </a:t>
            </a:r>
            <a:r>
              <a:rPr lang="en-US" sz="2000" dirty="0" err="1">
                <a:ea typeface="ＭＳ Ｐゴシック" charset="0"/>
                <a:cs typeface="Calibri" charset="0"/>
              </a:rPr>
              <a:t>fibrosarcoma</a:t>
            </a:r>
            <a:r>
              <a:rPr lang="en-US" sz="2000" dirty="0">
                <a:ea typeface="ＭＳ Ｐゴシック" charset="0"/>
                <a:cs typeface="Calibri" charset="0"/>
              </a:rPr>
              <a:t> &gt; MFH &gt; STS NOS &gt; RMS)</a:t>
            </a:r>
            <a:endParaRPr lang="en-US" dirty="0">
              <a:ea typeface="ＭＳ Ｐゴシック" charset="0"/>
              <a:cs typeface="Calibri" charset="0"/>
            </a:endParaRP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Melanoma and other skin cancers (15-20%)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Lung cancer and other common cancers of adulthood</a:t>
            </a:r>
          </a:p>
          <a:p>
            <a:pPr marL="0" indent="0">
              <a:buClr>
                <a:schemeClr val="accent1"/>
              </a:buClr>
              <a:buNone/>
              <a:defRPr/>
            </a:pPr>
            <a:endParaRPr lang="en-US" dirty="0">
              <a:ea typeface="ＭＳ Ｐゴシック" charset="0"/>
              <a:cs typeface="Calibri" charset="0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="" xmlns:a16="http://schemas.microsoft.com/office/drawing/2014/main" id="{83A99A4E-964C-5F4F-B62F-37CD1F62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2BFEAA-0E8A-B44C-A0B8-D80ABACE861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FBCEF04-B884-BD41-A6B0-B325A2746A9A}"/>
              </a:ext>
            </a:extLst>
          </p:cNvPr>
          <p:cNvSpPr/>
          <p:nvPr/>
        </p:nvSpPr>
        <p:spPr>
          <a:xfrm>
            <a:off x="3588646" y="6175852"/>
            <a:ext cx="5501186" cy="360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8675">
              <a:lnSpc>
                <a:spcPct val="97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*Kleinerman, R. A. et al. J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Oncol; 23:2272-2279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D91A7F-25E4-7448-9AE6-BD9EBE77976A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17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="" xmlns:a16="http://schemas.microsoft.com/office/drawing/2014/main" id="{A47D9965-C3EF-784A-B7BC-0A47AAB8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Trilateral Retinoblastoma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="" xmlns:a16="http://schemas.microsoft.com/office/drawing/2014/main" id="{3EE47BA2-4561-3B41-84EB-E23D392EF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 sz="2400" dirty="0"/>
              <a:t>Bilateral RBL + asynchronous </a:t>
            </a:r>
            <a:br>
              <a:rPr lang="en-US" altLang="en-US" sz="2400" dirty="0"/>
            </a:br>
            <a:r>
              <a:rPr lang="en-US" altLang="en-US" sz="2400" dirty="0"/>
              <a:t>midline intracranial tumors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 err="1"/>
              <a:t>Pineoblastomas</a:t>
            </a:r>
            <a:endParaRPr lang="en-US" altLang="en-US" sz="2000" dirty="0"/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3-9% of bilateral RBL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Median interval B-RBL to T-RBL: 35 m.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Very poor prognosis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sz="2400" dirty="0"/>
              <a:t>Lower vertebrates: Pineal gland is a photoreceptive organ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sz="2400" dirty="0"/>
              <a:t>Role of screening (MRI every 6 months until 5 years of age): Unclear impact on outcome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sz="2400" u="sng" dirty="0"/>
              <a:t>Caution</a:t>
            </a:r>
            <a:r>
              <a:rPr lang="en-US" altLang="en-US" sz="2400" dirty="0"/>
              <a:t>: 50-60% of patients with bilateral RB develop pineal cysts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BUT frequency of occurrence and size of pineal gland is not different from normal patients</a:t>
            </a:r>
          </a:p>
        </p:txBody>
      </p:sp>
      <p:sp>
        <p:nvSpPr>
          <p:cNvPr id="69637" name="Slide Number Placeholder 5">
            <a:extLst>
              <a:ext uri="{FF2B5EF4-FFF2-40B4-BE49-F238E27FC236}">
                <a16:creationId xmlns="" xmlns:a16="http://schemas.microsoft.com/office/drawing/2014/main" id="{9FA2BF41-91FE-5A44-98B7-E5CD37C6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A42B08-DCE7-8C49-B5B6-40641649A4F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9635" name="Picture 4" descr="001SSJDC132005072217095941">
            <a:extLst>
              <a:ext uri="{FF2B5EF4-FFF2-40B4-BE49-F238E27FC236}">
                <a16:creationId xmlns="" xmlns:a16="http://schemas.microsoft.com/office/drawing/2014/main" id="{EDB77844-ED96-2C4F-8C2F-DF9E75C80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447800"/>
            <a:ext cx="1971675" cy="24907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AutoShape 5">
            <a:extLst>
              <a:ext uri="{FF2B5EF4-FFF2-40B4-BE49-F238E27FC236}">
                <a16:creationId xmlns="" xmlns:a16="http://schemas.microsoft.com/office/drawing/2014/main" id="{C0C9B3A2-4572-8643-BA48-9A8B1ED78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819400"/>
            <a:ext cx="1295400" cy="2286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95B3D7"/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637EB74-FDE3-3B46-8F3C-478ACC4952B2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8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8B917402-FCCF-4248-AF80-0C6600BEA423}"/>
              </a:ext>
            </a:extLst>
          </p:cNvPr>
          <p:cNvSpPr/>
          <p:nvPr/>
        </p:nvSpPr>
        <p:spPr>
          <a:xfrm>
            <a:off x="4147928" y="1762540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Retinoblastoma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2C0230C6-DFD8-6347-9E98-E832453865FF}"/>
              </a:ext>
            </a:extLst>
          </p:cNvPr>
          <p:cNvSpPr/>
          <p:nvPr/>
        </p:nvSpPr>
        <p:spPr>
          <a:xfrm>
            <a:off x="4147928" y="2789583"/>
            <a:ext cx="316727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Hepatoblastoma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81B82011-98E3-AC42-9110-257FE2336643}"/>
              </a:ext>
            </a:extLst>
          </p:cNvPr>
          <p:cNvSpPr/>
          <p:nvPr/>
        </p:nvSpPr>
        <p:spPr>
          <a:xfrm>
            <a:off x="4147928" y="3816626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Germ Cell Tumors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14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11AEEA93-650E-9F4F-B21F-EE14AED9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Pediatric Liver Tumors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634141-C4B2-C747-BF67-0E28135AC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7531" y="1825625"/>
            <a:ext cx="6596270" cy="4351338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altLang="en-US" sz="2000" dirty="0"/>
              <a:t>Rare: ~ 1.1% of malignancies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100-150 cases/year in US 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0.5-1.5/10</a:t>
            </a:r>
            <a:r>
              <a:rPr lang="en-US" altLang="en-US" sz="1800" baseline="30000" dirty="0"/>
              <a:t>6</a:t>
            </a:r>
            <a:r>
              <a:rPr lang="en-US" altLang="en-US" sz="1800" dirty="0"/>
              <a:t> children 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Affect infants and young children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/>
              <a:t>Median age 19 months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/>
              <a:t>80% younger than 15 </a:t>
            </a:r>
            <a:r>
              <a:rPr lang="en-US" altLang="en-US" sz="1800" dirty="0" err="1"/>
              <a:t>yrs</a:t>
            </a:r>
            <a:endParaRPr lang="en-US" altLang="en-US" sz="1800" dirty="0"/>
          </a:p>
          <a:p>
            <a:pPr>
              <a:buClr>
                <a:schemeClr val="accent1"/>
              </a:buClr>
            </a:pPr>
            <a:r>
              <a:rPr lang="en-US" altLang="en-US" sz="2000" dirty="0"/>
              <a:t>HBL: Third most common intra-abdominal neoplasm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Incidence is highest during infancy (11.2 per million children)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66%  hepatic malignancies &lt; 20 </a:t>
            </a:r>
            <a:r>
              <a:rPr lang="en-US" altLang="en-US" sz="1800" dirty="0" err="1"/>
              <a:t>yrs</a:t>
            </a:r>
            <a:r>
              <a:rPr lang="en-US" altLang="en-US" sz="1800" dirty="0"/>
              <a:t> 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91% &lt; 5 years</a:t>
            </a:r>
          </a:p>
          <a:p>
            <a:pPr>
              <a:buClr>
                <a:schemeClr val="accent1"/>
              </a:buClr>
            </a:pPr>
            <a:r>
              <a:rPr lang="en-US" altLang="en-US" sz="2000" dirty="0"/>
              <a:t>HCC: Liver malignancy of adolescents</a:t>
            </a:r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Accounts for &gt; 95% of liver malignancies in &gt; 15 year </a:t>
            </a:r>
            <a:r>
              <a:rPr lang="en-US" altLang="en-US" sz="1800" dirty="0" err="1"/>
              <a:t>olds</a:t>
            </a:r>
            <a:endParaRPr lang="en-US" altLang="en-US" sz="1800" dirty="0"/>
          </a:p>
          <a:p>
            <a:pPr lvl="1">
              <a:buClr>
                <a:schemeClr val="accent1"/>
              </a:buClr>
            </a:pPr>
            <a:r>
              <a:rPr lang="en-US" altLang="en-US" sz="1800" dirty="0"/>
              <a:t>More frequent than hepatoblastoma in Asia and Africa (hepatitis B infection endemic)</a:t>
            </a:r>
          </a:p>
          <a:p>
            <a:pPr>
              <a:buClr>
                <a:schemeClr val="accent1"/>
              </a:buClr>
            </a:pPr>
            <a:endParaRPr lang="en-US" alt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1683" name="Slide Number Placeholder 3">
            <a:extLst>
              <a:ext uri="{FF2B5EF4-FFF2-40B4-BE49-F238E27FC236}">
                <a16:creationId xmlns="" xmlns:a16="http://schemas.microsoft.com/office/drawing/2014/main" id="{6CADAEAC-64E0-F641-ABD0-B11BBE24E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616DB3-04D9-C642-AE24-A02D9C973B0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98C53823-4B32-7A43-BF38-CDE1B449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r="22836"/>
          <a:stretch>
            <a:fillRect/>
          </a:stretch>
        </p:blipFill>
        <p:spPr bwMode="auto">
          <a:xfrm>
            <a:off x="838200" y="1784530"/>
            <a:ext cx="3424518" cy="443352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A106AA8-3FFA-AA4D-9640-0F3B4ABB11D7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25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="" xmlns:a16="http://schemas.microsoft.com/office/drawing/2014/main" id="{540BEF8C-005B-D247-BE03-B28671E5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600" b="1" dirty="0"/>
              <a:t>Pediatric Liver Tumors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graphicFrame>
        <p:nvGraphicFramePr>
          <p:cNvPr id="44" name="Content Placeholder 43">
            <a:extLst>
              <a:ext uri="{FF2B5EF4-FFF2-40B4-BE49-F238E27FC236}">
                <a16:creationId xmlns="" xmlns:a16="http://schemas.microsoft.com/office/drawing/2014/main" id="{805DAFAE-712C-2E42-8A64-DA519BB2A8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951294"/>
              </p:ext>
            </p:extLst>
          </p:nvPr>
        </p:nvGraphicFramePr>
        <p:xfrm>
          <a:off x="838200" y="1103313"/>
          <a:ext cx="10515600" cy="4883151"/>
        </p:xfrm>
        <a:graphic>
          <a:graphicData uri="http://schemas.openxmlformats.org/drawingml/2006/table">
            <a:tbl>
              <a:tblPr/>
              <a:tblGrid>
                <a:gridCol w="27722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414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018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14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Age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Benign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Malignant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4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Infancy (0-1 y)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Hemangioendothelioma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Mesenchymal hamartoma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Teratoma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Hepatoblastoma (SCU)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Rhabdoid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Yolk sac tumor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M7 AML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Disseminated NB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Early childhood (1-3 y)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Hemangioendothelioma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Mesenchymal hamartoma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Hepatoblastoma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Rhabdomyosarcoma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Inflammatory myofibroblastic tumor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1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Later childhood (3-10 y)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Perivascular epithelioid cell tumors (PE-comas)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Hepatocellular 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Embryonal 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Angiosarcoma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Cholangiocarcinoma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Endocrine (gastrin) carcinoma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Adolescence (10-16 y)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Adenoma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Focal nodular hyperplasia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Biliary cystadenoma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Fibrolamellar HCC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Hodgkin lymphoma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Leiomyosarcoma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4716" marR="114716" marT="45726" marB="4572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4782" name="Slide Number Placeholder 5">
            <a:extLst>
              <a:ext uri="{FF2B5EF4-FFF2-40B4-BE49-F238E27FC236}">
                <a16:creationId xmlns="" xmlns:a16="http://schemas.microsoft.com/office/drawing/2014/main" id="{EA4C7403-5B01-4B4E-BBD8-8E50F696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224FB0-6FA2-EC4B-B360-FBAB11FDA29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4780" name="Rectangle 42">
            <a:extLst>
              <a:ext uri="{FF2B5EF4-FFF2-40B4-BE49-F238E27FC236}">
                <a16:creationId xmlns="" xmlns:a16="http://schemas.microsoft.com/office/drawing/2014/main" id="{5C166C68-9559-F54B-AD72-776CF5AC2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175" y="544195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18" name="TextBox 44">
            <a:extLst>
              <a:ext uri="{FF2B5EF4-FFF2-40B4-BE49-F238E27FC236}">
                <a16:creationId xmlns="" xmlns:a16="http://schemas.microsoft.com/office/drawing/2014/main" id="{684FBB8E-097F-C147-BDC8-9D890867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4" y="5986464"/>
            <a:ext cx="4459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>
                <a:solidFill>
                  <a:schemeClr val="bg1">
                    <a:lumMod val="50000"/>
                  </a:schemeClr>
                </a:solidFill>
              </a:rPr>
              <a:t>Adapted from Finegold MJ et al. Arch Path Lab Med 2007; 131:520-9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BA253E-6895-F94D-8358-52DA52929F8F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5723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="" xmlns:a16="http://schemas.microsoft.com/office/drawing/2014/main" id="{B3FABE49-EBBC-B449-B798-0D47C054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/>
              <a:t>Hepatoblastoma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Biology</a:t>
            </a:r>
            <a:endParaRPr lang="en-US" altLang="en-US" b="1" dirty="0"/>
          </a:p>
        </p:txBody>
      </p:sp>
      <p:sp>
        <p:nvSpPr>
          <p:cNvPr id="84994" name="Rectangle 3">
            <a:extLst>
              <a:ext uri="{FF2B5EF4-FFF2-40B4-BE49-F238E27FC236}">
                <a16:creationId xmlns="" xmlns:a16="http://schemas.microsoft.com/office/drawing/2014/main" id="{EC9672E6-8289-304A-B95A-2474CEBEE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 u="sng" dirty="0"/>
              <a:t>Activation of WNT pathway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/>
              <a:t>Activating mutations in </a:t>
            </a:r>
            <a:r>
              <a:rPr lang="en-US" altLang="en-US" i="1" dirty="0"/>
              <a:t>CTNNB1</a:t>
            </a:r>
            <a:r>
              <a:rPr lang="en-US" altLang="en-US" dirty="0"/>
              <a:t> (or </a:t>
            </a:r>
            <a:r>
              <a:rPr lang="en-US" altLang="en-US" i="1" dirty="0"/>
              <a:t>APC</a:t>
            </a:r>
            <a:r>
              <a:rPr lang="en-US" altLang="en-US" dirty="0"/>
              <a:t>) in &gt; 90% of cases</a:t>
            </a:r>
            <a:endParaRPr lang="en-US" altLang="en-US" i="1" dirty="0"/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/>
              <a:t>Upregulation of </a:t>
            </a:r>
            <a:r>
              <a:rPr lang="en-US" altLang="en-US" dirty="0" err="1"/>
              <a:t>Wnt</a:t>
            </a:r>
            <a:r>
              <a:rPr lang="en-US" altLang="en-US" dirty="0"/>
              <a:t> signaling pathway genes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i="1" dirty="0"/>
              <a:t>DKK1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i="1" dirty="0"/>
              <a:t>APCDD1, AXIN2, CCND1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i="1" u="sng" dirty="0"/>
              <a:t>NFE2L2 (NRF2) </a:t>
            </a:r>
            <a:r>
              <a:rPr lang="en-US" altLang="en-US" u="sng" dirty="0"/>
              <a:t>mutation </a:t>
            </a:r>
            <a:r>
              <a:rPr lang="en-US" altLang="en-US" dirty="0"/>
              <a:t>(5%)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/>
              <a:t>Associated with worse prognosis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Other alterations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/>
              <a:t>Mutations in epigenetic modifiers (</a:t>
            </a:r>
            <a:r>
              <a:rPr lang="en-US" altLang="en-US" i="1" dirty="0"/>
              <a:t>MLL2, ARID1a</a:t>
            </a:r>
            <a:r>
              <a:rPr lang="en-US" altLang="en-US" dirty="0"/>
              <a:t>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/>
              <a:t>Variable expression of Lin-28, AFP, Notch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84995" name="Slide Number Placeholder 3">
            <a:extLst>
              <a:ext uri="{FF2B5EF4-FFF2-40B4-BE49-F238E27FC236}">
                <a16:creationId xmlns="" xmlns:a16="http://schemas.microsoft.com/office/drawing/2014/main" id="{DAE3F4AA-B6A9-9141-ABB2-37ABB93C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3E040A-1012-5E45-805A-6263189421B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0A1D1B0-7260-744E-BE32-687241690540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93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3">
            <a:extLst>
              <a:ext uri="{FF2B5EF4-FFF2-40B4-BE49-F238E27FC236}">
                <a16:creationId xmlns="" xmlns:a16="http://schemas.microsoft.com/office/drawing/2014/main" id="{B4ECC24F-8147-C946-BF3E-59CC59E68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322" y="1327082"/>
            <a:ext cx="6717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HB arise from a precursor to the mature hepatocyte </a:t>
            </a:r>
          </a:p>
        </p:txBody>
      </p:sp>
      <p:sp>
        <p:nvSpPr>
          <p:cNvPr id="82946" name="Text Box 4">
            <a:extLst>
              <a:ext uri="{FF2B5EF4-FFF2-40B4-BE49-F238E27FC236}">
                <a16:creationId xmlns="" xmlns:a16="http://schemas.microsoft.com/office/drawing/2014/main" id="{18B8068D-6177-4B47-A981-46FFD529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21603"/>
            <a:ext cx="30358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Undifferentiated small cells</a:t>
            </a:r>
          </a:p>
        </p:txBody>
      </p:sp>
      <p:sp>
        <p:nvSpPr>
          <p:cNvPr id="82947" name="Text Box 5">
            <a:extLst>
              <a:ext uri="{FF2B5EF4-FFF2-40B4-BE49-F238E27FC236}">
                <a16:creationId xmlns="" xmlns:a16="http://schemas.microsoft.com/office/drawing/2014/main" id="{3B26C039-BC65-044A-9887-5DA6B6E94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407" y="2814638"/>
            <a:ext cx="3641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800000"/>
                </a:solidFill>
              </a:rPr>
              <a:t>Embryonal epithelial cells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800000"/>
                </a:solidFill>
              </a:rPr>
              <a:t>(= liver at 6-8 weeks of gestation)</a:t>
            </a:r>
          </a:p>
        </p:txBody>
      </p:sp>
      <p:sp>
        <p:nvSpPr>
          <p:cNvPr id="82948" name="Text Box 6">
            <a:extLst>
              <a:ext uri="{FF2B5EF4-FFF2-40B4-BE49-F238E27FC236}">
                <a16:creationId xmlns="" xmlns:a16="http://schemas.microsoft.com/office/drawing/2014/main" id="{7084D677-2301-3E49-A8DC-0C6311154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215" y="3957638"/>
            <a:ext cx="40159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Well-differentiated fetal hepatocytes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(= normal fetal liver)</a:t>
            </a:r>
          </a:p>
        </p:txBody>
      </p:sp>
      <p:sp>
        <p:nvSpPr>
          <p:cNvPr id="82952" name="Line 10">
            <a:extLst>
              <a:ext uri="{FF2B5EF4-FFF2-40B4-BE49-F238E27FC236}">
                <a16:creationId xmlns="" xmlns:a16="http://schemas.microsoft.com/office/drawing/2014/main" id="{0C8D54A7-B26B-F84C-B143-C4A4E36CF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8288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11">
            <a:extLst>
              <a:ext uri="{FF2B5EF4-FFF2-40B4-BE49-F238E27FC236}">
                <a16:creationId xmlns="" xmlns:a16="http://schemas.microsoft.com/office/drawing/2014/main" id="{A5886336-049C-5E44-97F8-D278F603C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743200"/>
            <a:ext cx="5334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Line 12">
            <a:extLst>
              <a:ext uri="{FF2B5EF4-FFF2-40B4-BE49-F238E27FC236}">
                <a16:creationId xmlns="" xmlns:a16="http://schemas.microsoft.com/office/drawing/2014/main" id="{D02AB976-2742-0946-B0CC-97C4DEC81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4572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Slide Number Placeholder 13">
            <a:extLst>
              <a:ext uri="{FF2B5EF4-FFF2-40B4-BE49-F238E27FC236}">
                <a16:creationId xmlns="" xmlns:a16="http://schemas.microsoft.com/office/drawing/2014/main" id="{03C1ADD2-0F90-E140-9A30-A9FEE366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DD88E2-4DD4-0F4B-89F2-8723945C789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2957" name="Title 1">
            <a:extLst>
              <a:ext uri="{FF2B5EF4-FFF2-40B4-BE49-F238E27FC236}">
                <a16:creationId xmlns="" xmlns:a16="http://schemas.microsoft.com/office/drawing/2014/main" id="{5273E273-81BE-F341-AC64-14EE56EE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4000" b="1" dirty="0"/>
              <a:t>Hepatoblastoma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E2B9D4-185D-A041-B014-0C7AC9EEEE06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DC6FE2F-4C14-594F-9AA3-E10D2D8F8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22839" y="3298190"/>
            <a:ext cx="3387266" cy="28168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E8D83A5-5779-8C49-BA61-1D588F0569AC}"/>
              </a:ext>
            </a:extLst>
          </p:cNvPr>
          <p:cNvSpPr/>
          <p:nvPr/>
        </p:nvSpPr>
        <p:spPr>
          <a:xfrm>
            <a:off x="2736759" y="3718439"/>
            <a:ext cx="668215" cy="4982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8BE2D86-DB33-9547-93E3-FDDBDE9EB295}"/>
              </a:ext>
            </a:extLst>
          </p:cNvPr>
          <p:cNvSpPr/>
          <p:nvPr/>
        </p:nvSpPr>
        <p:spPr>
          <a:xfrm>
            <a:off x="3424445" y="5063288"/>
            <a:ext cx="668215" cy="502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B0B31DE-22CE-2642-8C5E-7CFEEE89F9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49575" y="4708682"/>
            <a:ext cx="1753179" cy="164447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214BBDA-6B32-034C-BDF9-F0D96F8949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04059" y="4694275"/>
            <a:ext cx="1754655" cy="167181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2F34DE7-5551-1947-9C09-E9ED48D4D7AD}"/>
              </a:ext>
            </a:extLst>
          </p:cNvPr>
          <p:cNvSpPr txBox="1"/>
          <p:nvPr/>
        </p:nvSpPr>
        <p:spPr>
          <a:xfrm>
            <a:off x="5847323" y="6441837"/>
            <a:ext cx="2756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Fetal Component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5E3AE67-4E1C-C84C-BB1C-422D4A3728FD}"/>
              </a:ext>
            </a:extLst>
          </p:cNvPr>
          <p:cNvSpPr txBox="1"/>
          <p:nvPr/>
        </p:nvSpPr>
        <p:spPr>
          <a:xfrm>
            <a:off x="4156126" y="6441247"/>
            <a:ext cx="269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Embryonal Component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8B917402-FCCF-4248-AF80-0C6600BEA423}"/>
              </a:ext>
            </a:extLst>
          </p:cNvPr>
          <p:cNvSpPr/>
          <p:nvPr/>
        </p:nvSpPr>
        <p:spPr>
          <a:xfrm>
            <a:off x="4147928" y="1762540"/>
            <a:ext cx="316727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Retinoblastoma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2C0230C6-DFD8-6347-9E98-E832453865FF}"/>
              </a:ext>
            </a:extLst>
          </p:cNvPr>
          <p:cNvSpPr/>
          <p:nvPr/>
        </p:nvSpPr>
        <p:spPr>
          <a:xfrm>
            <a:off x="4147928" y="2789583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Hepatoblastoma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81B82011-98E3-AC42-9110-257FE2336643}"/>
              </a:ext>
            </a:extLst>
          </p:cNvPr>
          <p:cNvSpPr/>
          <p:nvPr/>
        </p:nvSpPr>
        <p:spPr>
          <a:xfrm>
            <a:off x="4147928" y="3816626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Germ Cell Tumors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91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09A82-9CDD-EF4F-9235-E8F56DAD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Hepatoblastoma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Risk Factors</a:t>
            </a:r>
            <a:endParaRPr lang="en-US" b="1" dirty="0"/>
          </a:p>
        </p:txBody>
      </p:sp>
      <p:graphicFrame>
        <p:nvGraphicFramePr>
          <p:cNvPr id="553987" name="Group 3">
            <a:extLst>
              <a:ext uri="{FF2B5EF4-FFF2-40B4-BE49-F238E27FC236}">
                <a16:creationId xmlns="" xmlns:a16="http://schemas.microsoft.com/office/drawing/2014/main" id="{6BC9738E-E34F-954E-9EFA-B26E5A1A4E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626113"/>
              </p:ext>
            </p:extLst>
          </p:nvPr>
        </p:nvGraphicFramePr>
        <p:xfrm>
          <a:off x="838200" y="1732861"/>
          <a:ext cx="10515599" cy="4389645"/>
        </p:xfrm>
        <a:graphic>
          <a:graphicData uri="http://schemas.openxmlformats.org/drawingml/2006/table">
            <a:tbl>
              <a:tblPr/>
              <a:tblGrid>
                <a:gridCol w="230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06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06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Risk Factors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Hepatoblastoma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Hepatocellular Carcinoma 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664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Congenital Abnormalities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Familial polyposis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Gardner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Beckwith-Wiedemann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Sdr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Hemihypertrophy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Glycogen storage diseases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Hereditary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Tyrosenemia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Biliary cirrhosis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Glycogen storage diseases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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-1 antitrypsin deficiency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Hemochromatosis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263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Environment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Factors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Fetal alcohol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Prematurity and low birth weight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Oral Contraceptives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Oral Gonadotropins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Parental exposure to metal, petroleum products, paint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Hepatitis B &amp; C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Alcohol consumption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Anabolic steroids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Aflatoxin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Carcinogens (pesticides, vinyl chloride,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Thorotrast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5795" name="Slide Number Placeholder 3">
            <a:extLst>
              <a:ext uri="{FF2B5EF4-FFF2-40B4-BE49-F238E27FC236}">
                <a16:creationId xmlns="" xmlns:a16="http://schemas.microsoft.com/office/drawing/2014/main" id="{F530AF2D-5EA4-5840-BFED-4DBEE6ED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847367-3334-6F44-B406-BD1EE65C010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BE4699-429D-054F-A3DB-2811139C8FC5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B13EC76-7BD7-DA4D-89FF-1E33FD4DE1DA}"/>
              </a:ext>
            </a:extLst>
          </p:cNvPr>
          <p:cNvSpPr/>
          <p:nvPr/>
        </p:nvSpPr>
        <p:spPr>
          <a:xfrm>
            <a:off x="7248939" y="1524000"/>
            <a:ext cx="4280452" cy="4691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0168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="" xmlns:a16="http://schemas.microsoft.com/office/drawing/2014/main" id="{5663786C-A527-5A43-85BF-BD05C365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Risk Factors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76802" name="Rectangle 3">
            <a:extLst>
              <a:ext uri="{FF2B5EF4-FFF2-40B4-BE49-F238E27FC236}">
                <a16:creationId xmlns="" xmlns:a16="http://schemas.microsoft.com/office/drawing/2014/main" id="{D819B7EC-6697-E445-BEE0-525475AB5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5703"/>
            <a:ext cx="10515600" cy="555528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accent1"/>
              </a:buClr>
              <a:buNone/>
            </a:pPr>
            <a:endParaRPr lang="en-US" altLang="en-US" sz="1800" dirty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u="sng" dirty="0"/>
              <a:t>Beckwith-Wiedemann Syndrome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Complex multigenic disorder </a:t>
            </a:r>
            <a:r>
              <a:rPr lang="mr-IN" altLang="en-US" sz="2000" dirty="0"/>
              <a:t>–</a:t>
            </a:r>
            <a:r>
              <a:rPr lang="en-US" altLang="en-US" sz="2000" dirty="0"/>
              <a:t>  growth regulatory genes on 11p15.5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Incidence: 1/10,000 live births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Overgrowth, abdominal wall defects, macroglossia, GU malformations, </a:t>
            </a:r>
            <a:r>
              <a:rPr lang="en-US" altLang="en-US" sz="2000" dirty="0" err="1"/>
              <a:t>organomegaly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hyperinsulinemic</a:t>
            </a:r>
            <a:r>
              <a:rPr lang="en-US" altLang="en-US" sz="2000" dirty="0"/>
              <a:t> hypoglycemia, and others.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Malignancy risk: 8-10% during first decade of life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Wilms tumor (43%)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Hepatoblastoma (20%)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Adrenocortical tumors (7%)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Others: Neuroblastoma, rhabdomyosarcoma, </a:t>
            </a:r>
            <a:r>
              <a:rPr lang="en-US" altLang="en-US" sz="1800" dirty="0" err="1"/>
              <a:t>pancreatoblatoma</a:t>
            </a:r>
            <a:r>
              <a:rPr lang="en-US" altLang="en-US" sz="1800" dirty="0"/>
              <a:t>, leukemia</a:t>
            </a:r>
            <a:br>
              <a:rPr lang="en-US" altLang="en-US" sz="1800" dirty="0"/>
            </a:br>
            <a:endParaRPr lang="en-US" altLang="en-US" sz="1800" dirty="0"/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u="sng" dirty="0"/>
              <a:t>Hemihypertrophy</a:t>
            </a:r>
            <a:endParaRPr lang="en-US" altLang="en-US" sz="2400" dirty="0"/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Incidence 1/86,000 live births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Isolated or associated with BWS or Klippel-</a:t>
            </a:r>
            <a:r>
              <a:rPr lang="en-US" altLang="en-US" sz="1800" dirty="0" err="1"/>
              <a:t>Trenaunay</a:t>
            </a:r>
            <a:r>
              <a:rPr lang="en-US" altLang="en-US" sz="1800" dirty="0"/>
              <a:t>-Weber or McCune-Albright </a:t>
            </a:r>
            <a:r>
              <a:rPr lang="en-US" altLang="en-US" sz="1800" dirty="0" err="1"/>
              <a:t>Sdr</a:t>
            </a:r>
            <a:r>
              <a:rPr lang="en-US" altLang="en-US" sz="1800" dirty="0"/>
              <a:t>.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Malignancy risk: 5% (WT, HB, ACT)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altLang="en-US" sz="1800" dirty="0"/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  <a:buFontTx/>
              <a:buNone/>
            </a:pPr>
            <a:endParaRPr lang="en-US" altLang="en-US" dirty="0"/>
          </a:p>
        </p:txBody>
      </p:sp>
      <p:sp>
        <p:nvSpPr>
          <p:cNvPr id="76803" name="Slide Number Placeholder 4">
            <a:extLst>
              <a:ext uri="{FF2B5EF4-FFF2-40B4-BE49-F238E27FC236}">
                <a16:creationId xmlns="" xmlns:a16="http://schemas.microsoft.com/office/drawing/2014/main" id="{E3C020E3-3478-E34D-A229-8733AAEF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E885C3-80D9-0240-8E70-AC45CC1E21E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3D666F-9F65-8F4B-AD31-28EC7AF5E32A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2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>
            <a:extLst>
              <a:ext uri="{FF2B5EF4-FFF2-40B4-BE49-F238E27FC236}">
                <a16:creationId xmlns="" xmlns:a16="http://schemas.microsoft.com/office/drawing/2014/main" id="{8FBE7FCD-E870-CA49-B211-CC0BAF03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Risk Factors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77825" name="Rectangle 3">
            <a:extLst>
              <a:ext uri="{FF2B5EF4-FFF2-40B4-BE49-F238E27FC236}">
                <a16:creationId xmlns="" xmlns:a16="http://schemas.microsoft.com/office/drawing/2014/main" id="{A429FDF4-ED18-6E41-9D51-F797470A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259"/>
            <a:ext cx="10515600" cy="5050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u="sng" dirty="0"/>
              <a:t>Prematurity and low birth weight</a:t>
            </a:r>
          </a:p>
          <a:p>
            <a:pPr lvl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Disproportionate # of cases with BW &lt; 2500 grams </a:t>
            </a:r>
          </a:p>
          <a:p>
            <a:pPr lvl="2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RR 15.64 for BW &lt;1000g </a:t>
            </a:r>
          </a:p>
          <a:p>
            <a:pPr lvl="2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RR 2.53 for BW 1000-1499g</a:t>
            </a:r>
          </a:p>
          <a:p>
            <a:pPr lvl="2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RR 1.21 for BW 1500-2499g</a:t>
            </a:r>
            <a:endParaRPr lang="en-US" altLang="en-US" sz="2400" u="sng" dirty="0"/>
          </a:p>
          <a:p>
            <a:pPr>
              <a:buClr>
                <a:schemeClr val="accent1"/>
              </a:buClr>
            </a:pPr>
            <a:r>
              <a:rPr lang="en-US" altLang="en-US" sz="2400" u="sng" dirty="0"/>
              <a:t>Familial Adenomatous Polyposis and Gardner syndrome:</a:t>
            </a:r>
            <a:r>
              <a:rPr lang="en-US" altLang="en-US" sz="2400" dirty="0"/>
              <a:t> 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Germline </a:t>
            </a:r>
            <a:r>
              <a:rPr lang="en-US" altLang="en-US" sz="2000" i="1" dirty="0"/>
              <a:t>APC</a:t>
            </a:r>
            <a:r>
              <a:rPr lang="en-US" altLang="en-US" sz="2000" dirty="0"/>
              <a:t> mutations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FAP: Gastric tumors, desmoids, </a:t>
            </a:r>
            <a:r>
              <a:rPr lang="en-US" altLang="en-US" sz="2000" u="sng" dirty="0"/>
              <a:t>congenital hypertrophy of retinal pigment epithelium</a:t>
            </a:r>
            <a:endParaRPr lang="en-US" altLang="en-US" sz="2000" dirty="0"/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Gardner syndrome: Osteomas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Estimation: 5-10% cases of HB have FAP syndrome </a:t>
            </a:r>
            <a:r>
              <a:rPr lang="en-US" altLang="en-US" sz="2000" dirty="0">
                <a:sym typeface="Wingdings" pitchFamily="2" charset="2"/>
              </a:rPr>
              <a:t> Importance of family history</a:t>
            </a:r>
            <a:r>
              <a:rPr lang="en-US" altLang="en-US" sz="2000" dirty="0"/>
              <a:t> 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i="1" dirty="0">
                <a:sym typeface="Wingdings" pitchFamily="2" charset="2"/>
              </a:rPr>
              <a:t>APC</a:t>
            </a:r>
            <a:r>
              <a:rPr lang="en-US" altLang="en-US" sz="1800" dirty="0">
                <a:sym typeface="Wingdings" pitchFamily="2" charset="2"/>
              </a:rPr>
              <a:t> testing recommended in sporadic HB</a:t>
            </a:r>
            <a:endParaRPr lang="en-US" altLang="en-US" sz="1800" dirty="0"/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Lifetime risk of HB for children of FAP families: 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/>
              <a:t>1/250 compared to 1/100,000 in general population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>
                <a:sym typeface="Wingdings" pitchFamily="2" charset="2"/>
              </a:rPr>
              <a:t>RR of developing HB = 800</a:t>
            </a:r>
            <a:endParaRPr lang="en-US" altLang="en-US" sz="1800" dirty="0"/>
          </a:p>
        </p:txBody>
      </p:sp>
      <p:sp>
        <p:nvSpPr>
          <p:cNvPr id="77826" name="Slide Number Placeholder 3">
            <a:extLst>
              <a:ext uri="{FF2B5EF4-FFF2-40B4-BE49-F238E27FC236}">
                <a16:creationId xmlns="" xmlns:a16="http://schemas.microsoft.com/office/drawing/2014/main" id="{5246AFFE-32A0-1F4A-8CED-18472EEA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AC2892-AE0E-3E46-AB9C-BAD82D1480B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04AA111-4270-074A-8ADE-6588669E33F3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2646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="" xmlns:a16="http://schemas.microsoft.com/office/drawing/2014/main" id="{C7EC1FED-6095-9B41-83D5-3A2D3EB3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Clinical Presentation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="" xmlns:a16="http://schemas.microsoft.com/office/drawing/2014/main" id="{BE4A9B25-A837-5349-9E78-145DA2A52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/>
              <a:t>Asymptomatic abdominal mass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/>
              <a:t>Weight loss, anorexia, emesis, and abdominal pain (advanced disease)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/>
              <a:t>Elevated alpha-fetoprotein (&gt; 90% of cases)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/>
              <a:t>Distant metastases ~ 20% of cases - mostly to lung 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/>
              <a:t>Intraperitoneal, lymph node, brain, and local tumor thrombus 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/>
              <a:t>Thrombocytosis (common): 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/>
              <a:t>HB cells secrete IL-1B: induces fibroblasts/endothelial cells to produce IL-6 </a:t>
            </a:r>
            <a:r>
              <a:rPr lang="en-US" altLang="en-US" sz="2000">
                <a:sym typeface="Wingdings" pitchFamily="2" charset="2"/>
              </a:rPr>
              <a:t> hepatocyte growth factor secretion and thrombopoeitin secretion</a:t>
            </a:r>
            <a:endParaRPr lang="en-US" altLang="en-US" sz="200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/>
              <a:t>Hypertension (rare): Renin-secreting tumors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400"/>
              <a:t>Precocious puberty (rare): Secretion of h-BHCG</a:t>
            </a:r>
          </a:p>
        </p:txBody>
      </p:sp>
      <p:sp>
        <p:nvSpPr>
          <p:cNvPr id="79875" name="Slide Number Placeholder 3">
            <a:extLst>
              <a:ext uri="{FF2B5EF4-FFF2-40B4-BE49-F238E27FC236}">
                <a16:creationId xmlns="" xmlns:a16="http://schemas.microsoft.com/office/drawing/2014/main" id="{4326CCA3-3B46-8141-B909-390B63C0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C476A1-4FE6-6046-AEFD-060A87CFA6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7C0318-0987-8644-94EA-AE4B56F6C1A3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6649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="" xmlns:a16="http://schemas.microsoft.com/office/drawing/2014/main" id="{134A4A51-033F-F944-AA3F-E7A40908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/>
              <a:t>Hepatoblastoma</a:t>
            </a:r>
            <a:br>
              <a:rPr lang="en-US" altLang="en-US" sz="4000" b="1" dirty="0"/>
            </a:br>
            <a:r>
              <a:rPr lang="en-US" altLang="en-US" sz="3200" b="1" dirty="0"/>
              <a:t>Differential Diagnosis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="" xmlns:a16="http://schemas.microsoft.com/office/drawing/2014/main" id="{96F4B371-203D-D343-9293-254F3B2E22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Biliary </a:t>
            </a:r>
            <a:r>
              <a:rPr lang="en-US" dirty="0" err="1">
                <a:ea typeface="ＭＳ Ｐゴシック" charset="0"/>
                <a:cs typeface="Calibri" charset="0"/>
              </a:rPr>
              <a:t>rhabdomyosarcoma</a:t>
            </a:r>
            <a:r>
              <a:rPr lang="en-US" dirty="0">
                <a:ea typeface="ＭＳ Ｐゴシック" charset="0"/>
                <a:cs typeface="Calibri" charset="0"/>
              </a:rPr>
              <a:t>: 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Jaundice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 err="1">
                <a:ea typeface="ＭＳ Ｐゴシック" charset="0"/>
                <a:cs typeface="Calibri" charset="0"/>
              </a:rPr>
              <a:t>Hemangioendothelioma</a:t>
            </a:r>
            <a:r>
              <a:rPr lang="en-US" dirty="0">
                <a:ea typeface="ＭＳ Ｐゴシック" charset="0"/>
                <a:cs typeface="Calibri" charset="0"/>
              </a:rPr>
              <a:t>: 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Congestive heart failure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 err="1">
                <a:ea typeface="ＭＳ Ｐゴシック" charset="0"/>
                <a:cs typeface="Calibri" charset="0"/>
              </a:rPr>
              <a:t>Kaposiform</a:t>
            </a:r>
            <a:r>
              <a:rPr lang="en-US" dirty="0">
                <a:ea typeface="ＭＳ Ｐゴシック" charset="0"/>
                <a:cs typeface="Calibri" charset="0"/>
              </a:rPr>
              <a:t> HE: </a:t>
            </a:r>
            <a:r>
              <a:rPr lang="en-US" dirty="0" err="1">
                <a:ea typeface="ＭＳ Ｐゴシック" charset="0"/>
                <a:cs typeface="Calibri" charset="0"/>
              </a:rPr>
              <a:t>Kassabach</a:t>
            </a:r>
            <a:r>
              <a:rPr lang="en-US" dirty="0">
                <a:ea typeface="ＭＳ Ｐゴシック" charset="0"/>
                <a:cs typeface="Calibri" charset="0"/>
              </a:rPr>
              <a:t>-Merritt phenomenon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 err="1">
                <a:ea typeface="ＭＳ Ｐゴシック" charset="0"/>
                <a:cs typeface="Calibri" charset="0"/>
              </a:rPr>
              <a:t>Hemangiomas</a:t>
            </a:r>
            <a:r>
              <a:rPr lang="en-US" dirty="0">
                <a:ea typeface="ＭＳ Ｐゴシック" charset="0"/>
                <a:cs typeface="Calibri" charset="0"/>
              </a:rPr>
              <a:t> and </a:t>
            </a:r>
            <a:r>
              <a:rPr lang="en-US" dirty="0" err="1">
                <a:ea typeface="ＭＳ Ｐゴシック" charset="0"/>
                <a:cs typeface="Calibri" charset="0"/>
              </a:rPr>
              <a:t>Hemangioendotheliomas</a:t>
            </a:r>
            <a:r>
              <a:rPr lang="en-US" dirty="0">
                <a:ea typeface="ＭＳ Ｐゴシック" charset="0"/>
                <a:cs typeface="Calibri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Hypothyroidism (due to production of iodothyronine deiodinase)</a:t>
            </a:r>
          </a:p>
          <a:p>
            <a:pPr marL="0" indent="0">
              <a:buClr>
                <a:schemeClr val="accent1"/>
              </a:buClr>
              <a:buNone/>
              <a:defRPr/>
            </a:pPr>
            <a:endParaRPr lang="en-US" dirty="0">
              <a:ea typeface="ＭＳ Ｐゴシック" charset="0"/>
              <a:cs typeface="Calibri" charset="0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="" xmlns:a16="http://schemas.microsoft.com/office/drawing/2014/main" id="{986A8FF3-2FCE-734D-B226-61196257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24FDC5-DC44-5245-BE53-97757107DC1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2B94F8-33EE-7348-957A-55F6F600866E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3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="" xmlns:a16="http://schemas.microsoft.com/office/drawing/2014/main" id="{10B2344C-2054-6644-A587-85C592A4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Hepatoblastoma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Evaluation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86018" name="Rectangle 3">
            <a:extLst>
              <a:ext uri="{FF2B5EF4-FFF2-40B4-BE49-F238E27FC236}">
                <a16:creationId xmlns="" xmlns:a16="http://schemas.microsoft.com/office/drawing/2014/main" id="{A9C8F676-7AA9-CB4F-9CBA-32F0E1243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76373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Diagnostic imaging: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Ultrasound/Doppler: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/>
              <a:t>Helps evaluate cystic versus solid masses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/>
              <a:t>Patency and involvement of vascular system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CT scan CAP and MRI: define hepatic and extrahepatic tumor extent, vascular supply, and operability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Laboratory work-up: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Alfa Fetoprotein: most valuable test 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/>
              <a:t>Elevated in 80-90% of patients, useful for monitoring 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/>
              <a:t>Biologic half-life: 5-7 days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Pathology: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Biopsy: multiple histologic types are present and intermingled (multiple passes recommended if </a:t>
            </a:r>
            <a:r>
              <a:rPr lang="en-US" altLang="en-US" dirty="0" err="1"/>
              <a:t>trucut</a:t>
            </a:r>
            <a:r>
              <a:rPr lang="en-US" altLang="en-US" dirty="0"/>
              <a:t> biopsy)</a:t>
            </a:r>
          </a:p>
        </p:txBody>
      </p:sp>
      <p:sp>
        <p:nvSpPr>
          <p:cNvPr id="86019" name="Slide Number Placeholder 3">
            <a:extLst>
              <a:ext uri="{FF2B5EF4-FFF2-40B4-BE49-F238E27FC236}">
                <a16:creationId xmlns="" xmlns:a16="http://schemas.microsoft.com/office/drawing/2014/main" id="{FD9EF378-800E-DA46-A56E-C9AEFC0E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FDF2BC-D1CD-7544-8704-C33A87E8743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BAE610-035B-E14F-AF6D-E2EF638C2379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2746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="" xmlns:a16="http://schemas.microsoft.com/office/drawing/2014/main" id="{ED4C09C0-9CB6-D54C-BD07-852F0BD7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b="1" dirty="0"/>
              <a:t>Hepatoblastoma 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Pathology</a:t>
            </a:r>
            <a:endParaRPr lang="en-US" altLang="en-US" b="1" dirty="0"/>
          </a:p>
        </p:txBody>
      </p:sp>
      <p:sp>
        <p:nvSpPr>
          <p:cNvPr id="84994" name="Content Placeholder 2">
            <a:extLst>
              <a:ext uri="{FF2B5EF4-FFF2-40B4-BE49-F238E27FC236}">
                <a16:creationId xmlns="" xmlns:a16="http://schemas.microsoft.com/office/drawing/2014/main" id="{9085AA28-559B-5C43-A758-6F783930D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400" u="sng" dirty="0">
                <a:ea typeface="ＭＳ Ｐゴシック" charset="0"/>
                <a:cs typeface="Calibri" charset="0"/>
              </a:rPr>
              <a:t>Epithelial (fetal + </a:t>
            </a:r>
            <a:r>
              <a:rPr lang="en-US" sz="2400" u="sng" dirty="0" err="1">
                <a:ea typeface="ＭＳ Ｐゴシック" charset="0"/>
                <a:cs typeface="Calibri" charset="0"/>
              </a:rPr>
              <a:t>embryonal</a:t>
            </a:r>
            <a:r>
              <a:rPr lang="en-US" sz="2400" u="sng" dirty="0">
                <a:ea typeface="ＭＳ Ｐゴシック" charset="0"/>
                <a:cs typeface="Calibri" charset="0"/>
              </a:rPr>
              <a:t>) (85-90%)</a:t>
            </a: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400" u="sng" dirty="0">
                <a:ea typeface="ＭＳ Ｐゴシック" charset="0"/>
                <a:cs typeface="Calibri" charset="0"/>
              </a:rPr>
              <a:t>Pure Fetal Histology (7-10%)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Excellent outcome</a:t>
            </a:r>
          </a:p>
          <a:p>
            <a:pPr lvl="1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Stage I can be cured with surgery only</a:t>
            </a: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400" u="sng" dirty="0">
                <a:ea typeface="ＭＳ Ｐゴシック" charset="0"/>
                <a:cs typeface="Calibri" charset="0"/>
              </a:rPr>
              <a:t>Small Cell Undifferentiated Histology (5%)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  <a:sym typeface="Wingdings" charset="0"/>
              </a:rPr>
              <a:t>Very poor prognosis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Associated with </a:t>
            </a:r>
            <a:r>
              <a:rPr lang="en-US" sz="2000" u="sng" dirty="0">
                <a:ea typeface="ＭＳ Ｐゴシック" charset="0"/>
                <a:cs typeface="Calibri" charset="0"/>
              </a:rPr>
              <a:t>low AFP</a:t>
            </a:r>
            <a:r>
              <a:rPr lang="en-US" sz="2000" dirty="0">
                <a:ea typeface="ＭＳ Ｐゴシック" charset="0"/>
                <a:cs typeface="Calibri" charset="0"/>
              </a:rPr>
              <a:t> (&lt; 100 </a:t>
            </a:r>
            <a:r>
              <a:rPr lang="en-US" sz="2000" dirty="0" err="1">
                <a:ea typeface="ＭＳ Ｐゴシック" charset="0"/>
                <a:cs typeface="Calibri" charset="0"/>
              </a:rPr>
              <a:t>ng</a:t>
            </a:r>
            <a:r>
              <a:rPr lang="en-US" sz="2000" dirty="0">
                <a:ea typeface="ＭＳ Ｐゴシック" charset="0"/>
                <a:cs typeface="Calibri" charset="0"/>
              </a:rPr>
              <a:t>/mL)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Associated with 22q11 aberrations (hSNF5/INI1 gene) </a:t>
            </a:r>
            <a:br>
              <a:rPr lang="en-US" sz="2000" dirty="0">
                <a:ea typeface="ＭＳ Ｐゴシック" charset="0"/>
                <a:cs typeface="Calibri" charset="0"/>
              </a:rPr>
            </a:br>
            <a:r>
              <a:rPr lang="en-US" sz="2000" dirty="0">
                <a:ea typeface="ＭＳ Ｐゴシック" charset="0"/>
                <a:cs typeface="Calibri" charset="0"/>
              </a:rPr>
              <a:t>(=Malignant Rhabdoid Tumor)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  <a:buFont typeface="Arial"/>
              <a:buChar char="•"/>
              <a:defRPr/>
            </a:pPr>
            <a:r>
              <a:rPr lang="en-US" sz="1800" dirty="0">
                <a:ea typeface="ＭＳ Ｐゴシック" charset="0"/>
                <a:cs typeface="Calibri" charset="0"/>
              </a:rPr>
              <a:t>Negative INI1 </a:t>
            </a:r>
            <a:r>
              <a:rPr lang="en-US" sz="1800" dirty="0" err="1">
                <a:ea typeface="ＭＳ Ｐゴシック" charset="0"/>
                <a:cs typeface="Calibri" charset="0"/>
              </a:rPr>
              <a:t>immunostaining</a:t>
            </a:r>
            <a:endParaRPr lang="en-US" sz="1800" dirty="0">
              <a:ea typeface="ＭＳ Ｐゴシック" charset="0"/>
              <a:cs typeface="Calibri" charset="0"/>
            </a:endParaRPr>
          </a:p>
          <a:p>
            <a:pPr>
              <a:buClr>
                <a:schemeClr val="accent1"/>
              </a:buClr>
              <a:buFont typeface="Arial"/>
              <a:buChar char="•"/>
              <a:defRPr/>
            </a:pPr>
            <a:endParaRPr lang="en-US" sz="2400" dirty="0">
              <a:ea typeface="ＭＳ Ｐゴシック" charset="0"/>
              <a:cs typeface="Calibri" charset="0"/>
            </a:endParaRPr>
          </a:p>
          <a:p>
            <a:pPr marL="457200" lvl="1" indent="0">
              <a:buClr>
                <a:schemeClr val="accent1"/>
              </a:buClr>
              <a:buNone/>
              <a:defRPr/>
            </a:pPr>
            <a:endParaRPr lang="en-US" sz="2000" dirty="0">
              <a:ea typeface="ＭＳ Ｐゴシック" charset="0"/>
              <a:cs typeface="Calibri" charset="0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="" xmlns:a16="http://schemas.microsoft.com/office/drawing/2014/main" id="{AEF2046D-688A-0749-9BA9-8E2B8BD6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E03EB2-53B0-8748-B194-73DF92F16AB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4D33B4-35EB-684F-93AA-CAB6CF5412EC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1B2FD5-BFEA-B34A-838D-FB39F26A35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50600" y="881092"/>
            <a:ext cx="3387266" cy="28168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EE6E13D-801D-014F-90F3-CE0B4384AB32}"/>
              </a:ext>
            </a:extLst>
          </p:cNvPr>
          <p:cNvSpPr/>
          <p:nvPr/>
        </p:nvSpPr>
        <p:spPr>
          <a:xfrm>
            <a:off x="9064520" y="1384471"/>
            <a:ext cx="668215" cy="4982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D125D78-87D6-E24B-A287-885637A6D82C}"/>
              </a:ext>
            </a:extLst>
          </p:cNvPr>
          <p:cNvSpPr/>
          <p:nvPr/>
        </p:nvSpPr>
        <p:spPr>
          <a:xfrm>
            <a:off x="9752206" y="2701610"/>
            <a:ext cx="668215" cy="502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1567BBB-61F6-BF43-8BC3-F98BC2B80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84" y="4039651"/>
            <a:ext cx="2816898" cy="211267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50040DE-DE32-1046-AE9B-08665B73E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1113" y="5735742"/>
            <a:ext cx="984259" cy="7381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E48ACC6-5049-C941-8049-B8CBF442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954" y="5229657"/>
            <a:ext cx="1745673" cy="1309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4FCB94-3ED6-7E49-9FBE-DFE0B78C508A}"/>
              </a:ext>
            </a:extLst>
          </p:cNvPr>
          <p:cNvSpPr txBox="1"/>
          <p:nvPr/>
        </p:nvSpPr>
        <p:spPr>
          <a:xfrm>
            <a:off x="8035784" y="605916"/>
            <a:ext cx="191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Epithelial Subtype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734ABF-8599-9A4C-8EAB-80B0B7E487D1}"/>
              </a:ext>
            </a:extLst>
          </p:cNvPr>
          <p:cNvSpPr txBox="1"/>
          <p:nvPr/>
        </p:nvSpPr>
        <p:spPr>
          <a:xfrm>
            <a:off x="8063342" y="4031668"/>
            <a:ext cx="194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Small Cell Subtype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44039C4-B137-ED4A-9454-4B377198D33B}"/>
              </a:ext>
            </a:extLst>
          </p:cNvPr>
          <p:cNvSpPr txBox="1"/>
          <p:nvPr/>
        </p:nvSpPr>
        <p:spPr>
          <a:xfrm>
            <a:off x="7523498" y="5266483"/>
            <a:ext cx="2638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 Loss of INI-1 expression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54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="" xmlns:a16="http://schemas.microsoft.com/office/drawing/2014/main" id="{54BAC2F7-F934-5E4F-A126-FE591663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Liver Tumors and Alpha-Fetoprotein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="" xmlns:a16="http://schemas.microsoft.com/office/drawing/2014/main" id="{C7C419E9-002D-4945-BED1-6A4D18A72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982"/>
            <a:ext cx="10515600" cy="493836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Elevated in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&gt; 90% of HBL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60-70% of HCC</a:t>
            </a:r>
          </a:p>
          <a:p>
            <a:pPr>
              <a:buClr>
                <a:schemeClr val="accent1"/>
              </a:buClr>
            </a:pPr>
            <a:r>
              <a:rPr lang="en-US" altLang="en-US" dirty="0"/>
              <a:t>Differential diagnosis with 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Germ cell tumors (liver primary)</a:t>
            </a:r>
          </a:p>
          <a:p>
            <a:pPr lvl="1">
              <a:buClr>
                <a:schemeClr val="accent1"/>
              </a:buClr>
            </a:pPr>
            <a:r>
              <a:rPr lang="en-US" altLang="en-US" dirty="0" err="1"/>
              <a:t>Pancreatoblastoma</a:t>
            </a:r>
            <a:endParaRPr lang="en-US" altLang="en-US" dirty="0"/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Low or Normal in fibrolamellar variant of HCC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In hepatoblastoma </a:t>
            </a:r>
            <a:r>
              <a:rPr lang="en-US" altLang="en-US" u="sng" dirty="0"/>
              <a:t>low AFP</a:t>
            </a:r>
            <a:r>
              <a:rPr lang="en-US" altLang="en-US" dirty="0"/>
              <a:t> (&lt; 100 ng/ml) is associated with </a:t>
            </a:r>
            <a:r>
              <a:rPr lang="en-US" altLang="en-US" u="sng" dirty="0"/>
              <a:t>worse prognosis</a:t>
            </a:r>
            <a:r>
              <a:rPr lang="en-US" altLang="en-US" dirty="0"/>
              <a:t> and with </a:t>
            </a:r>
            <a:r>
              <a:rPr lang="en-US" altLang="en-US" u="sng" dirty="0"/>
              <a:t>SCU histology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Also mildly elevated in 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Infantile hemangioendothelioma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Mesenchymal hamartoma</a:t>
            </a:r>
          </a:p>
        </p:txBody>
      </p:sp>
      <p:sp>
        <p:nvSpPr>
          <p:cNvPr id="88067" name="Slide Number Placeholder 3">
            <a:extLst>
              <a:ext uri="{FF2B5EF4-FFF2-40B4-BE49-F238E27FC236}">
                <a16:creationId xmlns="" xmlns:a16="http://schemas.microsoft.com/office/drawing/2014/main" id="{9629DED4-FFA1-AF4B-B163-8452CAE4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EE49A8-BB8B-534E-9B8C-7D138AC3DFD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81DBAC-6925-3442-AD64-5B4DBD13DC0A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76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="" xmlns:a16="http://schemas.microsoft.com/office/drawing/2014/main" id="{D3AC5272-F0EF-0E4D-AB6E-F58093F3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>
                <a:solidFill>
                  <a:srgbClr val="000000"/>
                </a:solidFill>
              </a:rPr>
              <a:t>Hepatoblastoma</a:t>
            </a:r>
            <a:br>
              <a:rPr lang="en-US" altLang="en-US" sz="4000" b="1">
                <a:solidFill>
                  <a:srgbClr val="000000"/>
                </a:solidFill>
              </a:rPr>
            </a:br>
            <a:r>
              <a:rPr lang="en-US" altLang="en-US" sz="3600" b="1">
                <a:solidFill>
                  <a:srgbClr val="000000"/>
                </a:solidFill>
              </a:rPr>
              <a:t>Staging</a:t>
            </a:r>
          </a:p>
        </p:txBody>
      </p:sp>
      <p:sp>
        <p:nvSpPr>
          <p:cNvPr id="89090" name="Rectangle 3">
            <a:extLst>
              <a:ext uri="{FF2B5EF4-FFF2-40B4-BE49-F238E27FC236}">
                <a16:creationId xmlns="" xmlns:a16="http://schemas.microsoft.com/office/drawing/2014/main" id="{D69D4BB2-35C6-2149-99EE-3F438896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 sz="2400" u="sng" dirty="0"/>
              <a:t>Surgical Criteria</a:t>
            </a:r>
            <a:r>
              <a:rPr lang="en-US" altLang="en-US" sz="2400" dirty="0"/>
              <a:t>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Surgical resection is the mainstay of therapy and required for cure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Staging based on </a:t>
            </a:r>
            <a:r>
              <a:rPr lang="en-US" altLang="en-US" sz="2000" u="sng" dirty="0"/>
              <a:t>surgical criteria</a:t>
            </a:r>
            <a:r>
              <a:rPr lang="en-US" altLang="en-US" sz="2000" dirty="0"/>
              <a:t> (currently used by COG and German Cooperative Group)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/>
              <a:t>I: Complete resection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/>
              <a:t>II: Microscopic margins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/>
              <a:t>III: Gross residual or nodal involvement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sz="1800" dirty="0"/>
              <a:t>IV: Metastatic disease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sz="2400" u="sng" dirty="0"/>
              <a:t>Radiographic Criteria</a:t>
            </a:r>
            <a:r>
              <a:rPr lang="en-US" altLang="en-US" sz="2400" dirty="0"/>
              <a:t>: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SIOPEL: Preoperative chemotherapy for all patients 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sym typeface="Wingdings" pitchFamily="2" charset="2"/>
              </a:rPr>
              <a:t>Staging based on </a:t>
            </a:r>
            <a:r>
              <a:rPr lang="en-US" altLang="en-US" sz="2000" u="sng" dirty="0">
                <a:sym typeface="Wingdings" pitchFamily="2" charset="2"/>
              </a:rPr>
              <a:t>radiographic criteria:</a:t>
            </a:r>
            <a:r>
              <a:rPr lang="en-US" altLang="en-US" sz="2000" dirty="0"/>
              <a:t> </a:t>
            </a:r>
            <a:r>
              <a:rPr lang="en-US" altLang="en-US" sz="2000" b="1" u="sng" dirty="0" err="1"/>
              <a:t>PRET</a:t>
            </a:r>
            <a:r>
              <a:rPr lang="en-US" altLang="en-US" sz="2000" dirty="0" err="1"/>
              <a:t>reatment</a:t>
            </a:r>
            <a:r>
              <a:rPr lang="en-US" altLang="en-US" sz="2000" dirty="0"/>
              <a:t> </a:t>
            </a:r>
            <a:r>
              <a:rPr lang="en-US" altLang="en-US" sz="2000" b="1" u="sng" dirty="0" err="1"/>
              <a:t>EXT</a:t>
            </a:r>
            <a:r>
              <a:rPr lang="en-US" altLang="en-US" sz="2000" dirty="0" err="1"/>
              <a:t>ent</a:t>
            </a:r>
            <a:r>
              <a:rPr lang="en-US" altLang="en-US" sz="2000" dirty="0"/>
              <a:t> of Disease (PRETEXT)</a:t>
            </a:r>
          </a:p>
        </p:txBody>
      </p:sp>
      <p:sp>
        <p:nvSpPr>
          <p:cNvPr id="89091" name="Slide Number Placeholder 3">
            <a:extLst>
              <a:ext uri="{FF2B5EF4-FFF2-40B4-BE49-F238E27FC236}">
                <a16:creationId xmlns="" xmlns:a16="http://schemas.microsoft.com/office/drawing/2014/main" id="{3183ED92-3C13-3F40-99FB-61C6BD61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78E37E-6A37-FF4E-9D83-F9DD79A8BE9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104FDA-6B63-494F-91B9-318208EFA2DA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2385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34B792-14E7-9145-92A4-82457B93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5" y="571501"/>
            <a:ext cx="1589959" cy="1321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D1C88A-8843-F246-B373-DE03F4ACA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3" y="2016581"/>
            <a:ext cx="1589959" cy="1321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CC40B6B-D302-AA42-8B50-FDD806A4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4" y="3490687"/>
            <a:ext cx="1589959" cy="1321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D4BBF6-6F06-4742-BE10-DD5CA53D0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5" y="4964793"/>
            <a:ext cx="1589959" cy="1321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C0CCBC8-9351-C84A-8FC8-457E2EAF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6" y="571501"/>
            <a:ext cx="1589959" cy="1321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8B0225-C98D-7344-88FB-F6FC3721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12" y="2016581"/>
            <a:ext cx="1589959" cy="1321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6AF4A24-4D55-264C-972F-13C807B9F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49" y="2016581"/>
            <a:ext cx="1589959" cy="1321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2B8189-252E-C340-B443-5B0B60DE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5" y="2016581"/>
            <a:ext cx="1589959" cy="1321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D11E08F-6D30-A546-B66F-23CF852DD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7" y="3673326"/>
            <a:ext cx="1075611" cy="894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9F8A476-C0D3-F64A-9FA2-7D600585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5" y="3529240"/>
            <a:ext cx="1589959" cy="1321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DF2535E-F43D-514A-A039-D5EB9B55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555" y="3673326"/>
            <a:ext cx="1075611" cy="894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107D78-027D-C44A-BE95-CC3CBEE9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145" y="3673326"/>
            <a:ext cx="1075611" cy="894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84B319C-DD34-E540-9871-6D95B4FC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560" y="3673325"/>
            <a:ext cx="1075611" cy="894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A23E9C-A48B-C943-83A6-C5BEF712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153" y="3673324"/>
            <a:ext cx="1075611" cy="8941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F9CCED6-0074-1E42-9C7F-8A6359A4B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675" y="5041899"/>
            <a:ext cx="1589959" cy="1321706"/>
          </a:xfrm>
          <a:prstGeom prst="rect">
            <a:avLst/>
          </a:prstGeom>
        </p:spPr>
      </p:pic>
      <p:sp>
        <p:nvSpPr>
          <p:cNvPr id="21" name="Rectangle 4">
            <a:extLst>
              <a:ext uri="{FF2B5EF4-FFF2-40B4-BE49-F238E27FC236}">
                <a16:creationId xmlns="" xmlns:a16="http://schemas.microsoft.com/office/drawing/2014/main" id="{87A590EE-BC4A-C143-BA00-63E67C4E2A82}"/>
              </a:ext>
            </a:extLst>
          </p:cNvPr>
          <p:cNvSpPr txBox="1">
            <a:spLocks/>
          </p:cNvSpPr>
          <p:nvPr/>
        </p:nvSpPr>
        <p:spPr>
          <a:xfrm>
            <a:off x="3232440" y="750816"/>
            <a:ext cx="5950651" cy="10982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en-US" dirty="0"/>
              <a:t>PRETEXT I: Three contiguous sectors free</a:t>
            </a:r>
          </a:p>
          <a:p>
            <a:pPr>
              <a:buClr>
                <a:schemeClr val="accent1"/>
              </a:buClr>
            </a:pPr>
            <a:r>
              <a:rPr lang="en-US" altLang="en-US" dirty="0"/>
              <a:t>PRETEXT II: Two contiguous sectors free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="" xmlns:a16="http://schemas.microsoft.com/office/drawing/2014/main" id="{9510DD89-E826-1246-809C-F97CC15C4E69}"/>
              </a:ext>
            </a:extLst>
          </p:cNvPr>
          <p:cNvSpPr txBox="1">
            <a:spLocks/>
          </p:cNvSpPr>
          <p:nvPr/>
        </p:nvSpPr>
        <p:spPr>
          <a:xfrm>
            <a:off x="3276356" y="4932591"/>
            <a:ext cx="6044008" cy="172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altLang="en-US" sz="2600" dirty="0"/>
              <a:t>PRETEXT III: One contiguous sector free</a:t>
            </a:r>
          </a:p>
          <a:p>
            <a:pPr>
              <a:buClr>
                <a:schemeClr val="accent1"/>
              </a:buClr>
            </a:pPr>
            <a:r>
              <a:rPr lang="en-US" altLang="en-US" sz="2600" dirty="0"/>
              <a:t>PRETEXT IV: All four sectors involved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3D6D4E2-93FC-564D-963B-F67923CB0065}"/>
              </a:ext>
            </a:extLst>
          </p:cNvPr>
          <p:cNvSpPr/>
          <p:nvPr/>
        </p:nvSpPr>
        <p:spPr>
          <a:xfrm>
            <a:off x="768350" y="1232354"/>
            <a:ext cx="277185" cy="2771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AC7B5E5B-4B45-9145-A9ED-A74D33ED56FC}"/>
              </a:ext>
            </a:extLst>
          </p:cNvPr>
          <p:cNvSpPr/>
          <p:nvPr/>
        </p:nvSpPr>
        <p:spPr>
          <a:xfrm>
            <a:off x="11081149" y="873524"/>
            <a:ext cx="277185" cy="2771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A29A70E4-1840-8840-84D1-A73547A0FE38}"/>
              </a:ext>
            </a:extLst>
          </p:cNvPr>
          <p:cNvSpPr/>
          <p:nvPr/>
        </p:nvSpPr>
        <p:spPr>
          <a:xfrm>
            <a:off x="847665" y="2567867"/>
            <a:ext cx="617690" cy="277185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1DEF10A6-DCF1-6F46-9D94-D8DD0C8D2C75}"/>
              </a:ext>
            </a:extLst>
          </p:cNvPr>
          <p:cNvSpPr/>
          <p:nvPr/>
        </p:nvSpPr>
        <p:spPr>
          <a:xfrm>
            <a:off x="4021370" y="2538841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8974C6F-66D3-054C-B085-17155BF32707}"/>
              </a:ext>
            </a:extLst>
          </p:cNvPr>
          <p:cNvSpPr/>
          <p:nvPr/>
        </p:nvSpPr>
        <p:spPr>
          <a:xfrm>
            <a:off x="7950012" y="2328206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AFE63072-5999-F544-BEF0-D8BEB7FA0025}"/>
              </a:ext>
            </a:extLst>
          </p:cNvPr>
          <p:cNvSpPr/>
          <p:nvPr/>
        </p:nvSpPr>
        <p:spPr>
          <a:xfrm>
            <a:off x="6777454" y="2639811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3B328C4-92A0-9E41-A371-A643E4A9245D}"/>
              </a:ext>
            </a:extLst>
          </p:cNvPr>
          <p:cNvSpPr/>
          <p:nvPr/>
        </p:nvSpPr>
        <p:spPr>
          <a:xfrm>
            <a:off x="10740644" y="2317521"/>
            <a:ext cx="617690" cy="277185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9D80E6A-24FD-8149-8037-D74A966DC37F}"/>
              </a:ext>
            </a:extLst>
          </p:cNvPr>
          <p:cNvSpPr/>
          <p:nvPr/>
        </p:nvSpPr>
        <p:spPr>
          <a:xfrm>
            <a:off x="906941" y="3889573"/>
            <a:ext cx="791229" cy="5529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33BF567-4A45-6B4A-B6BB-2AA4A3CF446A}"/>
              </a:ext>
            </a:extLst>
          </p:cNvPr>
          <p:cNvSpPr/>
          <p:nvPr/>
        </p:nvSpPr>
        <p:spPr>
          <a:xfrm>
            <a:off x="10345029" y="3811254"/>
            <a:ext cx="791229" cy="5529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2A70BAC8-49B0-1040-9D05-1D6E51DBB498}"/>
              </a:ext>
            </a:extLst>
          </p:cNvPr>
          <p:cNvSpPr/>
          <p:nvPr/>
        </p:nvSpPr>
        <p:spPr>
          <a:xfrm>
            <a:off x="2822623" y="4245429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A0D8856E-DE94-8F41-A4F0-05C6678CE2A9}"/>
              </a:ext>
            </a:extLst>
          </p:cNvPr>
          <p:cNvSpPr/>
          <p:nvPr/>
        </p:nvSpPr>
        <p:spPr>
          <a:xfrm>
            <a:off x="3369743" y="3968244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D34A902-4845-364E-BBDB-0BF577C1B93F}"/>
              </a:ext>
            </a:extLst>
          </p:cNvPr>
          <p:cNvSpPr/>
          <p:nvPr/>
        </p:nvSpPr>
        <p:spPr>
          <a:xfrm>
            <a:off x="4358965" y="4017231"/>
            <a:ext cx="395889" cy="3354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DE71DBC2-AF59-AB4F-A468-A84DA646DBF8}"/>
              </a:ext>
            </a:extLst>
          </p:cNvPr>
          <p:cNvSpPr/>
          <p:nvPr/>
        </p:nvSpPr>
        <p:spPr>
          <a:xfrm>
            <a:off x="5085756" y="3892170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514F8AED-9F8A-E142-9DFD-65FC081302B4}"/>
              </a:ext>
            </a:extLst>
          </p:cNvPr>
          <p:cNvSpPr/>
          <p:nvPr/>
        </p:nvSpPr>
        <p:spPr>
          <a:xfrm>
            <a:off x="5813542" y="4218316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3359C5B-AC57-D449-9F06-D448093032F7}"/>
              </a:ext>
            </a:extLst>
          </p:cNvPr>
          <p:cNvSpPr/>
          <p:nvPr/>
        </p:nvSpPr>
        <p:spPr>
          <a:xfrm>
            <a:off x="6371609" y="3854700"/>
            <a:ext cx="395889" cy="3354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CB68D251-63A6-0E48-9701-CADB9FF2FCD0}"/>
              </a:ext>
            </a:extLst>
          </p:cNvPr>
          <p:cNvSpPr/>
          <p:nvPr/>
        </p:nvSpPr>
        <p:spPr>
          <a:xfrm>
            <a:off x="7553254" y="3909985"/>
            <a:ext cx="395889" cy="3354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FFD46D65-2EF3-C548-A827-276054A8AE43}"/>
              </a:ext>
            </a:extLst>
          </p:cNvPr>
          <p:cNvSpPr/>
          <p:nvPr/>
        </p:nvSpPr>
        <p:spPr>
          <a:xfrm>
            <a:off x="8804460" y="4077256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0D6F7B03-4EDE-7648-A331-8D79C355EA02}"/>
              </a:ext>
            </a:extLst>
          </p:cNvPr>
          <p:cNvSpPr/>
          <p:nvPr/>
        </p:nvSpPr>
        <p:spPr>
          <a:xfrm>
            <a:off x="9320364" y="3898141"/>
            <a:ext cx="186283" cy="1521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CF6C9B90-5F41-3C41-A2A5-0941FD3BF670}"/>
              </a:ext>
            </a:extLst>
          </p:cNvPr>
          <p:cNvSpPr/>
          <p:nvPr/>
        </p:nvSpPr>
        <p:spPr>
          <a:xfrm>
            <a:off x="847665" y="5211279"/>
            <a:ext cx="1185117" cy="7053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D56D7EA4-2624-9942-94B2-E33C1A1177D3}"/>
              </a:ext>
            </a:extLst>
          </p:cNvPr>
          <p:cNvSpPr/>
          <p:nvPr/>
        </p:nvSpPr>
        <p:spPr>
          <a:xfrm>
            <a:off x="10017695" y="5625646"/>
            <a:ext cx="395889" cy="3354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F377B0D5-615D-6545-9D45-9650C6FA2B12}"/>
              </a:ext>
            </a:extLst>
          </p:cNvPr>
          <p:cNvSpPr/>
          <p:nvPr/>
        </p:nvSpPr>
        <p:spPr>
          <a:xfrm>
            <a:off x="10823852" y="5367308"/>
            <a:ext cx="395889" cy="3354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EC4420F5-0D9B-5D4B-A26C-A4FE6DB393E3}"/>
              </a:ext>
            </a:extLst>
          </p:cNvPr>
          <p:cNvSpPr/>
          <p:nvPr/>
        </p:nvSpPr>
        <p:spPr>
          <a:xfrm>
            <a:off x="2915764" y="832461"/>
            <a:ext cx="277185" cy="2771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97E71641-7C58-1347-9E71-58770879880A}"/>
              </a:ext>
            </a:extLst>
          </p:cNvPr>
          <p:cNvSpPr/>
          <p:nvPr/>
        </p:nvSpPr>
        <p:spPr>
          <a:xfrm>
            <a:off x="2915764" y="1287392"/>
            <a:ext cx="277185" cy="2771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31483D3A-7F82-974D-9D7A-AE732EEE5E04}"/>
              </a:ext>
            </a:extLst>
          </p:cNvPr>
          <p:cNvSpPr/>
          <p:nvPr/>
        </p:nvSpPr>
        <p:spPr>
          <a:xfrm>
            <a:off x="2955255" y="5450464"/>
            <a:ext cx="277185" cy="27718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C2B0EA3E-E22D-734C-BA8A-A62188DC9FF0}"/>
              </a:ext>
            </a:extLst>
          </p:cNvPr>
          <p:cNvSpPr/>
          <p:nvPr/>
        </p:nvSpPr>
        <p:spPr>
          <a:xfrm>
            <a:off x="2955254" y="5015739"/>
            <a:ext cx="277185" cy="2771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2">
            <a:extLst>
              <a:ext uri="{FF2B5EF4-FFF2-40B4-BE49-F238E27FC236}">
                <a16:creationId xmlns="" xmlns:a16="http://schemas.microsoft.com/office/drawing/2014/main" id="{9DBDBF6B-C120-AF47-B2AF-47754C385C26}"/>
              </a:ext>
            </a:extLst>
          </p:cNvPr>
          <p:cNvSpPr txBox="1">
            <a:spLocks/>
          </p:cNvSpPr>
          <p:nvPr/>
        </p:nvSpPr>
        <p:spPr>
          <a:xfrm>
            <a:off x="1648690" y="-1246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</a:rPr>
              <a:t> PRETEXT Staging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B92CEAA-7512-F045-866C-DB467A4691E5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3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="" xmlns:a16="http://schemas.microsoft.com/office/drawing/2014/main" id="{4A25B738-A550-A247-9356-4AA5915A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4000" b="1" dirty="0"/>
              <a:t>Retinoblastoma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Two Clinical Forms</a:t>
            </a:r>
            <a:endParaRPr lang="en-US" altLang="en-US" sz="4800" b="1" dirty="0"/>
          </a:p>
        </p:txBody>
      </p:sp>
      <p:sp>
        <p:nvSpPr>
          <p:cNvPr id="20482" name="Rectangle 3">
            <a:extLst>
              <a:ext uri="{FF2B5EF4-FFF2-40B4-BE49-F238E27FC236}">
                <a16:creationId xmlns="" xmlns:a16="http://schemas.microsoft.com/office/drawing/2014/main" id="{11F0712A-13A9-754C-BCE5-8139C7F24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u="sng" dirty="0">
                <a:solidFill>
                  <a:srgbClr val="000000"/>
                </a:solidFill>
              </a:rPr>
              <a:t>Non-hereditary, unilateral or unifocal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75% of patients 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Mutation of both alleles in a somatic cell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Median time to diagnosis: 29-30 months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u="sng" dirty="0">
                <a:solidFill>
                  <a:srgbClr val="000000"/>
                </a:solidFill>
              </a:rPr>
              <a:t>Hereditary, bilateral, multifocal 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25% of patients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Germline mutation of </a:t>
            </a:r>
            <a:r>
              <a:rPr lang="en-US" altLang="en-US" i="1" dirty="0">
                <a:solidFill>
                  <a:srgbClr val="000000"/>
                </a:solidFill>
              </a:rPr>
              <a:t>RB1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000000"/>
                </a:solidFill>
              </a:rPr>
              <a:t>25% cases: Inherited from a carrier parent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000000"/>
                </a:solidFill>
              </a:rPr>
              <a:t>75% cases: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de novo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mutation early in embryogenesis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Median time to diagnosis: 14-16 months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="" xmlns:a16="http://schemas.microsoft.com/office/drawing/2014/main" id="{6B49886D-E2FD-C149-89E2-BE2C871D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A803BA-7339-024B-814A-A5D495809D6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E168237-E0AE-D44B-9D76-4BF0DFC98C7A}"/>
              </a:ext>
            </a:extLst>
          </p:cNvPr>
          <p:cNvSpPr txBox="1"/>
          <p:nvPr/>
        </p:nvSpPr>
        <p:spPr>
          <a:xfrm>
            <a:off x="8774718" y="45522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617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="" xmlns:a16="http://schemas.microsoft.com/office/drawing/2014/main" id="{C71603C4-C3F1-6548-8B6A-B6794B1C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Treatment of Hepatoblastoma</a:t>
            </a:r>
            <a:r>
              <a:rPr lang="en-US" altLang="en-US" sz="3200" b="1" dirty="0">
                <a:solidFill>
                  <a:srgbClr val="000000"/>
                </a:solidFill>
              </a:rPr>
              <a:t/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3600" b="1" dirty="0">
                <a:solidFill>
                  <a:srgbClr val="000000"/>
                </a:solidFill>
              </a:rPr>
              <a:t>Principles of Therapy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3186" name="Rectangle 3">
            <a:extLst>
              <a:ext uri="{FF2B5EF4-FFF2-40B4-BE49-F238E27FC236}">
                <a16:creationId xmlns="" xmlns:a16="http://schemas.microsoft.com/office/drawing/2014/main" id="{31CAFEDC-3C02-E64A-BDBC-6069B2A8D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8389"/>
            <a:ext cx="10515600" cy="435133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Risk-adapted therapy based on stage and pathology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Surgical resection is the mainstay of curative therapy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Only 20-30% of patients have </a:t>
            </a:r>
            <a:r>
              <a:rPr lang="en-US" altLang="en-US" dirty="0" err="1"/>
              <a:t>resectable</a:t>
            </a:r>
            <a:r>
              <a:rPr lang="en-US" altLang="en-US" dirty="0"/>
              <a:t> disease at presentation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Surgery only is curative &gt; 90% of Pure Fetal HBL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Hepatoblastoma is a very </a:t>
            </a:r>
            <a:r>
              <a:rPr lang="en-US" altLang="en-US" dirty="0" err="1"/>
              <a:t>chemosensitive</a:t>
            </a:r>
            <a:r>
              <a:rPr lang="en-US" altLang="en-US" dirty="0"/>
              <a:t> disease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Cisplatin-based therapy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Chemotherapy increases proportion of patients achieving complete resection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Used in neoadjuvant and adjuvant settings based on risk assignment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Radiation therapy IS NOT indicated in the upfront treatment of HB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="" xmlns:a16="http://schemas.microsoft.com/office/drawing/2014/main" id="{B925FEEE-3BD0-E340-A3F1-051988A26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9F8464-BDB0-BC42-ADA6-5161452AAE2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D4E7E0-E1B6-8243-B4BD-427A4F6E8C82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26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Rectangle 2">
            <a:extLst>
              <a:ext uri="{FF2B5EF4-FFF2-40B4-BE49-F238E27FC236}">
                <a16:creationId xmlns="" xmlns:a16="http://schemas.microsoft.com/office/drawing/2014/main" id="{7CBE140F-08EA-1D4B-A2ED-5BC99896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000000"/>
                </a:solidFill>
              </a:rPr>
              <a:t>Treatment of Hepatoblastoma</a:t>
            </a:r>
            <a:br>
              <a:rPr lang="en-US" altLang="en-US" sz="36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Chemotherapy</a:t>
            </a:r>
            <a:r>
              <a:rPr lang="en-US" altLang="en-US" sz="36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9D18BF-CCC5-9A46-8B4B-A020F2523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Cisplatin-based regimens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COG: Cisplatin + 5-FU + Vincristine (C5V) +/- DOX (C5VD)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SIOPEL: Cisplatin alone or with Doxorubicin (PLADO)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Other agents (Irinotecan, Carboplatin, Etoposide) may be used for high-risk/metastatic patients</a:t>
            </a:r>
          </a:p>
          <a:p>
            <a:pPr>
              <a:buClr>
                <a:schemeClr val="accent1"/>
              </a:buClr>
            </a:pPr>
            <a:r>
              <a:rPr lang="en-US" dirty="0"/>
              <a:t>Neoadjuvant </a:t>
            </a:r>
            <a:r>
              <a:rPr lang="en-US" i="1" dirty="0"/>
              <a:t>vs. </a:t>
            </a:r>
            <a:r>
              <a:rPr lang="en-US" dirty="0"/>
              <a:t>Adjuvant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COG: Surgery when feasible, followed by chemotherapy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SIOPEL: Always preoperative chemotherapy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AHEP1531 (PHITT Trial): Consensus COG/SIOPEL approach</a:t>
            </a:r>
          </a:p>
          <a:p>
            <a:pPr lvl="1">
              <a:buClr>
                <a:schemeClr val="accent1"/>
              </a:buClr>
            </a:pPr>
            <a:endParaRPr lang="en-US" dirty="0"/>
          </a:p>
        </p:txBody>
      </p:sp>
      <p:sp>
        <p:nvSpPr>
          <p:cNvPr id="94213" name="Slide Number Placeholder 6">
            <a:extLst>
              <a:ext uri="{FF2B5EF4-FFF2-40B4-BE49-F238E27FC236}">
                <a16:creationId xmlns="" xmlns:a16="http://schemas.microsoft.com/office/drawing/2014/main" id="{BB7B85F9-490E-8440-849C-3CFADC9F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F0B186-01F7-2447-9C56-DD2DC9BA9FA0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4492C9-0BB8-2443-95EB-5EEA02106403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773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4">
            <a:extLst>
              <a:ext uri="{FF2B5EF4-FFF2-40B4-BE49-F238E27FC236}">
                <a16:creationId xmlns="" xmlns:a16="http://schemas.microsoft.com/office/drawing/2014/main" id="{62E3A267-7016-544F-950F-2AF07DF2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5"/>
            <a:ext cx="10515600" cy="1325563"/>
          </a:xfrm>
        </p:spPr>
        <p:txBody>
          <a:bodyPr anchor="t"/>
          <a:lstStyle/>
          <a:p>
            <a:r>
              <a:rPr lang="en-US" altLang="en-US" sz="4000" b="1" dirty="0"/>
              <a:t>Treatment of Hepatoblastoma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604D6759-7340-7845-9A75-E09C0975A8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6700407"/>
              </p:ext>
            </p:extLst>
          </p:nvPr>
        </p:nvGraphicFramePr>
        <p:xfrm>
          <a:off x="838200" y="635143"/>
          <a:ext cx="10515600" cy="5872163"/>
        </p:xfrm>
        <a:graphic>
          <a:graphicData uri="http://schemas.openxmlformats.org/drawingml/2006/table">
            <a:tbl>
              <a:tblPr/>
              <a:tblGrid>
                <a:gridCol w="14854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0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627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172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Risk Group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Definition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Treatment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Outcome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Low-Risk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 I and II non-SCU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Upfront 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Adjuvant chemotherapy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(2-4 cycles of CDDP-based therapy)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90%+ survival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PFH curable with surgery only</a:t>
                      </a:r>
                      <a:endParaRPr kumimoji="0" lang="en-US" sz="1600" b="0" i="0" u="sng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86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Intermediate Risk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 I and II SCU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Upfront 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Adjuvant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(4 cycles of CDDP-based therapy)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70-90% survival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4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 III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Early transplant evaluation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(2-4 cycles of CDDP-based therapy)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Postoperative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(2-4 cycles of CDDP-based therapy)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4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High Risk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 IV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All patients with AFP &lt; 100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Early transplant evaluation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(2-4 cycles of high-risk CDDP-based therapy)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Surgery (primary and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mets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Postoperative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chemotherapy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(2-4 cycles of high-risk CDDP-based therapy)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40-60% survival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0691" marR="110691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5268" name="Slide Number Placeholder 7">
            <a:extLst>
              <a:ext uri="{FF2B5EF4-FFF2-40B4-BE49-F238E27FC236}">
                <a16:creationId xmlns="" xmlns:a16="http://schemas.microsoft.com/office/drawing/2014/main" id="{C17B6850-D1A6-8948-8AB3-93B6C76B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1D95E6-51A0-DD41-9728-1FF6DB53E62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FC360B6D-1184-7B4A-BBCA-D82EC85CBC0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1926" y="3483666"/>
            <a:ext cx="228600" cy="3175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27D2F37-29D5-244B-8177-12D1B1170C7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2719" y="3926819"/>
            <a:ext cx="228600" cy="1588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D16E36A8-D162-AC46-B717-1EE826E51F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2719" y="5457444"/>
            <a:ext cx="228600" cy="1588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A2BB16CE-B7E7-8B45-A9D6-961362DF234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4307" y="5891453"/>
            <a:ext cx="228600" cy="1587"/>
          </a:xfrm>
          <a:prstGeom prst="straightConnector1">
            <a:avLst/>
          </a:prstGeom>
          <a:noFill/>
          <a:ln w="25400">
            <a:solidFill>
              <a:srgbClr val="4F81B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B49B23-0F98-B242-84E9-91D9FCABA5E6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41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="" xmlns:a16="http://schemas.microsoft.com/office/drawing/2014/main" id="{A9313C37-A490-B94C-822A-1D7C3DBD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Treatment of Hepatoblastoma</a:t>
            </a:r>
            <a:r>
              <a:rPr lang="en-US" altLang="en-US" sz="3600" b="1" dirty="0">
                <a:solidFill>
                  <a:srgbClr val="000000"/>
                </a:solidFill>
              </a:rPr>
              <a:t/>
            </a:r>
            <a:br>
              <a:rPr lang="en-US" altLang="en-US" sz="36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Liver Transplant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sp>
        <p:nvSpPr>
          <p:cNvPr id="96258" name="Rectangle 3">
            <a:extLst>
              <a:ext uri="{FF2B5EF4-FFF2-40B4-BE49-F238E27FC236}">
                <a16:creationId xmlns="" xmlns:a16="http://schemas.microsoft.com/office/drawing/2014/main" id="{12AC877A-BB1C-CE49-9565-FB9272F9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Needed for approximately 10% of patients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Early referral to liver transplant program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Unifocal or multifocal PRETEXT 4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Unifocal, centrally-located tumors involving main hilar structures or main hepatic veins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Factors contributing to improved survival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Complete resection as soon as possible after induction therapy (4 cycles), avoiding excessive pre-transplant chemotherapy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Good response to chemotherapy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Lung metastases are not a contraindication if </a:t>
            </a:r>
            <a:r>
              <a:rPr lang="en-US" altLang="en-US" dirty="0" err="1"/>
              <a:t>resectable</a:t>
            </a:r>
            <a:endParaRPr lang="en-US" altLang="en-US" dirty="0"/>
          </a:p>
        </p:txBody>
      </p:sp>
      <p:sp>
        <p:nvSpPr>
          <p:cNvPr id="96259" name="Slide Number Placeholder 3">
            <a:extLst>
              <a:ext uri="{FF2B5EF4-FFF2-40B4-BE49-F238E27FC236}">
                <a16:creationId xmlns="" xmlns:a16="http://schemas.microsoft.com/office/drawing/2014/main" id="{B47EA6E5-AE26-2F4D-AC21-E7A5019E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D93A25-4325-9149-9A0C-5344D84DECD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E1FCFD-9CA9-884D-BDCD-BECACD5A94B9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37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3941E-3068-4549-804C-BB39EEB1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Hepatocellular Carcinoma</a:t>
            </a:r>
            <a:br>
              <a:rPr lang="en-US" sz="4000" b="1" dirty="0"/>
            </a:br>
            <a:r>
              <a:rPr lang="en-US" sz="3200" b="1" dirty="0"/>
              <a:t>General Concepts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5C2AE5-501E-F24E-ABBD-6134C634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770"/>
            <a:ext cx="10515600" cy="49880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HCC: Liver tumor of adolescents</a:t>
            </a:r>
          </a:p>
          <a:p>
            <a:pPr lvl="1"/>
            <a:r>
              <a:rPr lang="en-US" dirty="0"/>
              <a:t>95% of liver malignancies in &gt; 15 year </a:t>
            </a:r>
            <a:r>
              <a:rPr lang="en-US" dirty="0" err="1"/>
              <a:t>olds</a:t>
            </a:r>
            <a:endParaRPr lang="en-US" dirty="0"/>
          </a:p>
          <a:p>
            <a:pPr lvl="1"/>
            <a:r>
              <a:rPr lang="en-US" dirty="0"/>
              <a:t>Median age 12 years</a:t>
            </a:r>
          </a:p>
          <a:p>
            <a:r>
              <a:rPr lang="en-US" dirty="0"/>
              <a:t>Histology: Two broad categories</a:t>
            </a:r>
          </a:p>
          <a:p>
            <a:pPr lvl="1"/>
            <a:r>
              <a:rPr lang="en-US" dirty="0"/>
              <a:t>HCC in the context of underlying liver disease</a:t>
            </a:r>
          </a:p>
          <a:p>
            <a:pPr lvl="1"/>
            <a:r>
              <a:rPr lang="en-US" dirty="0"/>
              <a:t>De novo HCC</a:t>
            </a:r>
          </a:p>
          <a:p>
            <a:pPr lvl="2"/>
            <a:r>
              <a:rPr lang="en-US" dirty="0"/>
              <a:t>Conventional HCC</a:t>
            </a:r>
          </a:p>
          <a:p>
            <a:pPr lvl="2"/>
            <a:r>
              <a:rPr lang="en-US" dirty="0"/>
              <a:t>Fibrolamellar HCC</a:t>
            </a:r>
          </a:p>
          <a:p>
            <a:pPr lvl="2"/>
            <a:r>
              <a:rPr lang="en-US" dirty="0"/>
              <a:t>HCC with elements of HB (transitional liver cell tumor or hepatocellular neoplasm otherwise no specified)</a:t>
            </a:r>
          </a:p>
          <a:p>
            <a:r>
              <a:rPr lang="en-US" dirty="0"/>
              <a:t>Biology</a:t>
            </a:r>
          </a:p>
          <a:p>
            <a:pPr lvl="1"/>
            <a:r>
              <a:rPr lang="en-US" dirty="0"/>
              <a:t>Biological background similar to adult HCC: cycle of damage and repair</a:t>
            </a:r>
          </a:p>
          <a:p>
            <a:pPr lvl="1"/>
            <a:r>
              <a:rPr lang="en-US" dirty="0"/>
              <a:t>Multiple chromosomal imbalances</a:t>
            </a:r>
          </a:p>
          <a:p>
            <a:pPr lvl="1"/>
            <a:r>
              <a:rPr lang="en-US" dirty="0"/>
              <a:t>Activation of WNT/CTNNB1, EPHB2, and TGFB1/MTOR signaling pathways </a:t>
            </a:r>
          </a:p>
          <a:p>
            <a:pPr lvl="1"/>
            <a:r>
              <a:rPr lang="en-US" dirty="0"/>
              <a:t>Increased expression of angiogenesis pathway factors</a:t>
            </a:r>
          </a:p>
          <a:p>
            <a:pPr lvl="1"/>
            <a:r>
              <a:rPr lang="en-US" i="1" dirty="0"/>
              <a:t>DNAJB1-PRKACA</a:t>
            </a:r>
            <a:r>
              <a:rPr lang="en-US" dirty="0"/>
              <a:t> fusion in Fibrolamellar HCC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3217106-C9C5-AC4D-9018-682CC396ABD5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878CD53-7738-754A-B278-DC17CE14DC25}"/>
              </a:ext>
            </a:extLst>
          </p:cNvPr>
          <p:cNvSpPr txBox="1"/>
          <p:nvPr/>
        </p:nvSpPr>
        <p:spPr>
          <a:xfrm>
            <a:off x="8721708" y="298587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08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09A82-9CDD-EF4F-9235-E8F56DAD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Hepatocellular Carcinoma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Risk Factors</a:t>
            </a:r>
            <a:endParaRPr lang="en-US" b="1" dirty="0"/>
          </a:p>
        </p:txBody>
      </p:sp>
      <p:graphicFrame>
        <p:nvGraphicFramePr>
          <p:cNvPr id="553987" name="Group 3">
            <a:extLst>
              <a:ext uri="{FF2B5EF4-FFF2-40B4-BE49-F238E27FC236}">
                <a16:creationId xmlns="" xmlns:a16="http://schemas.microsoft.com/office/drawing/2014/main" id="{6BC9738E-E34F-954E-9EFA-B26E5A1A4E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136729"/>
              </p:ext>
            </p:extLst>
          </p:nvPr>
        </p:nvGraphicFramePr>
        <p:xfrm>
          <a:off x="838200" y="1732861"/>
          <a:ext cx="10515599" cy="4389645"/>
        </p:xfrm>
        <a:graphic>
          <a:graphicData uri="http://schemas.openxmlformats.org/drawingml/2006/table">
            <a:tbl>
              <a:tblPr/>
              <a:tblGrid>
                <a:gridCol w="2303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06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06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Risk Factors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Hepatoblastoma</a:t>
                      </a: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Hepatocellular Carcinoma 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664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Congenital Abnormalities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Familial polyposis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Gardner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Beckwith-Wiedemann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Sdr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Hemihypertrophy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Glycogen storage diseases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Hereditary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Tyrosenemia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Biliary cirrhosis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Glycogen storage diseases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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-1 antitrypsin deficiency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sym typeface="Symbol" panose="05050102010706020507" pitchFamily="18" charset="2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Hemochromatosis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263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Environment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Factors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Fetal alcohol syndrome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Prematurity and low birth weight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Oral Contraceptives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Oral Gonadotropins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Parental exposure to metal, petroleum products, paint</a:t>
                      </a: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Hepatitis B &amp; C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Alcohol consumption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Anabolic steroids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Aflatoxin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Carcinogens (pesticides, vinyl chloride,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Thorotrast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120178" marR="120178" marT="45723" marB="45723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5795" name="Slide Number Placeholder 3">
            <a:extLst>
              <a:ext uri="{FF2B5EF4-FFF2-40B4-BE49-F238E27FC236}">
                <a16:creationId xmlns="" xmlns:a16="http://schemas.microsoft.com/office/drawing/2014/main" id="{F530AF2D-5EA4-5840-BFED-4DBEE6ED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847367-3334-6F44-B406-BD1EE65C010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6BE4699-429D-054F-A3DB-2811139C8FC5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9456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="" xmlns:a16="http://schemas.microsoft.com/office/drawing/2014/main" id="{4F2CC6FF-7B79-2946-95D7-41143DE9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Hepatocellular Carcinoma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General Concepts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="" xmlns:a16="http://schemas.microsoft.com/office/drawing/2014/main" id="{8974EA04-A6F4-0F4B-9CDF-26903B140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738"/>
            <a:ext cx="10515600" cy="494451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Median Age 12 years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 err="1"/>
              <a:t>Fibrolamelar</a:t>
            </a:r>
            <a:r>
              <a:rPr lang="en-US" altLang="en-US" sz="2000" dirty="0"/>
              <a:t> variant 20-25%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More protracted clinical presentation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Lower (to normal) AFP (90% &lt; 20 ng/mL)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Aggressive behavior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Metastases in 30%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Extrahepatic extension or vascular invasion in 40%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Multifocality 50-60%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30% associated with liver cirrhosis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Response to chemotherapy (CDDP/DOX) &lt; 50%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 err="1"/>
              <a:t>Resectability</a:t>
            </a:r>
            <a:r>
              <a:rPr lang="en-US" altLang="en-US" sz="2000" dirty="0"/>
              <a:t>: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Complete resection 30%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Chemoembolization may be used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Candidates for transplant in absence of extrahepatic disease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Outcome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5 </a:t>
            </a:r>
            <a:r>
              <a:rPr lang="en-US" altLang="en-US" sz="1800" dirty="0" err="1"/>
              <a:t>yr</a:t>
            </a:r>
            <a:r>
              <a:rPr lang="en-US" altLang="en-US" sz="1800" dirty="0"/>
              <a:t> OS: 28%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5 </a:t>
            </a:r>
            <a:r>
              <a:rPr lang="en-US" altLang="en-US" sz="1800" dirty="0" err="1"/>
              <a:t>yr</a:t>
            </a:r>
            <a:r>
              <a:rPr lang="en-US" altLang="en-US" sz="1800" dirty="0"/>
              <a:t> EFS 17-19%</a:t>
            </a:r>
          </a:p>
        </p:txBody>
      </p:sp>
      <p:sp>
        <p:nvSpPr>
          <p:cNvPr id="97284" name="Slide Number Placeholder 4">
            <a:extLst>
              <a:ext uri="{FF2B5EF4-FFF2-40B4-BE49-F238E27FC236}">
                <a16:creationId xmlns="" xmlns:a16="http://schemas.microsoft.com/office/drawing/2014/main" id="{6BE96205-7E8E-0A42-ABD5-3388B12E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5CEE1A-E5B7-2E47-9802-C62C9DFB8A1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6020" name="Text Box 4">
            <a:extLst>
              <a:ext uri="{FF2B5EF4-FFF2-40B4-BE49-F238E27FC236}">
                <a16:creationId xmlns="" xmlns:a16="http://schemas.microsoft.com/office/drawing/2014/main" id="{6C06C3D4-749C-964F-A1F2-2A8DE5651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1" y="5638801"/>
            <a:ext cx="3205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Katzenstein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et al. J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Oncol 2002;20:2789-97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Czauderna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et al. J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Oncol 2002;20:2798-2804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318EFE-38FF-A846-94D6-D72D19161CCE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260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="" xmlns:a16="http://schemas.microsoft.com/office/drawing/2014/main" id="{8F3375EB-AF17-2649-ACDC-F0F66F90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Long Term Effects</a:t>
            </a:r>
          </a:p>
        </p:txBody>
      </p:sp>
      <p:sp>
        <p:nvSpPr>
          <p:cNvPr id="100354" name="Content Placeholder 2">
            <a:extLst>
              <a:ext uri="{FF2B5EF4-FFF2-40B4-BE49-F238E27FC236}">
                <a16:creationId xmlns="" xmlns:a16="http://schemas.microsoft.com/office/drawing/2014/main" id="{1AFBBFBB-3F8A-8447-A479-5B57FDF4D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altLang="en-US" sz="2400"/>
              <a:t>Chemotherapy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/>
              <a:t>Hearing loss </a:t>
            </a:r>
          </a:p>
          <a:p>
            <a:pPr lvl="1">
              <a:buClr>
                <a:schemeClr val="accent1"/>
              </a:buClr>
            </a:pPr>
            <a:r>
              <a:rPr lang="en-US" altLang="en-US" sz="2000"/>
              <a:t>Therapy-related AML</a:t>
            </a:r>
          </a:p>
          <a:p>
            <a:pPr lvl="1">
              <a:buClr>
                <a:schemeClr val="accent1"/>
              </a:buClr>
            </a:pPr>
            <a:r>
              <a:rPr lang="en-US" altLang="en-US" sz="2000"/>
              <a:t>Cardiotoxicity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/>
              <a:t>Renal toxicity</a:t>
            </a:r>
          </a:p>
          <a:p>
            <a:pPr>
              <a:buClr>
                <a:schemeClr val="accent1"/>
              </a:buClr>
            </a:pPr>
            <a:r>
              <a:rPr lang="en-US" altLang="en-US" sz="2400"/>
              <a:t>Surgery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/>
              <a:t>Post-transplant immunosuppression </a:t>
            </a:r>
          </a:p>
          <a:p>
            <a:pPr>
              <a:buClr>
                <a:schemeClr val="accent1"/>
              </a:buClr>
            </a:pPr>
            <a:r>
              <a:rPr lang="en-US" altLang="en-US" sz="2400"/>
              <a:t>Colon carcinoma in APC+ patients</a:t>
            </a:r>
          </a:p>
          <a:p>
            <a:pPr lvl="1">
              <a:buClr>
                <a:schemeClr val="accent1"/>
              </a:buClr>
            </a:pPr>
            <a:r>
              <a:rPr lang="en-US" altLang="en-US" sz="2000"/>
              <a:t>Surveillance guidelines</a:t>
            </a:r>
          </a:p>
          <a:p>
            <a:pPr lvl="2">
              <a:buClr>
                <a:schemeClr val="accent1"/>
              </a:buClr>
            </a:pPr>
            <a:r>
              <a:rPr lang="en-US" altLang="en-US" sz="1800"/>
              <a:t>Annual sigmoidoscopy from age 13-15</a:t>
            </a:r>
          </a:p>
          <a:p>
            <a:pPr lvl="2">
              <a:buClr>
                <a:schemeClr val="accent1"/>
              </a:buClr>
            </a:pPr>
            <a:r>
              <a:rPr lang="en-US" altLang="en-US" sz="1800"/>
              <a:t>Prophylactic colectomy between 16 and 20 years</a:t>
            </a:r>
          </a:p>
          <a:p>
            <a:pPr lvl="2">
              <a:buClr>
                <a:schemeClr val="accent1"/>
              </a:buClr>
            </a:pPr>
            <a:r>
              <a:rPr lang="en-US" altLang="en-US" sz="1800"/>
              <a:t>Three yearly upper GI from age 30 years (5-10% risk small bowel carcinoma)</a:t>
            </a:r>
          </a:p>
          <a:p>
            <a:pPr lvl="1">
              <a:buClr>
                <a:schemeClr val="accent1"/>
              </a:buClr>
            </a:pPr>
            <a:endParaRPr lang="en-US" altLang="en-US" sz="2000"/>
          </a:p>
          <a:p>
            <a:pPr lvl="1">
              <a:buClr>
                <a:schemeClr val="accent1"/>
              </a:buClr>
            </a:pPr>
            <a:endParaRPr lang="en-US" altLang="en-US" sz="2000"/>
          </a:p>
        </p:txBody>
      </p:sp>
      <p:sp>
        <p:nvSpPr>
          <p:cNvPr id="100355" name="Slide Number Placeholder 3">
            <a:extLst>
              <a:ext uri="{FF2B5EF4-FFF2-40B4-BE49-F238E27FC236}">
                <a16:creationId xmlns="" xmlns:a16="http://schemas.microsoft.com/office/drawing/2014/main" id="{60AC91E9-FE00-D243-8304-E8735541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02C5EA-CF0B-044A-8B4F-EF03B966997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91792E-CB13-4C45-94D3-C0A1B069E4D5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06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8B917402-FCCF-4248-AF80-0C6600BEA423}"/>
              </a:ext>
            </a:extLst>
          </p:cNvPr>
          <p:cNvSpPr/>
          <p:nvPr/>
        </p:nvSpPr>
        <p:spPr>
          <a:xfrm>
            <a:off x="4147928" y="1762540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Retinoblastoma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2C0230C6-DFD8-6347-9E98-E832453865FF}"/>
              </a:ext>
            </a:extLst>
          </p:cNvPr>
          <p:cNvSpPr/>
          <p:nvPr/>
        </p:nvSpPr>
        <p:spPr>
          <a:xfrm>
            <a:off x="4147928" y="2789583"/>
            <a:ext cx="316727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Hepatoblastoma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81B82011-98E3-AC42-9110-257FE2336643}"/>
              </a:ext>
            </a:extLst>
          </p:cNvPr>
          <p:cNvSpPr/>
          <p:nvPr/>
        </p:nvSpPr>
        <p:spPr>
          <a:xfrm>
            <a:off x="4147928" y="3816626"/>
            <a:ext cx="316727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Germ Cell Tumors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786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="" xmlns:a16="http://schemas.microsoft.com/office/drawing/2014/main" id="{721FCEF5-C737-DB4E-975C-4C75A87D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</a:rPr>
              <a:t>Pediatric Germ Cell Tumors</a:t>
            </a:r>
          </a:p>
        </p:txBody>
      </p:sp>
      <p:sp>
        <p:nvSpPr>
          <p:cNvPr id="102402" name="Rectangle 3">
            <a:extLst>
              <a:ext uri="{FF2B5EF4-FFF2-40B4-BE49-F238E27FC236}">
                <a16:creationId xmlns="" xmlns:a16="http://schemas.microsoft.com/office/drawing/2014/main" id="{623D880E-3E35-9447-B14F-76B3733A0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buClr>
                <a:schemeClr val="accent1"/>
              </a:buClr>
            </a:pPr>
            <a:r>
              <a:rPr lang="en-US" altLang="en-US" sz="2400" dirty="0"/>
              <a:t>Annual Incidence: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buClr>
                <a:schemeClr val="accent1"/>
              </a:buClr>
            </a:pPr>
            <a:r>
              <a:rPr lang="en-US" altLang="en-US" sz="1800" dirty="0"/>
              <a:t>3.9 cases per million children (0-15y)</a:t>
            </a:r>
          </a:p>
          <a:p>
            <a:pPr lvl="2" eaLnBrk="1" hangingPunct="1">
              <a:lnSpc>
                <a:spcPct val="80000"/>
              </a:lnSpc>
              <a:spcBef>
                <a:spcPct val="40000"/>
              </a:spcBef>
              <a:buClr>
                <a:schemeClr val="accent1"/>
              </a:buClr>
            </a:pPr>
            <a:r>
              <a:rPr lang="en-US" altLang="en-US" sz="1800" dirty="0"/>
              <a:t>1.5 cases / million at gonadal sites </a:t>
            </a:r>
          </a:p>
          <a:p>
            <a:pPr lvl="2" eaLnBrk="1" hangingPunct="1">
              <a:lnSpc>
                <a:spcPct val="80000"/>
              </a:lnSpc>
              <a:spcBef>
                <a:spcPct val="40000"/>
              </a:spcBef>
              <a:buClr>
                <a:schemeClr val="accent1"/>
              </a:buClr>
            </a:pPr>
            <a:r>
              <a:rPr lang="en-US" altLang="en-US" sz="1800" dirty="0"/>
              <a:t>2.4 cases / million at extragonadal sites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buClr>
                <a:schemeClr val="accent1"/>
              </a:buClr>
            </a:pPr>
            <a:r>
              <a:rPr lang="en-US" altLang="en-US" sz="2400" dirty="0"/>
              <a:t>~3% of all pediatric cancers</a:t>
            </a:r>
          </a:p>
          <a:p>
            <a:pPr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400" dirty="0"/>
              <a:t>Bimodal age distribution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Peak &lt; 3 years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Extragonadal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Testicular tumors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2000" dirty="0"/>
              <a:t>Peak: adolescence</a:t>
            </a:r>
          </a:p>
          <a:p>
            <a:pPr lvl="2" eaLnBrk="1" hangingPunct="1">
              <a:lnSpc>
                <a:spcPct val="80000"/>
              </a:lnSpc>
              <a:buClr>
                <a:schemeClr val="accent1"/>
              </a:buClr>
            </a:pPr>
            <a:r>
              <a:rPr lang="en-US" altLang="en-US" sz="1800" dirty="0"/>
              <a:t>Gonadal tumors</a:t>
            </a:r>
          </a:p>
        </p:txBody>
      </p:sp>
      <p:sp>
        <p:nvSpPr>
          <p:cNvPr id="102404" name="Slide Number Placeholder 4">
            <a:extLst>
              <a:ext uri="{FF2B5EF4-FFF2-40B4-BE49-F238E27FC236}">
                <a16:creationId xmlns="" xmlns:a16="http://schemas.microsoft.com/office/drawing/2014/main" id="{DEDDD63B-3E55-B64B-BE15-11824911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A0A599-71EC-6049-8D87-FA687E712EF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2403" name="Picture 4">
            <a:extLst>
              <a:ext uri="{FF2B5EF4-FFF2-40B4-BE49-F238E27FC236}">
                <a16:creationId xmlns="" xmlns:a16="http://schemas.microsoft.com/office/drawing/2014/main" id="{DA02C7BA-31A0-6442-827C-720863B2E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43" y="1676400"/>
            <a:ext cx="4810125" cy="335438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Rectangle 5">
            <a:extLst>
              <a:ext uri="{FF2B5EF4-FFF2-40B4-BE49-F238E27FC236}">
                <a16:creationId xmlns="" xmlns:a16="http://schemas.microsoft.com/office/drawing/2014/main" id="{A049088D-8547-6D4D-866F-E6D5E4881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653" y="5165725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Ries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LAG, Smith MA, Gurney JG,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Linet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M,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Tamra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T, Young JL, Bunin GR (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eds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Cancer Incidence and Survival among Children and Adolescents: United States SEER Program 1975-1995, National Cancer Institute, SEER Program. NIH Pub.No.99-4649. Bethesda,MD,1999.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B762CE-8C49-F64B-BC74-F8ADE8945BC0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7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="" xmlns:a16="http://schemas.microsoft.com/office/drawing/2014/main" id="{8D23F00B-5085-6845-969B-EE87D591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Retinoblastoma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Biology</a:t>
            </a:r>
            <a:endParaRPr lang="en-US" altLang="en-US" b="1" dirty="0"/>
          </a:p>
        </p:txBody>
      </p:sp>
      <p:sp>
        <p:nvSpPr>
          <p:cNvPr id="21506" name="Content Placeholder 2">
            <a:extLst>
              <a:ext uri="{FF2B5EF4-FFF2-40B4-BE49-F238E27FC236}">
                <a16:creationId xmlns="" xmlns:a16="http://schemas.microsoft.com/office/drawing/2014/main" id="{DBE98782-61A7-9A43-A08C-94C6DA5F2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 err="1">
                <a:ea typeface="ＭＳ Ｐゴシック" charset="0"/>
              </a:rPr>
              <a:t>Biallelic</a:t>
            </a:r>
            <a:r>
              <a:rPr lang="en-US" dirty="0">
                <a:ea typeface="ＭＳ Ｐゴシック" charset="0"/>
              </a:rPr>
              <a:t> inactivation of </a:t>
            </a:r>
            <a:r>
              <a:rPr lang="en-US" i="1" dirty="0">
                <a:ea typeface="ＭＳ Ｐゴシック" charset="0"/>
              </a:rPr>
              <a:t>RB1</a:t>
            </a:r>
            <a:endParaRPr lang="en-US" dirty="0">
              <a:ea typeface="ＭＳ Ｐゴシック" charset="0"/>
            </a:endParaRP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dirty="0">
                <a:ea typeface="ＭＳ Ｐゴシック" charset="0"/>
              </a:rPr>
              <a:t>First hit is </a:t>
            </a:r>
            <a:r>
              <a:rPr lang="en-US" u="sng" dirty="0" err="1">
                <a:ea typeface="ＭＳ Ｐゴシック" charset="0"/>
              </a:rPr>
              <a:t>germline</a:t>
            </a:r>
            <a:r>
              <a:rPr lang="en-US" dirty="0">
                <a:ea typeface="ＭＳ Ｐゴシック" charset="0"/>
              </a:rPr>
              <a:t> in heritable form and </a:t>
            </a:r>
            <a:r>
              <a:rPr lang="en-US" u="sng" dirty="0">
                <a:ea typeface="ＭＳ Ｐゴシック" charset="0"/>
              </a:rPr>
              <a:t>somatic</a:t>
            </a:r>
            <a:r>
              <a:rPr lang="en-US" dirty="0">
                <a:ea typeface="ＭＳ Ｐゴシック" charset="0"/>
              </a:rPr>
              <a:t> in sporadic non-heritable form</a:t>
            </a: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dirty="0">
                <a:ea typeface="ＭＳ Ｐゴシック" charset="0"/>
              </a:rPr>
              <a:t>Additional events required for transformation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</a:rPr>
              <a:t>P53 pathway: </a:t>
            </a:r>
            <a:r>
              <a:rPr lang="en-US" i="1" dirty="0">
                <a:ea typeface="ＭＳ Ｐゴシック" charset="0"/>
              </a:rPr>
              <a:t>MDM2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MDM4</a:t>
            </a:r>
            <a:r>
              <a:rPr lang="en-US" dirty="0">
                <a:ea typeface="ＭＳ Ｐゴシック" charset="0"/>
              </a:rPr>
              <a:t> amplification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</a:rPr>
              <a:t>Epigenetics </a:t>
            </a:r>
          </a:p>
          <a:p>
            <a:pPr lvl="3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i="1" dirty="0">
                <a:ea typeface="ＭＳ Ｐゴシック" charset="0"/>
              </a:rPr>
              <a:t>BCOR</a:t>
            </a:r>
            <a:r>
              <a:rPr lang="en-US" dirty="0">
                <a:ea typeface="ＭＳ Ｐゴシック" charset="0"/>
              </a:rPr>
              <a:t> mutations</a:t>
            </a:r>
          </a:p>
          <a:p>
            <a:pPr lvl="3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i="1" dirty="0">
                <a:ea typeface="ＭＳ Ｐゴシック" charset="0"/>
              </a:rPr>
              <a:t>SYK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upregulation</a:t>
            </a:r>
            <a:endParaRPr lang="en-US" dirty="0">
              <a:ea typeface="ＭＳ Ｐゴシック" charset="0"/>
            </a:endParaRPr>
          </a:p>
          <a:p>
            <a:pPr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</a:rPr>
              <a:t>Wild type </a:t>
            </a:r>
            <a:r>
              <a:rPr lang="en-US" i="1" dirty="0">
                <a:ea typeface="ＭＳ Ｐゴシック" charset="0"/>
              </a:rPr>
              <a:t>RB1</a:t>
            </a:r>
            <a:r>
              <a:rPr lang="en-US" dirty="0">
                <a:ea typeface="ＭＳ Ｐゴシック" charset="0"/>
              </a:rPr>
              <a:t> (1.5%): </a:t>
            </a:r>
            <a:r>
              <a:rPr lang="en-US" i="1" dirty="0">
                <a:ea typeface="ＭＳ Ｐゴシック" charset="0"/>
              </a:rPr>
              <a:t>MYCN</a:t>
            </a:r>
            <a:r>
              <a:rPr lang="en-US" dirty="0">
                <a:ea typeface="ＭＳ Ｐゴシック" charset="0"/>
              </a:rPr>
              <a:t> amplification</a:t>
            </a:r>
          </a:p>
          <a:p>
            <a:pPr lvl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</a:rPr>
              <a:t>Associated with worse outcome</a:t>
            </a:r>
          </a:p>
          <a:p>
            <a:pPr marL="0" indent="0">
              <a:buClr>
                <a:schemeClr val="accent1"/>
              </a:buClr>
              <a:buNone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="" xmlns:a16="http://schemas.microsoft.com/office/drawing/2014/main" id="{AF149C9F-8F7A-8541-8262-3AF8CEED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9CFD0C-7409-7645-854F-20EBDDD4DA70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D89249-3EA6-1A4E-875B-DF06735D1142}"/>
              </a:ext>
            </a:extLst>
          </p:cNvPr>
          <p:cNvSpPr txBox="1"/>
          <p:nvPr/>
        </p:nvSpPr>
        <p:spPr>
          <a:xfrm>
            <a:off x="8774718" y="45522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074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B288EF-3C51-EB41-B77E-18E4FC49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Pediatric Germ Cell Tumors</a:t>
            </a:r>
            <a:r>
              <a:rPr lang="en-US" altLang="en-US" sz="3200" b="1" dirty="0">
                <a:solidFill>
                  <a:srgbClr val="000000"/>
                </a:solidFill>
              </a:rPr>
              <a:t/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Histology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99B77A-BE79-A74B-BDA8-7DDE311E9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sz="2400" u="sng" dirty="0" err="1"/>
              <a:t>Seminomatous</a:t>
            </a:r>
            <a:r>
              <a:rPr lang="en-US" sz="2400" u="sng" dirty="0"/>
              <a:t> (</a:t>
            </a:r>
            <a:r>
              <a:rPr lang="en-US" sz="2400" u="sng" dirty="0" err="1"/>
              <a:t>germinomatous</a:t>
            </a:r>
            <a:r>
              <a:rPr lang="en-US" sz="2400" u="sng" dirty="0"/>
              <a:t>) GCT: </a:t>
            </a:r>
          </a:p>
          <a:p>
            <a:pPr lvl="1">
              <a:buClr>
                <a:schemeClr val="accent1"/>
              </a:buClr>
            </a:pPr>
            <a:r>
              <a:rPr lang="en-US" sz="2000" dirty="0"/>
              <a:t>Seminoma (testes)</a:t>
            </a:r>
          </a:p>
          <a:p>
            <a:pPr lvl="1">
              <a:buClr>
                <a:schemeClr val="accent1"/>
              </a:buClr>
            </a:pPr>
            <a:r>
              <a:rPr lang="en-US" sz="2000" dirty="0"/>
              <a:t>Dysgerminoma (ovary)</a:t>
            </a:r>
          </a:p>
          <a:p>
            <a:pPr lvl="1">
              <a:buClr>
                <a:schemeClr val="accent1"/>
              </a:buClr>
            </a:pPr>
            <a:r>
              <a:rPr lang="en-US" sz="2000" dirty="0"/>
              <a:t>Germinoma (extra-gonadal)</a:t>
            </a:r>
          </a:p>
          <a:p>
            <a:pPr>
              <a:buClr>
                <a:schemeClr val="accent1"/>
              </a:buClr>
            </a:pPr>
            <a:r>
              <a:rPr lang="en-US" sz="2400" u="sng" dirty="0"/>
              <a:t>Non-</a:t>
            </a:r>
            <a:r>
              <a:rPr lang="en-US" sz="2400" u="sng" dirty="0" err="1"/>
              <a:t>seminomatous</a:t>
            </a:r>
            <a:r>
              <a:rPr lang="en-US" sz="2400" u="sng" dirty="0"/>
              <a:t> (non-</a:t>
            </a:r>
            <a:r>
              <a:rPr lang="en-US" sz="2400" u="sng" dirty="0" err="1"/>
              <a:t>germinomatous</a:t>
            </a:r>
            <a:r>
              <a:rPr lang="en-US" sz="2400" u="sng" dirty="0"/>
              <a:t>) GCTs:</a:t>
            </a:r>
          </a:p>
          <a:p>
            <a:pPr lvl="1">
              <a:buClr>
                <a:schemeClr val="accent1"/>
              </a:buClr>
            </a:pPr>
            <a:r>
              <a:rPr lang="en-US" sz="2000" u="sng" dirty="0"/>
              <a:t>Embryonal Carcinoma</a:t>
            </a:r>
            <a:r>
              <a:rPr lang="en-US" sz="2000" dirty="0"/>
              <a:t>: Undifferentiated cells that histologically resemble embryonic cells from the blastocyst</a:t>
            </a:r>
          </a:p>
          <a:p>
            <a:pPr lvl="1">
              <a:buClr>
                <a:schemeClr val="accent1"/>
              </a:buClr>
            </a:pPr>
            <a:r>
              <a:rPr lang="en-US" sz="2000" u="sng" dirty="0"/>
              <a:t>Yolk Sac Tumor</a:t>
            </a:r>
            <a:r>
              <a:rPr lang="en-US" sz="2000" dirty="0"/>
              <a:t>: Most common malignant GCT in young children; components of embryonic and extraembryonic endoderm</a:t>
            </a:r>
          </a:p>
          <a:p>
            <a:pPr lvl="1">
              <a:buClr>
                <a:schemeClr val="accent1"/>
              </a:buClr>
            </a:pPr>
            <a:r>
              <a:rPr lang="en-US" sz="2000" u="sng" dirty="0"/>
              <a:t>Choriocarcinoma</a:t>
            </a:r>
            <a:r>
              <a:rPr lang="en-US" sz="2000" dirty="0"/>
              <a:t>: Very rare, represents trophoblastic differentiation</a:t>
            </a:r>
          </a:p>
          <a:p>
            <a:pPr lvl="1">
              <a:buClr>
                <a:schemeClr val="accent1"/>
              </a:buClr>
            </a:pPr>
            <a:r>
              <a:rPr lang="en-US" sz="2000" u="sng" dirty="0"/>
              <a:t>Teratoma</a:t>
            </a:r>
            <a:r>
              <a:rPr lang="en-US" sz="2000" dirty="0"/>
              <a:t>: disordered mixture of differentiated cell types from all three somatic cell layers. If a component acquires neuronal differentiation: </a:t>
            </a:r>
            <a:r>
              <a:rPr lang="en-US" sz="2000" u="sng" dirty="0"/>
              <a:t>immature teratoma</a:t>
            </a:r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B59CA5E-FE6D-674C-9D08-799277655228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798F60-0D34-E049-8675-752F3E19128E}"/>
              </a:ext>
            </a:extLst>
          </p:cNvPr>
          <p:cNvSpPr txBox="1"/>
          <p:nvPr/>
        </p:nvSpPr>
        <p:spPr>
          <a:xfrm>
            <a:off x="8728614" y="33661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99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629263-DF66-DF45-B2E3-479EDFB7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Pediatric Germ Cell Tumors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29EE53-57AD-0A47-9E9E-74F0F26DC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u="sng" dirty="0"/>
              <a:t>Type I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Children &lt; 4 years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Usually present as teratoma, yolk sac tumor, or mixtures of the two</a:t>
            </a:r>
          </a:p>
          <a:p>
            <a:pPr>
              <a:buClr>
                <a:schemeClr val="accent1"/>
              </a:buClr>
            </a:pPr>
            <a:r>
              <a:rPr lang="en-US" u="sng" dirty="0"/>
              <a:t>Type II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Puberty through young adulthood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Full range of </a:t>
            </a:r>
            <a:r>
              <a:rPr lang="en-US" dirty="0" err="1"/>
              <a:t>germinomatous</a:t>
            </a:r>
            <a:r>
              <a:rPr lang="en-US" dirty="0"/>
              <a:t> and non-</a:t>
            </a:r>
            <a:r>
              <a:rPr lang="en-US" dirty="0" err="1"/>
              <a:t>germinomatous</a:t>
            </a:r>
            <a:r>
              <a:rPr lang="en-US" dirty="0"/>
              <a:t> </a:t>
            </a:r>
            <a:r>
              <a:rPr lang="en-US" dirty="0" err="1"/>
              <a:t>histologies</a:t>
            </a:r>
            <a:endParaRPr lang="en-US" dirty="0"/>
          </a:p>
          <a:p>
            <a:pPr lvl="1">
              <a:buClr>
                <a:schemeClr val="accent1"/>
              </a:buClr>
            </a:pPr>
            <a:r>
              <a:rPr lang="en-US" dirty="0"/>
              <a:t>Often associated with a presumptive precursor lesion known as germ cell neoplasia in situ (GNCIS, usually seen in normal tissue adjacent to tumor)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9AC4AAB-6920-3340-82FD-3662BCB89C39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173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F8C498-82DF-BA41-A321-601A2A3F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Pediatric Germ Cell Tumors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Biology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3236E2-5381-9242-AABB-F7878642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608"/>
            <a:ext cx="10515600" cy="4832351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/>
              </a:buClr>
            </a:pPr>
            <a:r>
              <a:rPr lang="en-US" dirty="0">
                <a:ea typeface="Calibri" pitchFamily="-111" charset="0"/>
                <a:cs typeface="Calibri"/>
              </a:rPr>
              <a:t>Origin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ea typeface="Calibri" pitchFamily="-111" charset="0"/>
                <a:cs typeface="Calibri"/>
              </a:rPr>
              <a:t>Arise from primordial cells involved in gametogenesis at different stages of development (Type I </a:t>
            </a:r>
            <a:r>
              <a:rPr lang="en-US" i="1" dirty="0">
                <a:ea typeface="Calibri" pitchFamily="-111" charset="0"/>
                <a:cs typeface="Calibri"/>
              </a:rPr>
              <a:t>vs</a:t>
            </a:r>
            <a:r>
              <a:rPr lang="en-US" dirty="0">
                <a:ea typeface="Calibri" pitchFamily="-111" charset="0"/>
                <a:cs typeface="Calibri"/>
              </a:rPr>
              <a:t>. Type II)</a:t>
            </a:r>
          </a:p>
          <a:p>
            <a:pPr lvl="1">
              <a:buClr>
                <a:schemeClr val="accent1"/>
              </a:buClr>
            </a:pPr>
            <a:r>
              <a:rPr lang="en-US" dirty="0">
                <a:ea typeface="Calibri" pitchFamily="-111" charset="0"/>
                <a:cs typeface="Calibri"/>
              </a:rPr>
              <a:t>Aberrant </a:t>
            </a:r>
            <a:r>
              <a:rPr lang="en-US" dirty="0" err="1">
                <a:ea typeface="Calibri" pitchFamily="-111" charset="0"/>
                <a:cs typeface="Calibri"/>
              </a:rPr>
              <a:t>caudad</a:t>
            </a:r>
            <a:r>
              <a:rPr lang="en-US" dirty="0">
                <a:ea typeface="Calibri" pitchFamily="-111" charset="0"/>
                <a:cs typeface="Calibri"/>
              </a:rPr>
              <a:t> or cephalad migration of germ cells leads to midline extragonadal tumors.</a:t>
            </a:r>
            <a:endParaRPr lang="en-US" dirty="0"/>
          </a:p>
          <a:p>
            <a:pPr>
              <a:buClr>
                <a:schemeClr val="accent1"/>
              </a:buClr>
            </a:pPr>
            <a:r>
              <a:rPr lang="en-US" dirty="0"/>
              <a:t>Molecular Genetics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Type I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Gain of 1q, 11q, 20q, and 22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Loss of 1p, 6q, and 16q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Partial loss of genomic imprinting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Type II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Amplification of chromosome 12 (usually through creation of isochromosome 12p)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Amplification of X chromosome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Loss of genomic imprinting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Type I and II exhibit distinct gene expression profiles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Distinct miRNA landscape from normal gonad (serum miRNA levels under evaluation as tumor markers)</a:t>
            </a:r>
          </a:p>
          <a:p>
            <a:pPr lvl="2">
              <a:buClr>
                <a:schemeClr val="accent1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AF50B1-35B9-1C4D-80AE-0E9CE1004114}"/>
              </a:ext>
            </a:extLst>
          </p:cNvPr>
          <p:cNvSpPr txBox="1"/>
          <p:nvPr/>
        </p:nvSpPr>
        <p:spPr>
          <a:xfrm>
            <a:off x="8721708" y="73303"/>
            <a:ext cx="34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Science and Pathophysiology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923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="" xmlns:a16="http://schemas.microsoft.com/office/drawing/2014/main" id="{FC8BDAF2-19B1-0745-94F3-B609553F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Pediatric Germ Cell Tumors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Risk Factors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108546" name="Rectangle 3">
            <a:extLst>
              <a:ext uri="{FF2B5EF4-FFF2-40B4-BE49-F238E27FC236}">
                <a16:creationId xmlns="" xmlns:a16="http://schemas.microsoft.com/office/drawing/2014/main" id="{42F7E74C-AA4E-4549-9614-4821424AA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Genetic syndromes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Klinefelter Syndrome (47XXY)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Gonadal Dysgenesis 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 err="1"/>
              <a:t>Swyer</a:t>
            </a:r>
            <a:r>
              <a:rPr lang="en-US" altLang="en-US" dirty="0"/>
              <a:t> Syndrome (47XY)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/>
              <a:t>Turner Syndrome (47XO)</a:t>
            </a:r>
          </a:p>
          <a:p>
            <a:pPr eaLnBrk="1" hangingPunct="1">
              <a:buClr>
                <a:schemeClr val="accent1"/>
              </a:buClr>
            </a:pPr>
            <a:r>
              <a:rPr lang="en-US" altLang="en-US" dirty="0"/>
              <a:t>Anatomic</a:t>
            </a:r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Crypto-</a:t>
            </a:r>
            <a:r>
              <a:rPr lang="en-US" altLang="en-US" dirty="0" err="1"/>
              <a:t>orchidism</a:t>
            </a:r>
            <a:endParaRPr lang="en-US" altLang="en-US" dirty="0"/>
          </a:p>
          <a:p>
            <a:pPr lvl="1" eaLnBrk="1" hangingPunct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Genitourinary anomalies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/>
              <a:t>Hernia, hydrocele</a:t>
            </a:r>
          </a:p>
        </p:txBody>
      </p:sp>
      <p:sp>
        <p:nvSpPr>
          <p:cNvPr id="108547" name="Slide Number Placeholder 3">
            <a:extLst>
              <a:ext uri="{FF2B5EF4-FFF2-40B4-BE49-F238E27FC236}">
                <a16:creationId xmlns="" xmlns:a16="http://schemas.microsoft.com/office/drawing/2014/main" id="{9EDAC98B-3C13-5745-A1AF-E4C3B007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FC5FBB-41B3-FB47-B742-8AE64F6043C0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9573A6-4643-824F-8D9F-12F0E7EA3F46}"/>
              </a:ext>
            </a:extLst>
          </p:cNvPr>
          <p:cNvSpPr txBox="1"/>
          <p:nvPr/>
        </p:nvSpPr>
        <p:spPr>
          <a:xfrm>
            <a:off x="8721708" y="73303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Factors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696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2">
            <a:extLst>
              <a:ext uri="{FF2B5EF4-FFF2-40B4-BE49-F238E27FC236}">
                <a16:creationId xmlns="" xmlns:a16="http://schemas.microsoft.com/office/drawing/2014/main" id="{AC1A4AF2-DFEB-DC41-8970-BBCB594A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Pediatric Germ Cell Tumors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Clinical Presentation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110593" name="Rectangle 3">
            <a:extLst>
              <a:ext uri="{FF2B5EF4-FFF2-40B4-BE49-F238E27FC236}">
                <a16:creationId xmlns="" xmlns:a16="http://schemas.microsoft.com/office/drawing/2014/main" id="{D2BE2C55-7A92-9E42-8008-4095AED72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4"/>
            <a:ext cx="10515600" cy="46546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Presentation: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Ovarian: abdominal pain, palpable abdominal/adnexal mass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Consider ovarian sex cord-stromal tumor if</a:t>
            </a:r>
          </a:p>
          <a:p>
            <a:pPr lvl="3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Precocious puberty: Granulosa Cell Tumor (young children)</a:t>
            </a:r>
          </a:p>
          <a:p>
            <a:pPr lvl="3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Amenorrhea and/or virilization: Sertoli-Leydig Tumor (adolescents)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Testicular: Irregular, non-tender mass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Extragonadal tumors: 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Sacrococcygeal: Constipation, urinary retention 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Mediastinal: Chest pain, respiratory distress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Diagnosis: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CT/MRI primary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Metastatic work-up: Bone scan, Chest CT</a:t>
            </a:r>
          </a:p>
        </p:txBody>
      </p:sp>
      <p:sp>
        <p:nvSpPr>
          <p:cNvPr id="110594" name="Slide Number Placeholder 3">
            <a:extLst>
              <a:ext uri="{FF2B5EF4-FFF2-40B4-BE49-F238E27FC236}">
                <a16:creationId xmlns="" xmlns:a16="http://schemas.microsoft.com/office/drawing/2014/main" id="{7B1E9BA9-4417-664F-B23A-568C9806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B81457-BB1D-9945-A2B8-285AADAB649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4AD523-482B-B04E-A78D-B5C4ABEC5911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917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="" xmlns:a16="http://schemas.microsoft.com/office/drawing/2014/main" id="{E27F2CA0-0414-9347-8AE4-CEE1407D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/>
              <a:t>Pediatric Germ Cell Tumors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3200" b="1" dirty="0"/>
              <a:t>Clinical Presentation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="" xmlns:a16="http://schemas.microsoft.com/office/drawing/2014/main" id="{EBCD3CA4-39C1-F447-9E20-0D993DE3A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u="sng" dirty="0"/>
              <a:t>Age: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Girls </a:t>
            </a:r>
            <a:r>
              <a:rPr lang="en-US" altLang="en-US" dirty="0">
                <a:sym typeface="Wingdings" pitchFamily="2" charset="2"/>
              </a:rPr>
              <a:t></a:t>
            </a:r>
            <a:r>
              <a:rPr lang="en-US" altLang="en-US" dirty="0"/>
              <a:t> ovarian tumors after age 3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Boys </a:t>
            </a:r>
            <a:r>
              <a:rPr lang="en-US" altLang="en-US" dirty="0">
                <a:sym typeface="Wingdings" pitchFamily="2" charset="2"/>
              </a:rPr>
              <a:t></a:t>
            </a:r>
            <a:r>
              <a:rPr lang="en-US" altLang="en-US" dirty="0"/>
              <a:t> testicular tumors before age 4 or after age 13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Extragonadal tumors: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Sacro-coccyx before age 4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Mediastinum after age 9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80% stage III/IV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u="sng" dirty="0">
                <a:cs typeface="Times New Roman" panose="02020603050405020304" pitchFamily="18" charset="0"/>
              </a:rPr>
              <a:t>Site: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Gonadal: 41% </a:t>
            </a:r>
            <a:r>
              <a:rPr lang="en-US" altLang="en-US" i="1" dirty="0">
                <a:cs typeface="Times New Roman" panose="02020603050405020304" pitchFamily="18" charset="0"/>
              </a:rPr>
              <a:t>vs.</a:t>
            </a:r>
            <a:r>
              <a:rPr lang="en-US" altLang="en-US" dirty="0">
                <a:cs typeface="Times New Roman" panose="02020603050405020304" pitchFamily="18" charset="0"/>
              </a:rPr>
              <a:t> Extragonadal: 59%.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Children &lt; 15 </a:t>
            </a:r>
            <a:r>
              <a:rPr lang="en-US" altLang="en-US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dirty="0">
                <a:cs typeface="Times New Roman" panose="02020603050405020304" pitchFamily="18" charset="0"/>
              </a:rPr>
              <a:t>Extragonadal &gt; Gonadal 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Times New Roman" panose="02020603050405020304" pitchFamily="18" charset="0"/>
              </a:rPr>
              <a:t>Children ≥ 15 </a:t>
            </a:r>
            <a:r>
              <a:rPr lang="en-US" altLang="en-US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dirty="0">
                <a:cs typeface="Times New Roman" panose="02020603050405020304" pitchFamily="18" charset="0"/>
              </a:rPr>
              <a:t>Gonadal &gt; Extragonadal</a:t>
            </a:r>
            <a:endParaRPr lang="en-US" altLang="en-US" dirty="0"/>
          </a:p>
        </p:txBody>
      </p:sp>
      <p:sp>
        <p:nvSpPr>
          <p:cNvPr id="106499" name="Slide Number Placeholder 3">
            <a:extLst>
              <a:ext uri="{FF2B5EF4-FFF2-40B4-BE49-F238E27FC236}">
                <a16:creationId xmlns="" xmlns:a16="http://schemas.microsoft.com/office/drawing/2014/main" id="{B8982FCD-1931-F14F-8F7B-C092E980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7F83A7-0BAF-E842-985A-31B301F939A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F8B1C7-3D67-7E44-AA51-4563C881B8D2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89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="" xmlns:a16="http://schemas.microsoft.com/office/drawing/2014/main" id="{64B388F0-6EBA-1F42-9E24-ECF5CF73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Pediatric Germ Cell Tumors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2800" b="1" dirty="0">
                <a:solidFill>
                  <a:srgbClr val="000000"/>
                </a:solidFill>
              </a:rPr>
              <a:t>Histology and Tumor Markers</a:t>
            </a:r>
          </a:p>
        </p:txBody>
      </p:sp>
      <p:graphicFrame>
        <p:nvGraphicFramePr>
          <p:cNvPr id="479235" name="Group 3">
            <a:extLst>
              <a:ext uri="{FF2B5EF4-FFF2-40B4-BE49-F238E27FC236}">
                <a16:creationId xmlns="" xmlns:a16="http://schemas.microsoft.com/office/drawing/2014/main" id="{F9058DDA-5F97-0249-819A-7AF7023B0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736376"/>
              </p:ext>
            </p:extLst>
          </p:nvPr>
        </p:nvGraphicFramePr>
        <p:xfrm>
          <a:off x="838200" y="1626845"/>
          <a:ext cx="10515600" cy="4114801"/>
        </p:xfrm>
        <a:graphic>
          <a:graphicData uri="http://schemas.openxmlformats.org/drawingml/2006/table">
            <a:tbl>
              <a:tblPr/>
              <a:tblGrid>
                <a:gridCol w="4284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183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13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Histology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Serum AFP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Serum B-HCG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Yolk sac tumor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++++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Choriocarcinoma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++++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Embryonal carcinoma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+/-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+/-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Germinoma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Teratoma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Immature teratoma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+/-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2677" name="Slide Number Placeholder 4">
            <a:extLst>
              <a:ext uri="{FF2B5EF4-FFF2-40B4-BE49-F238E27FC236}">
                <a16:creationId xmlns="" xmlns:a16="http://schemas.microsoft.com/office/drawing/2014/main" id="{29A93113-F1BF-CF48-AEFA-BC7111C9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62D70D-2FA8-6641-A8C6-4CB6BD1BF18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12676" name="Text Box 37">
            <a:extLst>
              <a:ext uri="{FF2B5EF4-FFF2-40B4-BE49-F238E27FC236}">
                <a16:creationId xmlns="" xmlns:a16="http://schemas.microsoft.com/office/drawing/2014/main" id="{0599715C-C0FE-5C46-9C71-CCD97C992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862638"/>
            <a:ext cx="4343400" cy="64611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AFP: Developmental changes in &lt; 12 months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Dysgerminomas: May have elevated PLAP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0C202BB-C532-2541-8310-D0698DB5CF95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24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="" xmlns:a16="http://schemas.microsoft.com/office/drawing/2014/main" id="{1EB16F14-5D20-2F4D-9947-86619127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/>
              <a:t>Pediatric Germ Cell Tumors</a:t>
            </a:r>
            <a:br>
              <a:rPr lang="en-US" altLang="en-US" sz="4000" b="1" dirty="0"/>
            </a:br>
            <a:r>
              <a:rPr lang="en-US" altLang="en-US" sz="3200" b="1" dirty="0"/>
              <a:t>Tumor Marker Kinetics</a:t>
            </a:r>
          </a:p>
        </p:txBody>
      </p:sp>
      <p:sp>
        <p:nvSpPr>
          <p:cNvPr id="113666" name="Content Placeholder 1">
            <a:extLst>
              <a:ext uri="{FF2B5EF4-FFF2-40B4-BE49-F238E27FC236}">
                <a16:creationId xmlns="" xmlns:a16="http://schemas.microsoft.com/office/drawing/2014/main" id="{451E313B-BFFD-D549-B19C-BC5810112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518"/>
            <a:ext cx="10515600" cy="494306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altLang="en-US" sz="1800" b="1" dirty="0"/>
              <a:t>Alpha-Fetoprotein</a:t>
            </a:r>
          </a:p>
          <a:p>
            <a:pPr lvl="1">
              <a:buClr>
                <a:schemeClr val="accent1"/>
              </a:buClr>
            </a:pPr>
            <a:r>
              <a:rPr lang="en-US" altLang="en-US" sz="1600" dirty="0"/>
              <a:t>Normal values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Newborn &gt; 40,000 ng/mL (&gt; 100,000 in </a:t>
            </a:r>
            <a:r>
              <a:rPr lang="en-US" altLang="en-US" sz="1400" dirty="0" err="1"/>
              <a:t>preterms</a:t>
            </a:r>
            <a:r>
              <a:rPr lang="en-US" altLang="en-US" sz="1400" dirty="0"/>
              <a:t>)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Adult levels (&lt;10) reached by 8-12 months</a:t>
            </a:r>
          </a:p>
          <a:p>
            <a:pPr lvl="1">
              <a:buClr>
                <a:schemeClr val="accent1"/>
              </a:buClr>
            </a:pPr>
            <a:r>
              <a:rPr lang="en-US" altLang="en-US" sz="1600" dirty="0"/>
              <a:t>t ½ = 5-7 days (important for monitoring response to therapy)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But: wide variability in t ½ in the first year of life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Difficulties in interpreting absolute levels and decay during infancy</a:t>
            </a:r>
          </a:p>
          <a:p>
            <a:pPr lvl="1">
              <a:buClr>
                <a:schemeClr val="accent1"/>
              </a:buClr>
            </a:pPr>
            <a:r>
              <a:rPr lang="en-US" altLang="en-US" sz="1600" dirty="0"/>
              <a:t>Elevation in levels of AFP suggests active disease, BUT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Infants may have slow rise in AFP after completing chemotherapy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Abrupt increase in AFP may occur after initiation of therapy (tumor lysis)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Spurious persistence of elevated AFP may occur in alterations of liver function (viral hepatitis, cholestasis secondary to anesthesia, exposure to phenytoin or MTX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Other malignancies may also cause elevation of AFP (hepatoblastoma, </a:t>
            </a:r>
            <a:r>
              <a:rPr lang="en-US" altLang="en-US" sz="1400" dirty="0" err="1"/>
              <a:t>pancreatoblastoma</a:t>
            </a:r>
            <a:r>
              <a:rPr lang="en-US" altLang="en-US" sz="1400" dirty="0"/>
              <a:t>)</a:t>
            </a:r>
          </a:p>
          <a:p>
            <a:pPr>
              <a:buClr>
                <a:schemeClr val="accent1"/>
              </a:buClr>
            </a:pPr>
            <a:r>
              <a:rPr lang="en-US" altLang="en-US" sz="1800" b="1" dirty="0"/>
              <a:t>Beta-HCG</a:t>
            </a:r>
          </a:p>
          <a:p>
            <a:pPr lvl="1">
              <a:buClr>
                <a:schemeClr val="accent1"/>
              </a:buClr>
            </a:pPr>
            <a:r>
              <a:rPr lang="en-US" altLang="en-US" sz="1600" dirty="0"/>
              <a:t>Normal values &lt; 5 IU/mL</a:t>
            </a:r>
          </a:p>
          <a:p>
            <a:pPr lvl="1">
              <a:buClr>
                <a:schemeClr val="accent1"/>
              </a:buClr>
            </a:pPr>
            <a:r>
              <a:rPr lang="en-US" altLang="en-US" sz="1600" dirty="0"/>
              <a:t>t ½ = 24-36 hours</a:t>
            </a:r>
          </a:p>
          <a:p>
            <a:pPr lvl="1">
              <a:buClr>
                <a:schemeClr val="accent1"/>
              </a:buClr>
            </a:pPr>
            <a:r>
              <a:rPr lang="en-US" altLang="en-US" sz="1600" dirty="0"/>
              <a:t>Elevation of levels of B-HCG suggest active disease, BUT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Iatrogenic hypogonadism may cause elevation of LH, which has immunologic cross-reactivity with B-HCG</a:t>
            </a:r>
          </a:p>
          <a:p>
            <a:pPr lvl="2">
              <a:buClr>
                <a:schemeClr val="accent1"/>
              </a:buClr>
            </a:pPr>
            <a:r>
              <a:rPr lang="en-US" altLang="en-US" sz="1400" dirty="0"/>
              <a:t>Other malignancies may also cause elevation of B-HCG  (multiple myeloma and other adult-type malignancies)</a:t>
            </a:r>
          </a:p>
        </p:txBody>
      </p:sp>
      <p:sp>
        <p:nvSpPr>
          <p:cNvPr id="113667" name="Slide Number Placeholder 6">
            <a:extLst>
              <a:ext uri="{FF2B5EF4-FFF2-40B4-BE49-F238E27FC236}">
                <a16:creationId xmlns="" xmlns:a16="http://schemas.microsoft.com/office/drawing/2014/main" id="{000E9E23-4E50-734F-8136-95178DFA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CDE174-2DCE-C249-9C73-5F78A8D395C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752C53-E562-E540-A3C7-F1C33E19369E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60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53" name="Rectangle 2">
            <a:extLst>
              <a:ext uri="{FF2B5EF4-FFF2-40B4-BE49-F238E27FC236}">
                <a16:creationId xmlns="" xmlns:a16="http://schemas.microsoft.com/office/drawing/2014/main" id="{467061BE-ECF4-4A43-A389-7B3F4532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Pediatric Germ Cell Tumors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Staging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graphicFrame>
        <p:nvGraphicFramePr>
          <p:cNvPr id="483331" name="Group 3">
            <a:extLst>
              <a:ext uri="{FF2B5EF4-FFF2-40B4-BE49-F238E27FC236}">
                <a16:creationId xmlns="" xmlns:a16="http://schemas.microsoft.com/office/drawing/2014/main" id="{9F804852-FADB-174F-8ACB-A723366139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02067"/>
              </p:ext>
            </p:extLst>
          </p:nvPr>
        </p:nvGraphicFramePr>
        <p:xfrm>
          <a:off x="838200" y="1666601"/>
          <a:ext cx="10515600" cy="4251327"/>
        </p:xfrm>
        <a:graphic>
          <a:graphicData uri="http://schemas.openxmlformats.org/drawingml/2006/table">
            <a:tbl>
              <a:tblPr/>
              <a:tblGrid>
                <a:gridCol w="1762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529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93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/>
                          <a:cs typeface="Calibri"/>
                        </a:rPr>
                        <a:t>Stage</a:t>
                      </a:r>
                    </a:p>
                  </a:txBody>
                  <a:tcPr marL="124425" marR="124425" marT="45715" marB="4571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124425" marR="12442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3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/>
                          <a:cs typeface="Calibri"/>
                        </a:rPr>
                        <a:t>I</a:t>
                      </a:r>
                    </a:p>
                  </a:txBody>
                  <a:tcPr marL="124425" marR="124425" marT="45715" marB="4571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Complete resection with normalization of tumor markers within expected half-life.</a:t>
                      </a:r>
                    </a:p>
                  </a:txBody>
                  <a:tcPr marL="124425" marR="12442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/>
                          <a:cs typeface="Calibri"/>
                        </a:rPr>
                        <a:t>II</a:t>
                      </a:r>
                    </a:p>
                  </a:txBody>
                  <a:tcPr marL="124425" marR="124425" marT="45715" marB="4571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Microscopic residual disease: persistent marker elevation; lymph nodes &lt; 2 cms</a:t>
                      </a:r>
                    </a:p>
                  </a:txBody>
                  <a:tcPr marL="124425" marR="12442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8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/>
                          <a:cs typeface="Calibri"/>
                        </a:rPr>
                        <a:t>III</a:t>
                      </a:r>
                    </a:p>
                  </a:txBody>
                  <a:tcPr marL="124425" marR="124425" marT="45715" marB="4571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Gross residual disease: lymph nodes </a:t>
                      </a:r>
                      <a:r>
                        <a:rPr kumimoji="0" lang="en-US" sz="2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&gt;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2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cms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(or &gt; 1 - &lt; 2 cm that fail to resolve within 4-6 weeks); no extra-abdominal or visceral metastases</a:t>
                      </a:r>
                    </a:p>
                  </a:txBody>
                  <a:tcPr marL="124425" marR="12442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/>
                          <a:cs typeface="Calibri"/>
                        </a:rPr>
                        <a:t>IV</a:t>
                      </a:r>
                    </a:p>
                  </a:txBody>
                  <a:tcPr marL="124425" marR="124425" marT="45715" marB="45715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Distant metastases</a:t>
                      </a:r>
                    </a:p>
                  </a:txBody>
                  <a:tcPr marL="124425" marR="12442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6752" name="Slide Number Placeholder 4">
            <a:extLst>
              <a:ext uri="{FF2B5EF4-FFF2-40B4-BE49-F238E27FC236}">
                <a16:creationId xmlns="" xmlns:a16="http://schemas.microsoft.com/office/drawing/2014/main" id="{29CC149D-D5C2-7F4D-B2CB-DDFF3DED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930373-B8CF-0B4D-9323-D8B2875107F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649565-1053-AF44-8436-6DD903BC43FD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918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="" xmlns:a16="http://schemas.microsoft.com/office/drawing/2014/main" id="{A91B83CB-C58C-5D4F-9686-2A5B29E6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Pediatric Germ Cell Tumors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Staging of Testicular Tumors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  <p:sp>
        <p:nvSpPr>
          <p:cNvPr id="119810" name="Rectangle 3">
            <a:extLst>
              <a:ext uri="{FF2B5EF4-FFF2-40B4-BE49-F238E27FC236}">
                <a16:creationId xmlns="" xmlns:a16="http://schemas.microsoft.com/office/drawing/2014/main" id="{08C5A1CC-B843-9D42-BF9B-4BC8FD0A3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276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Inguinal incision and radical orchiectomy with high ligation of cord structures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Assessment of retroperitoneal lymph nodes by CT (short axis diameter)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LN &lt; 1 cm: Negative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LN 1 to &lt;2 cm: Indeterminate </a:t>
            </a:r>
            <a:r>
              <a:rPr lang="en-US" altLang="en-US" dirty="0">
                <a:sym typeface="Wingdings" pitchFamily="2" charset="2"/>
              </a:rPr>
              <a:t> if stage I, f-u in 4-6 weeks, remain stage I if &lt; 1 cm, if stable or increased, consider biopsy or upstage to stage III.</a:t>
            </a:r>
          </a:p>
          <a:p>
            <a:pPr lvl="1">
              <a:buClr>
                <a:schemeClr val="accent1"/>
              </a:buClr>
            </a:pPr>
            <a:r>
              <a:rPr lang="en-US" altLang="en-US" dirty="0">
                <a:sym typeface="Wingdings" pitchFamily="2" charset="2"/>
              </a:rPr>
              <a:t>LN </a:t>
            </a:r>
            <a:r>
              <a:rPr lang="en-US" altLang="en-US" u="sng" dirty="0">
                <a:sym typeface="Wingdings" pitchFamily="2" charset="2"/>
              </a:rPr>
              <a:t>&gt;</a:t>
            </a:r>
            <a:r>
              <a:rPr lang="en-US" altLang="en-US" dirty="0">
                <a:sym typeface="Wingdings" pitchFamily="2" charset="2"/>
              </a:rPr>
              <a:t> 2 cm: Metastatic disease</a:t>
            </a:r>
            <a:endParaRPr lang="en-US" altLang="en-US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In case of scrotal orchiectomy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May remain stage I if negative margins and appropriate decline of tumor markers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Proximal cord structures should be resected and upstage if +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If scrotal biopsy was performed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Scrotum is contaminated </a:t>
            </a:r>
            <a:r>
              <a:rPr lang="en-US" altLang="en-US" dirty="0">
                <a:sym typeface="Wingdings" pitchFamily="2" charset="2"/>
              </a:rPr>
              <a:t> stage II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 err="1">
                <a:sym typeface="Wingdings" pitchFamily="2" charset="2"/>
              </a:rPr>
              <a:t>Hemiscrotectomy</a:t>
            </a:r>
            <a:r>
              <a:rPr lang="en-US" altLang="en-US" dirty="0">
                <a:sym typeface="Wingdings" pitchFamily="2" charset="2"/>
              </a:rPr>
              <a:t> is not required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ym typeface="Wingdings" pitchFamily="2" charset="2"/>
              </a:rPr>
              <a:t>Completion orchiectomy should be performed</a:t>
            </a:r>
            <a:endParaRPr lang="en-US" altLang="en-US" dirty="0"/>
          </a:p>
        </p:txBody>
      </p:sp>
      <p:sp>
        <p:nvSpPr>
          <p:cNvPr id="119811" name="Slide Number Placeholder 4">
            <a:extLst>
              <a:ext uri="{FF2B5EF4-FFF2-40B4-BE49-F238E27FC236}">
                <a16:creationId xmlns="" xmlns:a16="http://schemas.microsoft.com/office/drawing/2014/main" id="{95B395AC-6D2A-B04C-9A20-6C8525A9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34F2AD-FA37-EF48-90D9-F4AE1054D27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0A88E9-E326-1849-A619-E43B89C9A5D0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0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="" xmlns:a16="http://schemas.microsoft.com/office/drawing/2014/main" id="{42116473-00D5-804C-B658-FAC3E8C1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4" y="1295400"/>
            <a:ext cx="3468687" cy="4876800"/>
          </a:xfrm>
          <a:prstGeom prst="rect">
            <a:avLst/>
          </a:prstGeom>
          <a:noFill/>
          <a:ln w="2857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8">
            <a:extLst>
              <a:ext uri="{FF2B5EF4-FFF2-40B4-BE49-F238E27FC236}">
                <a16:creationId xmlns="" xmlns:a16="http://schemas.microsoft.com/office/drawing/2014/main" id="{3CB5CEBE-13FA-1843-A1DA-149372108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570038"/>
            <a:ext cx="441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000" dirty="0"/>
              <a:t>Annual Incidence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3.7 cases per million children &lt; 15 y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US: 300 new cases/year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000" dirty="0"/>
              <a:t>~3% of all pediatric cancers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11% of cancers &lt; 1 </a:t>
            </a:r>
            <a:r>
              <a:rPr lang="en-US" altLang="en-US" sz="1800" dirty="0" err="1"/>
              <a:t>yr</a:t>
            </a:r>
            <a:endParaRPr lang="en-US" altLang="en-US" sz="1800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000" dirty="0"/>
              <a:t>Age at presentation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63% &lt; 2 years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95% &lt; 5 years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2000" dirty="0"/>
              <a:t>Laterality is age dependent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&lt; 1 </a:t>
            </a:r>
            <a:r>
              <a:rPr lang="en-US" altLang="en-US" sz="1800" dirty="0" err="1"/>
              <a:t>yr</a:t>
            </a:r>
            <a:r>
              <a:rPr lang="en-US" altLang="en-US" sz="1800" dirty="0"/>
              <a:t>: 42% BL – 58% UL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1-2 </a:t>
            </a:r>
            <a:r>
              <a:rPr lang="en-US" altLang="en-US" sz="1800" dirty="0" err="1"/>
              <a:t>yr</a:t>
            </a:r>
            <a:r>
              <a:rPr lang="en-US" altLang="en-US" sz="1800" dirty="0"/>
              <a:t>: 21% BL – 79% UL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sz="1800" dirty="0"/>
              <a:t>&gt; 2 </a:t>
            </a:r>
            <a:r>
              <a:rPr lang="en-US" altLang="en-US" sz="1800" dirty="0" err="1"/>
              <a:t>yr</a:t>
            </a:r>
            <a:r>
              <a:rPr lang="en-US" altLang="en-US" sz="1800" dirty="0"/>
              <a:t>:  9% BL – 91% UL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Tx/>
              <a:buNone/>
            </a:pPr>
            <a:endParaRPr lang="en-US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5685A-B850-A34C-9247-AD005352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Retinoblastoma</a:t>
            </a:r>
            <a:br>
              <a:rPr lang="en-US" altLang="en-US" b="1" dirty="0"/>
            </a:br>
            <a:endParaRPr lang="en-US" dirty="0"/>
          </a:p>
        </p:txBody>
      </p:sp>
      <p:sp>
        <p:nvSpPr>
          <p:cNvPr id="18436" name="Slide Number Placeholder 4">
            <a:extLst>
              <a:ext uri="{FF2B5EF4-FFF2-40B4-BE49-F238E27FC236}">
                <a16:creationId xmlns="" xmlns:a16="http://schemas.microsoft.com/office/drawing/2014/main" id="{C87D4630-19A4-8E47-AB56-8A3F919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95C896-B426-014B-AD41-DCB4978057D4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174" name="Rectangle 1">
            <a:extLst>
              <a:ext uri="{FF2B5EF4-FFF2-40B4-BE49-F238E27FC236}">
                <a16:creationId xmlns="" xmlns:a16="http://schemas.microsoft.com/office/drawing/2014/main" id="{0814CC74-C6F1-2447-BC3C-908314371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4" y="5341938"/>
            <a:ext cx="6553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Ries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LAG, Smith MA, Gurney JG,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Linet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M,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Tamra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T, Young JL, Bunin GR (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eds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Cancer Incidence and Survival among Children and Adolescents: United States SEER Program 1975-1995, National Cancer Institute, SEER Program. NIH Pub.No.99-4649. Bethesda,MD,1999.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DE6B87F-631B-E943-B3C3-62F518E5A67B}"/>
              </a:ext>
            </a:extLst>
          </p:cNvPr>
          <p:cNvSpPr txBox="1"/>
          <p:nvPr/>
        </p:nvSpPr>
        <p:spPr>
          <a:xfrm>
            <a:off x="8774718" y="45522"/>
            <a:ext cx="344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Assessment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734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="" xmlns:a16="http://schemas.microsoft.com/office/drawing/2014/main" id="{B8A94660-3EEF-304D-8CAC-2244C41D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4000" b="1" dirty="0">
                <a:solidFill>
                  <a:srgbClr val="000000"/>
                </a:solidFill>
              </a:rPr>
              <a:t>Pediatric Germ Cell Tumors</a:t>
            </a:r>
            <a:r>
              <a:rPr lang="en-US" altLang="en-US" b="1" dirty="0">
                <a:solidFill>
                  <a:srgbClr val="000000"/>
                </a:solidFill>
              </a:rPr>
              <a:t/>
            </a:r>
            <a:br>
              <a:rPr lang="en-US" altLang="en-US" b="1" dirty="0">
                <a:solidFill>
                  <a:srgbClr val="000000"/>
                </a:solidFill>
              </a:rPr>
            </a:br>
            <a:r>
              <a:rPr lang="en-US" altLang="en-US" sz="3200" b="1" dirty="0">
                <a:solidFill>
                  <a:srgbClr val="000000"/>
                </a:solidFill>
              </a:rPr>
              <a:t>Staging of Ovarian Tumors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120834" name="Rectangle 3">
            <a:extLst>
              <a:ext uri="{FF2B5EF4-FFF2-40B4-BE49-F238E27FC236}">
                <a16:creationId xmlns="" xmlns:a16="http://schemas.microsoft.com/office/drawing/2014/main" id="{53F21292-2064-0746-894C-94C6B4582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altLang="en-US" dirty="0"/>
              <a:t>Ovarian GCT are usually large and always friable (risk of intraoperative spill)</a:t>
            </a:r>
          </a:p>
          <a:p>
            <a:pPr>
              <a:buClr>
                <a:schemeClr val="accent1"/>
              </a:buClr>
            </a:pPr>
            <a:r>
              <a:rPr lang="en-US" altLang="en-US" dirty="0"/>
              <a:t>Required components of surgical staging:</a:t>
            </a:r>
          </a:p>
          <a:p>
            <a:pPr marL="9144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altLang="en-US" dirty="0"/>
              <a:t>Cytological assessment of peritoneal fluid</a:t>
            </a:r>
          </a:p>
          <a:p>
            <a:pPr marL="9144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altLang="en-US" dirty="0"/>
              <a:t>Inspection of and biopsy of any </a:t>
            </a:r>
            <a:r>
              <a:rPr lang="en-US" altLang="en-US" u="sng" dirty="0"/>
              <a:t>abnormal</a:t>
            </a:r>
            <a:r>
              <a:rPr lang="en-US" altLang="en-US" dirty="0"/>
              <a:t> appearing peritoneal surfaces, lymph nodes, </a:t>
            </a:r>
            <a:r>
              <a:rPr lang="en-US" altLang="en-US" dirty="0" err="1"/>
              <a:t>omentum</a:t>
            </a:r>
            <a:r>
              <a:rPr lang="en-US" altLang="en-US" dirty="0"/>
              <a:t>, contralateral ovary</a:t>
            </a:r>
          </a:p>
          <a:p>
            <a:pPr marL="91440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altLang="en-US" dirty="0"/>
              <a:t>Removal of the primary tumor without violation of the tumor capsule in situ</a:t>
            </a:r>
          </a:p>
          <a:p>
            <a:pPr>
              <a:buClr>
                <a:schemeClr val="accent1"/>
              </a:buClr>
            </a:pPr>
            <a:r>
              <a:rPr lang="en-US" altLang="en-US" dirty="0"/>
              <a:t>Failure to document inspection and confirmation of normal appearance of </a:t>
            </a:r>
            <a:r>
              <a:rPr lang="en-US" altLang="en-US" dirty="0" err="1"/>
              <a:t>omentum</a:t>
            </a:r>
            <a:r>
              <a:rPr lang="en-US" altLang="en-US" dirty="0"/>
              <a:t>, peritoneal surfaces, lymph nodes, and opposite ovary precludes eligibility for surgery only approaches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120835" name="Slide Number Placeholder 4">
            <a:extLst>
              <a:ext uri="{FF2B5EF4-FFF2-40B4-BE49-F238E27FC236}">
                <a16:creationId xmlns="" xmlns:a16="http://schemas.microsoft.com/office/drawing/2014/main" id="{A8B76AFC-A9E8-5A4B-80AA-323AD493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44A202-F898-0447-9F64-150CA1A3BA1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3E73C8-B189-FF40-8D11-6D43FC80FF6D}"/>
              </a:ext>
            </a:extLst>
          </p:cNvPr>
          <p:cNvSpPr txBox="1"/>
          <p:nvPr/>
        </p:nvSpPr>
        <p:spPr>
          <a:xfrm>
            <a:off x="9444232" y="4507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553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="" xmlns:a16="http://schemas.microsoft.com/office/drawing/2014/main" id="{EA3C8648-5888-AB47-A3D7-B567F2E6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4000" b="1" dirty="0"/>
              <a:t>Pediatric Germ Cell Tumors</a:t>
            </a:r>
            <a:br>
              <a:rPr lang="en-US" altLang="en-US" sz="4000" b="1" dirty="0"/>
            </a:br>
            <a:r>
              <a:rPr lang="en-US" altLang="en-US" sz="3200" b="1" dirty="0"/>
              <a:t>Treatment</a:t>
            </a:r>
            <a:endParaRPr lang="en-US" altLang="en-US" sz="40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30658FF3-192A-F740-9E46-2B7C54A3A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Stage I gonadal tumors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Surgery and observation are indicated in the setting of normalization of tumor markers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Tumor markers are followed monthly to monitor normalization and anticipate recurrence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If markers fail to normalize </a:t>
            </a:r>
            <a:r>
              <a:rPr lang="en-US" dirty="0">
                <a:sym typeface="Wingdings" pitchFamily="2" charset="2"/>
              </a:rPr>
              <a:t> stage II</a:t>
            </a:r>
            <a:endParaRPr lang="en-US" dirty="0"/>
          </a:p>
          <a:p>
            <a:pPr lvl="2">
              <a:buClr>
                <a:schemeClr val="accent1"/>
              </a:buClr>
            </a:pPr>
            <a:r>
              <a:rPr lang="en-US" dirty="0"/>
              <a:t>30% to 50% of patients may recur, but salvage rates are high and survival is &gt; 95%</a:t>
            </a:r>
          </a:p>
          <a:p>
            <a:pPr>
              <a:buClr>
                <a:schemeClr val="accent1"/>
              </a:buClr>
            </a:pPr>
            <a:r>
              <a:rPr lang="en-US" dirty="0"/>
              <a:t>All others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Chemotherapy + surgery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Risk-adapted regimens and intensification under evaluation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Radiation therapy IS NOT indicated in upfront management of malignant GCT</a:t>
            </a:r>
          </a:p>
        </p:txBody>
      </p:sp>
      <p:sp>
        <p:nvSpPr>
          <p:cNvPr id="121885" name="Slide Number Placeholder 4">
            <a:extLst>
              <a:ext uri="{FF2B5EF4-FFF2-40B4-BE49-F238E27FC236}">
                <a16:creationId xmlns="" xmlns:a16="http://schemas.microsoft.com/office/drawing/2014/main" id="{073BFDF0-CAF5-894A-A798-2E6F9C71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01A6EF-366F-D245-B73B-62003923FFD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7209CE2-6B57-D04A-B01A-CC5E267A306F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553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="" xmlns:a16="http://schemas.microsoft.com/office/drawing/2014/main" id="{EA3C8648-5888-AB47-A3D7-B567F2E6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4000" b="1" dirty="0"/>
              <a:t>Pediatric Germ Cell Tumors</a:t>
            </a:r>
            <a:br>
              <a:rPr lang="en-US" altLang="en-US" sz="4000" b="1" dirty="0"/>
            </a:br>
            <a:r>
              <a:rPr lang="en-US" altLang="en-US" sz="3200" b="1" dirty="0"/>
              <a:t>Treatment</a:t>
            </a:r>
            <a:endParaRPr lang="en-US" altLang="en-US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B5C1DC72-FD9C-9649-BC98-6DDDAEDAC4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292351"/>
        </p:xfrm>
        <a:graphic>
          <a:graphicData uri="http://schemas.openxmlformats.org/drawingml/2006/table">
            <a:tbl>
              <a:tblPr/>
              <a:tblGrid>
                <a:gridCol w="194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94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41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394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15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Risk-Group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Stages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Treatment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Outcome (OS)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Low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 I immature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teratoma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 I testicular (ovarian?)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Surgery only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&gt; 95%*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Intermediate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Stages II-IV gonadal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Stages I-II extragonadal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Surgery + Chemotherapy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&gt; 90%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Stages III-IV extragonadal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Surgery + Chemotherapy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70-75%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116840" marR="116840" marT="45744" marB="45744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1885" name="Slide Number Placeholder 4">
            <a:extLst>
              <a:ext uri="{FF2B5EF4-FFF2-40B4-BE49-F238E27FC236}">
                <a16:creationId xmlns="" xmlns:a16="http://schemas.microsoft.com/office/drawing/2014/main" id="{073BFDF0-CAF5-894A-A798-2E6F9C71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01A6EF-366F-D245-B73B-62003923FFD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57BF58-08BD-F240-A44E-DEA5EA6C618E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684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="" xmlns:a16="http://schemas.microsoft.com/office/drawing/2014/main" id="{F2AFAB7D-CDD8-684B-B0F7-FB942879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Pediatric Germ Cell Tumors</a:t>
            </a:r>
            <a:r>
              <a:rPr lang="en-US" altLang="en-US" sz="3600" b="1" dirty="0"/>
              <a:t/>
            </a:r>
            <a:br>
              <a:rPr lang="en-US" altLang="en-US" sz="3600" b="1" dirty="0"/>
            </a:br>
            <a:r>
              <a:rPr lang="en-US" altLang="en-US" sz="3200" b="1" dirty="0"/>
              <a:t>Treatment</a:t>
            </a:r>
            <a:endParaRPr lang="en-US" alt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FBE3AC-060F-EE4B-8D97-B010E3C13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</a:rPr>
              <a:t>Platinum-containing regimens</a:t>
            </a: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sz="2000" dirty="0" err="1">
                <a:ea typeface="ＭＳ Ｐゴシック" charset="0"/>
              </a:rPr>
              <a:t>PEb</a:t>
            </a:r>
            <a:r>
              <a:rPr lang="en-US" sz="2000" dirty="0">
                <a:ea typeface="ＭＳ Ｐゴシック" charset="0"/>
              </a:rPr>
              <a:t>: Cisplatin + Etoposide + Bleomycin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1800" dirty="0">
                <a:ea typeface="ＭＳ Ｐゴシック" charset="0"/>
              </a:rPr>
              <a:t>Adult regimen for adolescents: Weekly </a:t>
            </a:r>
            <a:r>
              <a:rPr lang="en-US" sz="1800" dirty="0" err="1">
                <a:ea typeface="ＭＳ Ｐゴシック" charset="0"/>
              </a:rPr>
              <a:t>bleomycin</a:t>
            </a:r>
            <a:r>
              <a:rPr lang="en-US" sz="1800" dirty="0">
                <a:ea typeface="ＭＳ Ｐゴシック" charset="0"/>
              </a:rPr>
              <a:t> (BEP)</a:t>
            </a: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sz="2000" dirty="0" err="1">
                <a:ea typeface="ＭＳ Ｐゴシック" charset="0"/>
              </a:rPr>
              <a:t>CEb</a:t>
            </a:r>
            <a:r>
              <a:rPr lang="en-US" sz="2000" dirty="0">
                <a:ea typeface="ＭＳ Ｐゴシック" charset="0"/>
              </a:rPr>
              <a:t>: Carboplatin + Etoposide + Bleomycin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1800" dirty="0">
                <a:ea typeface="ＭＳ Ｐゴシック" charset="0"/>
              </a:rPr>
              <a:t>Used in UK with similar results to PEB</a:t>
            </a:r>
          </a:p>
          <a:p>
            <a:pPr lvl="1">
              <a:buClr>
                <a:schemeClr val="accent1"/>
              </a:buClr>
              <a:defRPr/>
            </a:pPr>
            <a:r>
              <a:rPr lang="en-US" sz="2200" dirty="0">
                <a:ea typeface="ＭＳ Ｐゴシック" charset="0"/>
              </a:rPr>
              <a:t>AGCT1531 trial: Randomization Cisplatin </a:t>
            </a:r>
            <a:r>
              <a:rPr lang="en-US" sz="2200" i="1" dirty="0">
                <a:ea typeface="ＭＳ Ｐゴシック" charset="0"/>
              </a:rPr>
              <a:t>vs.</a:t>
            </a:r>
            <a:r>
              <a:rPr lang="en-US" sz="2200" dirty="0">
                <a:ea typeface="ＭＳ Ｐゴシック" charset="0"/>
              </a:rPr>
              <a:t> Carboplatin</a:t>
            </a: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sz="2000" dirty="0">
                <a:ea typeface="ＭＳ Ｐゴシック" charset="0"/>
              </a:rPr>
              <a:t>VIP: </a:t>
            </a:r>
            <a:r>
              <a:rPr lang="en-US" sz="2000" dirty="0" err="1">
                <a:ea typeface="ＭＳ Ｐゴシック" charset="0"/>
              </a:rPr>
              <a:t>Etoposide</a:t>
            </a:r>
            <a:r>
              <a:rPr lang="en-US" sz="2000" dirty="0">
                <a:ea typeface="ＭＳ Ｐゴシック" charset="0"/>
              </a:rPr>
              <a:t> + </a:t>
            </a:r>
            <a:r>
              <a:rPr lang="en-US" sz="2000" dirty="0" err="1">
                <a:ea typeface="ＭＳ Ｐゴシック" charset="0"/>
              </a:rPr>
              <a:t>Ifosfamide</a:t>
            </a:r>
            <a:r>
              <a:rPr lang="en-US" sz="2000" dirty="0">
                <a:ea typeface="ＭＳ Ｐゴシック" charset="0"/>
              </a:rPr>
              <a:t> + </a:t>
            </a:r>
            <a:r>
              <a:rPr lang="en-US" sz="2000" dirty="0" err="1">
                <a:ea typeface="ＭＳ Ｐゴシック" charset="0"/>
              </a:rPr>
              <a:t>Cisplatin</a:t>
            </a:r>
            <a:endParaRPr lang="en-US" sz="2000" dirty="0">
              <a:ea typeface="ＭＳ Ｐゴシック" charset="0"/>
            </a:endParaRP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1800" dirty="0">
                <a:ea typeface="ＭＳ Ｐゴシック" charset="0"/>
              </a:rPr>
              <a:t>Consider for </a:t>
            </a:r>
            <a:r>
              <a:rPr lang="en-US" sz="1800" dirty="0" err="1">
                <a:ea typeface="ＭＳ Ｐゴシック" charset="0"/>
              </a:rPr>
              <a:t>mediastinal</a:t>
            </a:r>
            <a:r>
              <a:rPr lang="en-US" sz="1800" dirty="0">
                <a:ea typeface="ＭＳ Ｐゴシック" charset="0"/>
              </a:rPr>
              <a:t> primaries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1800" dirty="0">
                <a:ea typeface="ＭＳ Ｐゴシック" charset="0"/>
              </a:rPr>
              <a:t>Lower postoperative complication rates (</a:t>
            </a:r>
            <a:r>
              <a:rPr lang="en-US" sz="1800" i="1" dirty="0">
                <a:ea typeface="ＭＳ Ｐゴシック" charset="0"/>
              </a:rPr>
              <a:t>vs.</a:t>
            </a:r>
            <a:r>
              <a:rPr lang="en-US" sz="1800" dirty="0">
                <a:ea typeface="ＭＳ Ｐゴシック" charset="0"/>
              </a:rPr>
              <a:t> BLEO-containing regimen)</a:t>
            </a:r>
          </a:p>
          <a:p>
            <a:pPr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400" dirty="0">
                <a:ea typeface="ＭＳ Ｐゴシック" charset="0"/>
              </a:rPr>
              <a:t>Standard approach</a:t>
            </a: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sz="2000" dirty="0">
                <a:ea typeface="ＭＳ Ｐゴシック" charset="0"/>
              </a:rPr>
              <a:t>Stage (I)-II: 4 cycles</a:t>
            </a: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en-US" sz="2000" dirty="0">
                <a:ea typeface="ＭＳ Ｐゴシック" charset="0"/>
              </a:rPr>
              <a:t>Stages III-IV: 4 cycles, followed by surgery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1600" dirty="0">
                <a:ea typeface="ＭＳ Ｐゴシック" charset="0"/>
              </a:rPr>
              <a:t>Role of postoperative chemotherapy (2 cycles)  for residual active disease unclear, currently not recommended</a:t>
            </a:r>
          </a:p>
          <a:p>
            <a:pPr marL="457200" lvl="1" indent="0">
              <a:buClr>
                <a:schemeClr val="accent1"/>
              </a:buClr>
              <a:buNone/>
              <a:defRPr/>
            </a:pPr>
            <a:endParaRPr lang="en-US" sz="2000" dirty="0">
              <a:ea typeface="ＭＳ Ｐゴシック" charset="0"/>
            </a:endParaRPr>
          </a:p>
          <a:p>
            <a:pPr marL="914400" lvl="2" indent="0">
              <a:buClr>
                <a:schemeClr val="accent1"/>
              </a:buClr>
              <a:buNone/>
              <a:defRPr/>
            </a:pPr>
            <a:endParaRPr lang="en-US" sz="1800" dirty="0">
              <a:ea typeface="ＭＳ Ｐゴシック" charset="0"/>
            </a:endParaRP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endParaRPr lang="en-US" sz="2000" dirty="0">
              <a:ea typeface="ＭＳ Ｐゴシック" charset="0"/>
            </a:endParaRPr>
          </a:p>
          <a:p>
            <a:pPr lvl="1">
              <a:buClr>
                <a:schemeClr val="accent1"/>
              </a:buClr>
              <a:buFont typeface="Arial" charset="0"/>
              <a:buChar char="–"/>
              <a:defRPr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22883" name="Slide Number Placeholder 3">
            <a:extLst>
              <a:ext uri="{FF2B5EF4-FFF2-40B4-BE49-F238E27FC236}">
                <a16:creationId xmlns="" xmlns:a16="http://schemas.microsoft.com/office/drawing/2014/main" id="{6F91E6C6-1B6C-FE49-876D-70F4404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68529A-A313-9746-A886-DE45911C0E1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8DE523-AD23-F84D-BE3F-0FDF26D18D6F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98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B1183A-067B-D447-BE90-C89F80AE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Pediatric Germ Cell Tumors</a:t>
            </a:r>
            <a:r>
              <a:rPr lang="en-US" dirty="0"/>
              <a:t/>
            </a:r>
            <a:br>
              <a:rPr lang="en-US" dirty="0"/>
            </a:br>
            <a:r>
              <a:rPr lang="en-US" sz="3200" b="1" dirty="0"/>
              <a:t>Treatment – Proposed New Risk Assignment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BDAC547-EFA3-F448-A59D-AB860A357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410524"/>
              </p:ext>
            </p:extLst>
          </p:nvPr>
        </p:nvGraphicFramePr>
        <p:xfrm>
          <a:off x="987055" y="1719300"/>
          <a:ext cx="7625315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063">
                  <a:extLst>
                    <a:ext uri="{9D8B030D-6E8A-4147-A177-3AD203B41FA5}">
                      <a16:colId xmlns="" xmlns:a16="http://schemas.microsoft.com/office/drawing/2014/main" val="1357454746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3250581057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1435353788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1934487960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2127417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COG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OS%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5817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</a:t>
                      </a:r>
                    </a:p>
                    <a:p>
                      <a:r>
                        <a:rPr lang="en-US" sz="1600" dirty="0"/>
                        <a:t>I</a:t>
                      </a:r>
                    </a:p>
                    <a:p>
                      <a:r>
                        <a:rPr lang="en-US" sz="1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  <a:p>
                      <a:r>
                        <a:rPr lang="en-US" sz="1600" dirty="0"/>
                        <a:t>96</a:t>
                      </a:r>
                    </a:p>
                    <a:p>
                      <a:r>
                        <a:rPr lang="en-US" sz="1600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826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IV*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99</a:t>
                      </a:r>
                    </a:p>
                    <a:p>
                      <a:r>
                        <a:rPr lang="en-US" sz="1600" dirty="0"/>
                        <a:t>96</a:t>
                      </a:r>
                    </a:p>
                    <a:p>
                      <a:r>
                        <a:rPr lang="en-US" sz="1600" dirty="0"/>
                        <a:t>93</a:t>
                      </a:r>
                    </a:p>
                    <a:p>
                      <a:r>
                        <a:rPr lang="en-US" sz="1600" dirty="0"/>
                        <a:t>83</a:t>
                      </a:r>
                    </a:p>
                    <a:p>
                      <a:r>
                        <a:rPr lang="en-US" sz="1600" dirty="0"/>
                        <a:t>97</a:t>
                      </a:r>
                    </a:p>
                    <a:p>
                      <a:r>
                        <a:rPr lang="en-US" sz="1600" dirty="0"/>
                        <a:t>92</a:t>
                      </a:r>
                    </a:p>
                    <a:p>
                      <a:r>
                        <a:rPr lang="en-US" sz="1600" dirty="0"/>
                        <a:t>85</a:t>
                      </a:r>
                    </a:p>
                    <a:p>
                      <a:r>
                        <a:rPr lang="en-US" sz="1600" dirty="0"/>
                        <a:t>91</a:t>
                      </a:r>
                    </a:p>
                    <a:p>
                      <a:r>
                        <a:rPr lang="en-US" sz="1600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698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IV*</a:t>
                      </a:r>
                    </a:p>
                    <a:p>
                      <a:r>
                        <a:rPr lang="en-US" sz="1600" dirty="0"/>
                        <a:t>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83</a:t>
                      </a:r>
                    </a:p>
                    <a:p>
                      <a:r>
                        <a:rPr lang="en-US" sz="1600" dirty="0"/>
                        <a:t>61</a:t>
                      </a:r>
                    </a:p>
                    <a:p>
                      <a:r>
                        <a:rPr lang="en-US" sz="1600" dirty="0"/>
                        <a:t>60</a:t>
                      </a:r>
                    </a:p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116925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4E10BC-BEF9-4643-8819-EF07C9B98AC5}"/>
              </a:ext>
            </a:extLst>
          </p:cNvPr>
          <p:cNvSpPr txBox="1"/>
          <p:nvPr/>
        </p:nvSpPr>
        <p:spPr>
          <a:xfrm>
            <a:off x="4621855" y="6294512"/>
            <a:ext cx="422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Frazier et al. J </a:t>
            </a:r>
            <a:r>
              <a:rPr lang="en-US" dirty="0" err="1"/>
              <a:t>Clin</a:t>
            </a:r>
            <a:r>
              <a:rPr lang="en-US" dirty="0"/>
              <a:t> Oncol 2015; 33:195-201.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356726-ADD2-A642-A8A2-D74D93893E7D}"/>
              </a:ext>
            </a:extLst>
          </p:cNvPr>
          <p:cNvSpPr txBox="1"/>
          <p:nvPr/>
        </p:nvSpPr>
        <p:spPr>
          <a:xfrm>
            <a:off x="987055" y="6294512"/>
            <a:ext cx="340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*Further risk assignment by IGCCC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DC2CCC-5F16-784D-B0C4-A6E327C4B6C4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23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="" xmlns:a16="http://schemas.microsoft.com/office/drawing/2014/main" id="{AE52359A-5656-704E-BBCA-614ABB2E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b="1" dirty="0"/>
              <a:t>Pediatric Germ Cell Tumors</a:t>
            </a:r>
            <a:r>
              <a:rPr lang="en-US" dirty="0"/>
              <a:t/>
            </a:r>
            <a:br>
              <a:rPr lang="en-US" dirty="0"/>
            </a:br>
            <a:r>
              <a:rPr lang="en-US" sz="3200" b="1" dirty="0"/>
              <a:t>Treatment – Proposed New Risk Assignment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124930" name="Rectangle 3">
            <a:extLst>
              <a:ext uri="{FF2B5EF4-FFF2-40B4-BE49-F238E27FC236}">
                <a16:creationId xmlns="" xmlns:a16="http://schemas.microsoft.com/office/drawing/2014/main" id="{F1705F74-6989-C745-A818-1F2AE1E8D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64687" cy="43513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Patients with stage I GCT represent a low-risk group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Patients with stage II-IV gonadal GCT appear to be an intermediate risk group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However, post-</a:t>
            </a:r>
            <a:r>
              <a:rPr lang="en-US" altLang="en-US" dirty="0" err="1"/>
              <a:t>puberal</a:t>
            </a:r>
            <a:r>
              <a:rPr lang="en-US" altLang="en-US" dirty="0"/>
              <a:t> patients with gonadal tumors have a higher risk of failure 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Patients with advanced extragonadal tumors represent the highest-risk group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Older age (post-</a:t>
            </a:r>
            <a:r>
              <a:rPr lang="en-US" altLang="en-US" dirty="0" err="1"/>
              <a:t>puberal</a:t>
            </a:r>
            <a:r>
              <a:rPr lang="en-US" altLang="en-US" dirty="0"/>
              <a:t>) is the factor most predictive for outcome in these patients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There is a significant interaction between age and primary site.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Young patients – sacrococcygeal (better prognosis)</a:t>
            </a:r>
          </a:p>
          <a:p>
            <a:pPr lvl="2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altLang="en-US" dirty="0"/>
              <a:t>Older patients – mediastinal (worse prognosis)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="" xmlns:a16="http://schemas.microsoft.com/office/drawing/2014/main" id="{DDF7B453-D6F8-724B-B40F-65360643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E0A3FC-B4B6-024C-BA41-DE6F7F3B480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0232B4-F9FE-B543-BF2A-7C9E74B876AF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06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B1183A-067B-D447-BE90-C89F80AE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Pediatric Germ Cell Tumors</a:t>
            </a:r>
            <a:r>
              <a:rPr lang="en-US" dirty="0"/>
              <a:t/>
            </a:r>
            <a:br>
              <a:rPr lang="en-US" dirty="0"/>
            </a:br>
            <a:r>
              <a:rPr lang="en-US" sz="3200" b="1" dirty="0"/>
              <a:t>Treatment – Proposed New Risk Assignment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BDAC547-EFA3-F448-A59D-AB860A357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891988"/>
              </p:ext>
            </p:extLst>
          </p:nvPr>
        </p:nvGraphicFramePr>
        <p:xfrm>
          <a:off x="987055" y="1719300"/>
          <a:ext cx="7625315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063">
                  <a:extLst>
                    <a:ext uri="{9D8B030D-6E8A-4147-A177-3AD203B41FA5}">
                      <a16:colId xmlns="" xmlns:a16="http://schemas.microsoft.com/office/drawing/2014/main" val="1357454746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3250581057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1435353788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1934487960"/>
                    </a:ext>
                  </a:extLst>
                </a:gridCol>
                <a:gridCol w="1525063">
                  <a:extLst>
                    <a:ext uri="{9D8B030D-6E8A-4147-A177-3AD203B41FA5}">
                      <a16:colId xmlns="" xmlns:a16="http://schemas.microsoft.com/office/drawing/2014/main" val="2127417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COG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OS%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5817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</a:t>
                      </a:r>
                    </a:p>
                    <a:p>
                      <a:r>
                        <a:rPr lang="en-US" sz="1600" dirty="0"/>
                        <a:t>I</a:t>
                      </a:r>
                    </a:p>
                    <a:p>
                      <a:r>
                        <a:rPr lang="en-US" sz="1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  <a:p>
                      <a:r>
                        <a:rPr lang="en-US" sz="1600" dirty="0"/>
                        <a:t>96</a:t>
                      </a:r>
                    </a:p>
                    <a:p>
                      <a:r>
                        <a:rPr lang="en-US" sz="1600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826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  <a:p>
                      <a:r>
                        <a:rPr lang="en-US" sz="1600" dirty="0"/>
                        <a:t>&lt;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IV*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II/III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99</a:t>
                      </a:r>
                    </a:p>
                    <a:p>
                      <a:r>
                        <a:rPr lang="en-US" sz="1600" dirty="0"/>
                        <a:t>96</a:t>
                      </a:r>
                    </a:p>
                    <a:p>
                      <a:r>
                        <a:rPr lang="en-US" sz="1600" dirty="0"/>
                        <a:t>93</a:t>
                      </a:r>
                    </a:p>
                    <a:p>
                      <a:r>
                        <a:rPr lang="en-US" sz="1600" dirty="0"/>
                        <a:t>83</a:t>
                      </a:r>
                    </a:p>
                    <a:p>
                      <a:r>
                        <a:rPr lang="en-US" sz="1600" dirty="0"/>
                        <a:t>97</a:t>
                      </a:r>
                    </a:p>
                    <a:p>
                      <a:r>
                        <a:rPr lang="en-US" sz="1600" dirty="0"/>
                        <a:t>92</a:t>
                      </a:r>
                    </a:p>
                    <a:p>
                      <a:r>
                        <a:rPr lang="en-US" sz="1600" dirty="0"/>
                        <a:t>85</a:t>
                      </a:r>
                    </a:p>
                    <a:p>
                      <a:r>
                        <a:rPr lang="en-US" sz="1600" dirty="0"/>
                        <a:t>91</a:t>
                      </a:r>
                    </a:p>
                    <a:p>
                      <a:r>
                        <a:rPr lang="en-US" sz="1600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698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  <a:p>
                      <a:r>
                        <a:rPr lang="en-US" sz="1600" dirty="0"/>
                        <a:t>≥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Testis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  <a:p>
                      <a:r>
                        <a:rPr lang="en-US" sz="1600" dirty="0"/>
                        <a:t>Ovary</a:t>
                      </a:r>
                    </a:p>
                    <a:p>
                      <a:r>
                        <a:rPr lang="en-US" sz="1600" dirty="0"/>
                        <a:t>Extragonadal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IV*</a:t>
                      </a:r>
                    </a:p>
                    <a:p>
                      <a:r>
                        <a:rPr lang="en-US" sz="1600" dirty="0"/>
                        <a:t>III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  <a:p>
                      <a:r>
                        <a:rPr lang="en-US" sz="1600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83</a:t>
                      </a:r>
                    </a:p>
                    <a:p>
                      <a:r>
                        <a:rPr lang="en-US" sz="1600" dirty="0"/>
                        <a:t>61</a:t>
                      </a:r>
                    </a:p>
                    <a:p>
                      <a:r>
                        <a:rPr lang="en-US" sz="1600" dirty="0"/>
                        <a:t>60</a:t>
                      </a:r>
                    </a:p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116925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4E10BC-BEF9-4643-8819-EF07C9B98AC5}"/>
              </a:ext>
            </a:extLst>
          </p:cNvPr>
          <p:cNvSpPr txBox="1"/>
          <p:nvPr/>
        </p:nvSpPr>
        <p:spPr>
          <a:xfrm>
            <a:off x="4621855" y="6294512"/>
            <a:ext cx="422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Frazier et al. J </a:t>
            </a:r>
            <a:r>
              <a:rPr lang="en-US" dirty="0" err="1"/>
              <a:t>Clin</a:t>
            </a:r>
            <a:r>
              <a:rPr lang="en-US" dirty="0"/>
              <a:t> Oncol 2015; 33:195-201.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356726-ADD2-A642-A8A2-D74D93893E7D}"/>
              </a:ext>
            </a:extLst>
          </p:cNvPr>
          <p:cNvSpPr txBox="1"/>
          <p:nvPr/>
        </p:nvSpPr>
        <p:spPr>
          <a:xfrm>
            <a:off x="987055" y="6294512"/>
            <a:ext cx="340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*Further risk assignment by IGCCC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2C2B9455-D5ED-DB44-8A19-5EA3396C6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92853"/>
              </p:ext>
            </p:extLst>
          </p:nvPr>
        </p:nvGraphicFramePr>
        <p:xfrm>
          <a:off x="8847821" y="1719300"/>
          <a:ext cx="2316366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366">
                  <a:extLst>
                    <a:ext uri="{9D8B030D-6E8A-4147-A177-3AD203B41FA5}">
                      <a16:colId xmlns="" xmlns:a16="http://schemas.microsoft.com/office/drawing/2014/main" val="2250223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New COG Trials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8881887"/>
                  </a:ext>
                </a:extLst>
              </a:tr>
              <a:tr h="1732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AGCT1531</a:t>
                      </a:r>
                    </a:p>
                    <a:p>
                      <a:pPr algn="ctr"/>
                      <a:r>
                        <a:rPr lang="en-US" sz="1600" b="1" dirty="0"/>
                        <a:t>Age 0-50</a:t>
                      </a:r>
                    </a:p>
                    <a:p>
                      <a:pPr algn="ctr"/>
                      <a:r>
                        <a:rPr lang="en-US" sz="1600" dirty="0"/>
                        <a:t>Observation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40107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AGCT1531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b="1" dirty="0"/>
                        <a:t>&lt; 11 years</a:t>
                      </a:r>
                      <a:r>
                        <a:rPr lang="en-US" sz="1600" dirty="0"/>
                        <a:t>: </a:t>
                      </a:r>
                      <a:r>
                        <a:rPr lang="en-US" sz="1600" dirty="0" err="1"/>
                        <a:t>CEb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vs</a:t>
                      </a:r>
                      <a:r>
                        <a:rPr lang="en-US" sz="1600" dirty="0"/>
                        <a:t>. </a:t>
                      </a:r>
                      <a:r>
                        <a:rPr lang="en-US" sz="1600" dirty="0" err="1"/>
                        <a:t>PEb</a:t>
                      </a:r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b="1" dirty="0"/>
                        <a:t>≥ 11 years</a:t>
                      </a:r>
                      <a:r>
                        <a:rPr lang="en-US" sz="1600" dirty="0"/>
                        <a:t>: BEC </a:t>
                      </a:r>
                      <a:r>
                        <a:rPr lang="en-US" sz="1600" i="1" dirty="0"/>
                        <a:t>vs.</a:t>
                      </a:r>
                      <a:r>
                        <a:rPr lang="en-US" sz="1600" dirty="0"/>
                        <a:t> BEP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33138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AGCT1532</a:t>
                      </a:r>
                    </a:p>
                    <a:p>
                      <a:pPr algn="ctr"/>
                      <a:r>
                        <a:rPr lang="en-US" sz="1600" b="1" dirty="0"/>
                        <a:t>Age ≥ 11</a:t>
                      </a:r>
                      <a:endParaRPr lang="en-US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BEP vs. Accelerated BEP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44697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977BAE-07E2-BD45-A373-53F0C4AA85E7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98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Pediatric Germ Cell Tumors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Treatment of Relapsed Disease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90260"/>
            <a:ext cx="10515600" cy="5035825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</a:pPr>
            <a:r>
              <a:rPr lang="en-US" dirty="0"/>
              <a:t>The patient with GCT in first relapse after platinum-based chemotherapy still has the opportunity for curative treatment</a:t>
            </a:r>
          </a:p>
          <a:p>
            <a:pPr lvl="1">
              <a:buClr>
                <a:schemeClr val="accent1"/>
              </a:buClr>
            </a:pPr>
            <a:r>
              <a:rPr lang="en-US" dirty="0" err="1"/>
              <a:t>Taxane</a:t>
            </a:r>
            <a:r>
              <a:rPr lang="en-US" dirty="0"/>
              <a:t>-based regimens (</a:t>
            </a:r>
            <a:r>
              <a:rPr lang="en-US" dirty="0" err="1"/>
              <a:t>taxol</a:t>
            </a:r>
            <a:r>
              <a:rPr lang="en-US" dirty="0"/>
              <a:t>, </a:t>
            </a:r>
            <a:r>
              <a:rPr lang="en-US" dirty="0" err="1"/>
              <a:t>ifosfamide</a:t>
            </a:r>
            <a:r>
              <a:rPr lang="en-US" dirty="0"/>
              <a:t> +/- cisplatin)</a:t>
            </a:r>
          </a:p>
          <a:p>
            <a:pPr>
              <a:buClr>
                <a:schemeClr val="accent1"/>
              </a:buClr>
            </a:pPr>
            <a:r>
              <a:rPr lang="en-US" dirty="0"/>
              <a:t>High-dose chemotherapy may be effective for a group of patients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Randomized clinical trial currently ongoing (AO31101)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Tandem (or triplet) transplant may be superior to single transplant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Risk-adapted approaches can guide the decision between standard and high-dose chemotherapy regimens</a:t>
            </a:r>
          </a:p>
          <a:p>
            <a:pPr>
              <a:buClr>
                <a:schemeClr val="accent1"/>
              </a:buClr>
            </a:pPr>
            <a:r>
              <a:rPr lang="en-US" dirty="0"/>
              <a:t>Patients whose characteristics at diagnosis may anticipate the need for high-dose chemotherapy</a:t>
            </a:r>
          </a:p>
          <a:p>
            <a:pPr lvl="1">
              <a:buClr>
                <a:schemeClr val="accent1"/>
              </a:buClr>
            </a:pPr>
            <a:r>
              <a:rPr lang="en-US" dirty="0" err="1"/>
              <a:t>Mediastinal</a:t>
            </a:r>
            <a:r>
              <a:rPr lang="en-US" dirty="0"/>
              <a:t> primary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Advanced </a:t>
            </a:r>
            <a:r>
              <a:rPr lang="en-US" dirty="0" err="1"/>
              <a:t>choriocarcinoma</a:t>
            </a:r>
            <a:endParaRPr lang="en-US" dirty="0"/>
          </a:p>
          <a:p>
            <a:pPr lvl="1">
              <a:buClr>
                <a:schemeClr val="accent1"/>
              </a:buClr>
            </a:pPr>
            <a:r>
              <a:rPr lang="en-US" dirty="0"/>
              <a:t>Brain metastases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Poor response/progression to frontline therapy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42B9-930C-49A6-8724-80535CCA8721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F28500-3C6E-EC42-A9EF-4D314F3DF7FD}"/>
              </a:ext>
            </a:extLst>
          </p:cNvPr>
          <p:cNvSpPr txBox="1"/>
          <p:nvPr/>
        </p:nvSpPr>
        <p:spPr>
          <a:xfrm>
            <a:off x="9198787" y="73303"/>
            <a:ext cx="28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Management and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88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="" xmlns:a16="http://schemas.microsoft.com/office/drawing/2014/main" id="{64B99CD7-BD0F-584D-B88B-72D6DECA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Sacrococcygeal GCT</a:t>
            </a:r>
          </a:p>
        </p:txBody>
      </p:sp>
      <p:sp>
        <p:nvSpPr>
          <p:cNvPr id="126978" name="Content Placeholder 2">
            <a:extLst>
              <a:ext uri="{FF2B5EF4-FFF2-40B4-BE49-F238E27FC236}">
                <a16:creationId xmlns="" xmlns:a16="http://schemas.microsoft.com/office/drawing/2014/main" id="{D68B3354-B2E4-224D-8344-6C8317074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748"/>
            <a:ext cx="5690616" cy="505464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</a:pPr>
            <a:r>
              <a:rPr lang="en-US" altLang="en-US" sz="2400" dirty="0"/>
              <a:t>1:35,000 live births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/>
              <a:t>Two distinct clinical patterns: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Large, predominantly external, detected prenatally or at delivery </a:t>
            </a:r>
            <a:r>
              <a:rPr lang="en-US" altLang="en-US" sz="2000" dirty="0">
                <a:sym typeface="Wingdings" pitchFamily="2" charset="2"/>
              </a:rPr>
              <a:t></a:t>
            </a:r>
            <a:r>
              <a:rPr lang="en-US" altLang="en-US" sz="2000" dirty="0"/>
              <a:t> rarely malignant (&lt; 10%) or stage I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Older infants, young children, less apparent </a:t>
            </a:r>
            <a:r>
              <a:rPr lang="en-US" altLang="en-US" sz="2000" dirty="0">
                <a:sym typeface="Wingdings" pitchFamily="2" charset="2"/>
              </a:rPr>
              <a:t></a:t>
            </a:r>
            <a:r>
              <a:rPr lang="en-US" altLang="en-US" sz="2000" dirty="0"/>
              <a:t> high rate of malignancy (60-90%), stages III-IV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/>
              <a:t>Abdominal pain, constipation, bladder dysfunction, neuropathy</a:t>
            </a:r>
          </a:p>
          <a:p>
            <a:pPr lvl="2">
              <a:buClr>
                <a:schemeClr val="accent1"/>
              </a:buClr>
            </a:pPr>
            <a:r>
              <a:rPr lang="en-US" altLang="en-US" sz="1800" dirty="0"/>
              <a:t>Large pelvic mass, lungs, bone </a:t>
            </a:r>
            <a:r>
              <a:rPr lang="en-US" altLang="en-US" sz="1800" dirty="0" err="1"/>
              <a:t>mets</a:t>
            </a:r>
            <a:endParaRPr lang="en-US" altLang="en-US" sz="1800" dirty="0"/>
          </a:p>
          <a:p>
            <a:pPr>
              <a:buClr>
                <a:schemeClr val="accent1"/>
              </a:buClr>
            </a:pPr>
            <a:r>
              <a:rPr lang="en-US" altLang="en-US" sz="2400" dirty="0"/>
              <a:t>Pathology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/>
              <a:t>Teratoma </a:t>
            </a:r>
            <a:r>
              <a:rPr lang="en-US" altLang="en-US" sz="2000" dirty="0">
                <a:sym typeface="Wingdings" pitchFamily="2" charset="2"/>
              </a:rPr>
              <a:t>– Immature Teratoma – YST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>
                <a:sym typeface="Wingdings" pitchFamily="2" charset="2"/>
              </a:rPr>
              <a:t>Treatment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sym typeface="Wingdings" pitchFamily="2" charset="2"/>
              </a:rPr>
              <a:t>Stage I: Surgery alone (+ coccyx)</a:t>
            </a:r>
          </a:p>
          <a:p>
            <a:pPr lvl="1">
              <a:buClr>
                <a:schemeClr val="accent1"/>
              </a:buClr>
            </a:pPr>
            <a:r>
              <a:rPr lang="en-US" altLang="en-US" sz="2000" dirty="0">
                <a:sym typeface="Wingdings" pitchFamily="2" charset="2"/>
              </a:rPr>
              <a:t>Stages II – IV: Surgery + Chemotherapy</a:t>
            </a:r>
          </a:p>
          <a:p>
            <a:pPr>
              <a:buClr>
                <a:schemeClr val="accent1"/>
              </a:buClr>
            </a:pPr>
            <a:r>
              <a:rPr lang="en-US" altLang="en-US" sz="2400" dirty="0">
                <a:sym typeface="Wingdings" pitchFamily="2" charset="2"/>
              </a:rPr>
              <a:t>Prognosis: Excellent (survival &gt; 90%)</a:t>
            </a:r>
            <a:endParaRPr lang="en-US" altLang="en-US" sz="2400" dirty="0"/>
          </a:p>
          <a:p>
            <a:pPr lvl="2">
              <a:buClr>
                <a:schemeClr val="accent1"/>
              </a:buClr>
            </a:pPr>
            <a:endParaRPr lang="en-US" altLang="en-US" sz="1600" dirty="0"/>
          </a:p>
        </p:txBody>
      </p:sp>
      <p:sp>
        <p:nvSpPr>
          <p:cNvPr id="126979" name="Slide Number Placeholder 3">
            <a:extLst>
              <a:ext uri="{FF2B5EF4-FFF2-40B4-BE49-F238E27FC236}">
                <a16:creationId xmlns="" xmlns:a16="http://schemas.microsoft.com/office/drawing/2014/main" id="{773473FE-81FF-4B46-BEDD-7C39EA13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C90F3E-B460-E045-AF1A-0DC40B51B570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26980" name="Picture 1">
            <a:extLst>
              <a:ext uri="{FF2B5EF4-FFF2-40B4-BE49-F238E27FC236}">
                <a16:creationId xmlns="" xmlns:a16="http://schemas.microsoft.com/office/drawing/2014/main" id="{F99C592A-F71B-AB4D-A690-E3ABDA30C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696279"/>
            <a:ext cx="3819525" cy="32004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1" name="TextBox 2">
            <a:extLst>
              <a:ext uri="{FF2B5EF4-FFF2-40B4-BE49-F238E27FC236}">
                <a16:creationId xmlns="" xmlns:a16="http://schemas.microsoft.com/office/drawing/2014/main" id="{C76FBCB5-5730-B941-8EA3-1B8BA45CF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4972880"/>
            <a:ext cx="1349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Type I: 46.7%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Type II: 34.7%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Type III: 8.8%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Type IV: 9.8%</a:t>
            </a:r>
          </a:p>
        </p:txBody>
      </p:sp>
      <p:sp>
        <p:nvSpPr>
          <p:cNvPr id="115719" name="TextBox 3">
            <a:extLst>
              <a:ext uri="{FF2B5EF4-FFF2-40B4-BE49-F238E27FC236}">
                <a16:creationId xmlns="" xmlns:a16="http://schemas.microsoft.com/office/drawing/2014/main" id="{F54C4CD2-C676-B040-9549-02AC1DE7B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075363"/>
            <a:ext cx="3514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Reprinted from Seminars in Pediatric Surgery, 21/1, </a:t>
            </a:r>
            <a:r>
              <a:rPr lang="en-US" altLang="en-US" sz="1200" dirty="0" err="1">
                <a:solidFill>
                  <a:schemeClr val="bg1">
                    <a:lumMod val="50000"/>
                  </a:schemeClr>
                </a:solidFill>
              </a:rPr>
              <a:t>Rescorla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 FJ, Pediatric Germ Cell Tumors, 51-60, 2012, with permission from Elsevier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4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07DB61-1FBD-7047-A488-9FAFF691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Ovarian Sex-Cord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A57D04-202D-6C4E-9233-D6C18557A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763"/>
            <a:ext cx="10515600" cy="5103627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US" dirty="0"/>
              <a:t>Typically present in the first two to three decades of life</a:t>
            </a:r>
          </a:p>
          <a:p>
            <a:pPr>
              <a:buClr>
                <a:schemeClr val="accent1"/>
              </a:buClr>
            </a:pPr>
            <a:r>
              <a:rPr lang="en-US" dirty="0"/>
              <a:t>Account for approximately 5% of ovarian malignancies in 15-24 y</a:t>
            </a:r>
          </a:p>
          <a:p>
            <a:pPr>
              <a:buClr>
                <a:schemeClr val="accent1"/>
              </a:buClr>
            </a:pPr>
            <a:r>
              <a:rPr lang="en-US" dirty="0"/>
              <a:t>Clinical presentation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Symptoms of adnexal mass: Abdominal pain, distension, torsion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Signs of hormonal production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Hirsutism and virilization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Menstrual changes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Precocious puberty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Family history of possible tumor predisposition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Physical examination (cues)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Precocious puberty, delayed menarche, secondary amenorrhea, virilization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Hyper-pigmented macules (</a:t>
            </a:r>
            <a:r>
              <a:rPr lang="en-US" dirty="0" err="1"/>
              <a:t>Peutz-Jegher</a:t>
            </a:r>
            <a:r>
              <a:rPr lang="en-US" dirty="0"/>
              <a:t> syndrome)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Thyroid nodules (DICER1 syndrome)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6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6">
            <a:extLst>
              <a:ext uri="{FF2B5EF4-FFF2-40B4-BE49-F238E27FC236}">
                <a16:creationId xmlns="" xmlns:a16="http://schemas.microsoft.com/office/drawing/2014/main" id="{683E71AE-AFAB-2D44-8BC6-7C30A222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sz="4000" b="1" dirty="0"/>
              <a:t>Genetics and Genetic Counseling</a:t>
            </a:r>
            <a:br>
              <a:rPr lang="en-US" altLang="en-US" sz="4000" b="1" dirty="0"/>
            </a:br>
            <a:r>
              <a:rPr lang="en-US" altLang="en-US" sz="3200" b="1" dirty="0"/>
              <a:t>Heritable Retinoblastoma</a:t>
            </a:r>
            <a:endParaRPr lang="en-US" altLang="en-US" sz="4000" b="1" dirty="0"/>
          </a:p>
        </p:txBody>
      </p:sp>
      <p:sp>
        <p:nvSpPr>
          <p:cNvPr id="59394" name="Content Placeholder 7">
            <a:extLst>
              <a:ext uri="{FF2B5EF4-FFF2-40B4-BE49-F238E27FC236}">
                <a16:creationId xmlns="" xmlns:a16="http://schemas.microsoft.com/office/drawing/2014/main" id="{4E84B7B3-3A13-8E4B-BD3C-2506360BD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400" u="sng" dirty="0">
                <a:ea typeface="ＭＳ Ｐゴシック" charset="0"/>
                <a:cs typeface="Calibri" charset="0"/>
              </a:rPr>
              <a:t>The First Hit:</a:t>
            </a:r>
            <a:r>
              <a:rPr lang="en-US" sz="2400" dirty="0">
                <a:ea typeface="ＭＳ Ｐゴシック" charset="0"/>
                <a:cs typeface="Calibri" charset="0"/>
              </a:rPr>
              <a:t> </a:t>
            </a:r>
            <a:r>
              <a:rPr lang="en-US" sz="2400" dirty="0" err="1">
                <a:ea typeface="ＭＳ Ｐゴシック" charset="0"/>
                <a:cs typeface="Calibri" charset="0"/>
              </a:rPr>
              <a:t>Germline</a:t>
            </a:r>
            <a:r>
              <a:rPr lang="en-US" sz="2400" dirty="0">
                <a:ea typeface="ＭＳ Ｐゴシック" charset="0"/>
                <a:cs typeface="Calibri" charset="0"/>
              </a:rPr>
              <a:t> Mutation</a:t>
            </a:r>
          </a:p>
          <a:p>
            <a:pPr lvl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3-5% recognized by </a:t>
            </a:r>
            <a:r>
              <a:rPr lang="en-US" sz="2000" dirty="0" err="1">
                <a:ea typeface="ＭＳ Ｐゴシック" charset="0"/>
                <a:cs typeface="Calibri" charset="0"/>
              </a:rPr>
              <a:t>cytogenetics</a:t>
            </a:r>
            <a:endParaRPr lang="en-US" sz="2000" dirty="0">
              <a:ea typeface="ＭＳ Ｐゴシック" charset="0"/>
              <a:cs typeface="Calibri" charset="0"/>
            </a:endParaRP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13q- syndrome: RB + Mental Retardation + </a:t>
            </a:r>
            <a:r>
              <a:rPr lang="en-US" dirty="0" err="1">
                <a:ea typeface="ＭＳ Ｐゴシック" charset="0"/>
                <a:cs typeface="Calibri" charset="0"/>
              </a:rPr>
              <a:t>Dysmorphic</a:t>
            </a:r>
            <a:r>
              <a:rPr lang="en-US" dirty="0">
                <a:ea typeface="ＭＳ Ｐゴシック" charset="0"/>
                <a:cs typeface="Calibri" charset="0"/>
              </a:rPr>
              <a:t> features</a:t>
            </a:r>
          </a:p>
          <a:p>
            <a:pPr lvl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95% submicroscopic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15-25% detectable by Southern Blot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75-80% point mutations</a:t>
            </a:r>
          </a:p>
          <a:p>
            <a:pPr lvl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Paternal allele</a:t>
            </a:r>
          </a:p>
          <a:p>
            <a:pPr lvl="2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>
                <a:ea typeface="ＭＳ Ｐゴシック" charset="0"/>
                <a:cs typeface="Calibri" charset="0"/>
              </a:rPr>
              <a:t>Exposure to welding fumes, XR, metal industry</a:t>
            </a:r>
          </a:p>
          <a:p>
            <a:pPr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400" u="sng" dirty="0">
                <a:ea typeface="ＭＳ Ｐゴシック" charset="0"/>
                <a:cs typeface="Calibri" charset="0"/>
              </a:rPr>
              <a:t>The Second Hit:</a:t>
            </a:r>
            <a:r>
              <a:rPr lang="en-US" sz="2400" dirty="0">
                <a:ea typeface="ＭＳ Ｐゴシック" charset="0"/>
                <a:cs typeface="Calibri" charset="0"/>
              </a:rPr>
              <a:t> Somatic</a:t>
            </a:r>
          </a:p>
          <a:p>
            <a:pPr lvl="1"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Occurs spontaneously at a rate of 1:1000</a:t>
            </a:r>
          </a:p>
          <a:p>
            <a:pPr lvl="1"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75%+ is often chromosomal in nature</a:t>
            </a:r>
          </a:p>
          <a:p>
            <a:pPr lvl="1"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ea typeface="ＭＳ Ｐゴシック" charset="0"/>
                <a:cs typeface="Calibri" charset="0"/>
              </a:rPr>
              <a:t>More sensitive to environmental factors</a:t>
            </a:r>
          </a:p>
          <a:p>
            <a:pPr lvl="2"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1800" dirty="0">
                <a:ea typeface="ＭＳ Ｐゴシック" charset="0"/>
                <a:cs typeface="Calibri" charset="0"/>
              </a:rPr>
              <a:t>XRT </a:t>
            </a:r>
            <a:r>
              <a:rPr lang="en-US" sz="1800" dirty="0">
                <a:ea typeface="ＭＳ Ｐゴシック" charset="0"/>
                <a:cs typeface="Calibri" charset="0"/>
                <a:sym typeface="Wingdings" charset="0"/>
              </a:rPr>
              <a:t> </a:t>
            </a:r>
            <a:r>
              <a:rPr lang="en-US" sz="1800" dirty="0">
                <a:ea typeface="ＭＳ Ｐゴシック" charset="0"/>
                <a:cs typeface="Calibri" charset="0"/>
              </a:rPr>
              <a:t>&gt; 2,000 x</a:t>
            </a:r>
          </a:p>
          <a:p>
            <a:pPr marL="914400" lvl="2" indent="0">
              <a:buClr>
                <a:schemeClr val="accent1"/>
              </a:buClr>
              <a:buNone/>
              <a:defRPr/>
            </a:pPr>
            <a:endParaRPr lang="en-US" dirty="0">
              <a:ea typeface="ＭＳ Ｐゴシック" charset="0"/>
              <a:cs typeface="Calibri" charset="0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="" xmlns:a16="http://schemas.microsoft.com/office/drawing/2014/main" id="{A560720F-29B4-A047-BDB8-F22415BD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0F33DA-1FF4-3E48-B299-62025D2CDE2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B66517-682F-4C4F-8B79-D75959A00A4F}"/>
              </a:ext>
            </a:extLst>
          </p:cNvPr>
          <p:cNvSpPr txBox="1"/>
          <p:nvPr/>
        </p:nvSpPr>
        <p:spPr>
          <a:xfrm>
            <a:off x="8774718" y="45522"/>
            <a:ext cx="344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Epidemiology and Risk Assessment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540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CD7B66-8F9D-764D-8541-77F81EA5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Ovarian Sex-Cord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08FA50-0DA5-A64A-8C5A-478E50CCE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Pathology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Histologic subtypes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Adult granulosa cell tumor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Juvenile granulosa cell tumor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Sertoli-Leydig cell tumor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Sex-cord tumor with annular tubules</a:t>
            </a:r>
          </a:p>
          <a:p>
            <a:pPr lvl="2">
              <a:buClr>
                <a:schemeClr val="accent1"/>
              </a:buClr>
            </a:pPr>
            <a:r>
              <a:rPr lang="en-US" dirty="0" err="1"/>
              <a:t>Gynandroblastomas</a:t>
            </a:r>
            <a:r>
              <a:rPr lang="en-US" dirty="0"/>
              <a:t> and other (mixed forms)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JGCT (65%) and SLCT (20%) are the most common subtypes in children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Approximately half of patients with SLCT and </a:t>
            </a:r>
            <a:r>
              <a:rPr lang="en-US" dirty="0" err="1"/>
              <a:t>gynandroblastoma</a:t>
            </a:r>
            <a:r>
              <a:rPr lang="en-US" dirty="0"/>
              <a:t> have a germline mutation of </a:t>
            </a:r>
            <a:r>
              <a:rPr lang="en-US" i="1" dirty="0"/>
              <a:t>DICER1</a:t>
            </a:r>
          </a:p>
          <a:p>
            <a:pPr marL="457200" lvl="1" indent="0">
              <a:buClr>
                <a:schemeClr val="accent1"/>
              </a:buCl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483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7086C8-B0DA-6649-B0CA-603D469C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Ovarian Sex-Cord Tumors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Molecular Pathology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EE2100FD-0933-4148-80B1-13A215EA17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58944"/>
              </p:ext>
            </p:extLst>
          </p:nvPr>
        </p:nvGraphicFramePr>
        <p:xfrm>
          <a:off x="838199" y="1690688"/>
          <a:ext cx="10638183" cy="441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027">
                  <a:extLst>
                    <a:ext uri="{9D8B030D-6E8A-4147-A177-3AD203B41FA5}">
                      <a16:colId xmlns="" xmlns:a16="http://schemas.microsoft.com/office/drawing/2014/main" val="3390723277"/>
                    </a:ext>
                  </a:extLst>
                </a:gridCol>
                <a:gridCol w="3909391">
                  <a:extLst>
                    <a:ext uri="{9D8B030D-6E8A-4147-A177-3AD203B41FA5}">
                      <a16:colId xmlns="" xmlns:a16="http://schemas.microsoft.com/office/drawing/2014/main" val="3944757125"/>
                    </a:ext>
                  </a:extLst>
                </a:gridCol>
                <a:gridCol w="4664765">
                  <a:extLst>
                    <a:ext uri="{9D8B030D-6E8A-4147-A177-3AD203B41FA5}">
                      <a16:colId xmlns="" xmlns:a16="http://schemas.microsoft.com/office/drawing/2014/main" val="845768532"/>
                    </a:ext>
                  </a:extLst>
                </a:gridCol>
              </a:tblGrid>
              <a:tr h="435277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Tumor Subtype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Syndrome to Consider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8630787"/>
                  </a:ext>
                </a:extLst>
              </a:tr>
              <a:tr h="2039244">
                <a:tc>
                  <a:txBody>
                    <a:bodyPr/>
                    <a:lstStyle/>
                    <a:p>
                      <a:r>
                        <a:rPr lang="en-US" i="1" dirty="0"/>
                        <a:t>DICER1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Sertoli-Leydig cell tumor</a:t>
                      </a:r>
                    </a:p>
                    <a:p>
                      <a:r>
                        <a:rPr lang="en-US" dirty="0" err="1"/>
                        <a:t>Gynandroblastoma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DICER1</a:t>
                      </a:r>
                      <a:r>
                        <a:rPr lang="en-US" dirty="0"/>
                        <a:t> syndrome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Pleuropulmonary blastoma, </a:t>
                      </a:r>
                      <a:r>
                        <a:rPr lang="en-US" dirty="0" err="1"/>
                        <a:t>eRMS</a:t>
                      </a:r>
                      <a:r>
                        <a:rPr lang="en-US" dirty="0"/>
                        <a:t> of uterine cervix,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renal tumors, thyroid nodules and carcinoma, nasal chondromesenchymal hamartoma, ciliary body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medulloepithelioma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pineoblastoma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and pituitary blastoma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96315434"/>
                  </a:ext>
                </a:extLst>
              </a:tr>
              <a:tr h="751301">
                <a:tc>
                  <a:txBody>
                    <a:bodyPr/>
                    <a:lstStyle/>
                    <a:p>
                      <a:r>
                        <a:rPr lang="en-US" i="1" dirty="0"/>
                        <a:t>STK11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Sex cord tumor with annular tubules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Peutz-Jegher</a:t>
                      </a:r>
                      <a:r>
                        <a:rPr lang="en-US" dirty="0"/>
                        <a:t> syndrome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54788075"/>
                  </a:ext>
                </a:extLst>
              </a:tr>
              <a:tr h="751301">
                <a:tc>
                  <a:txBody>
                    <a:bodyPr/>
                    <a:lstStyle/>
                    <a:p>
                      <a:r>
                        <a:rPr lang="en-US" i="1" dirty="0"/>
                        <a:t>IGH1 and IGH2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Juvenile granulosa cell tumor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Ollier</a:t>
                      </a:r>
                      <a:r>
                        <a:rPr lang="en-US" dirty="0"/>
                        <a:t> disease (enchondromatosis) and </a:t>
                      </a:r>
                      <a:r>
                        <a:rPr lang="en-US" dirty="0" err="1"/>
                        <a:t>Mafucci</a:t>
                      </a:r>
                      <a:r>
                        <a:rPr lang="en-US" dirty="0"/>
                        <a:t> syndrome (enchondromatosis + hemangiomas)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2529182"/>
                  </a:ext>
                </a:extLst>
              </a:tr>
              <a:tr h="435277">
                <a:tc>
                  <a:txBody>
                    <a:bodyPr/>
                    <a:lstStyle/>
                    <a:p>
                      <a:r>
                        <a:rPr lang="en-US" i="1" dirty="0"/>
                        <a:t>FOXL2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Adult granulosa cell tumor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434454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189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D48A5B-E6BB-7D47-AA10-639F95DA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Ovarian Sex-Cord Tumors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>Management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75FDC3-8708-0C4C-9DC5-8BE140CF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dirty="0"/>
              <a:t>Evaluation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Laboratory: Inhibin (inhibin B more predictive than inhibin A), estradiol, testosterone, AFP (SLCT)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Imaging: US, CT/MRI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Family history, genetic testing and counseling</a:t>
            </a:r>
          </a:p>
          <a:p>
            <a:pPr>
              <a:buClr>
                <a:schemeClr val="accent1"/>
              </a:buClr>
            </a:pPr>
            <a:r>
              <a:rPr lang="en-US" dirty="0"/>
              <a:t>Treatment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Surgery: fertility-sparing surgery whenever possible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Adjuvant treatment is stage-dependent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FIGO </a:t>
            </a:r>
            <a:r>
              <a:rPr lang="en-US" dirty="0" err="1"/>
              <a:t>Ia</a:t>
            </a:r>
            <a:r>
              <a:rPr lang="en-US" dirty="0"/>
              <a:t> (</a:t>
            </a:r>
            <a:r>
              <a:rPr lang="en-US" dirty="0" err="1"/>
              <a:t>Ib</a:t>
            </a:r>
            <a:r>
              <a:rPr lang="en-US" dirty="0"/>
              <a:t>): Surgery alone and observation</a:t>
            </a:r>
          </a:p>
          <a:p>
            <a:pPr lvl="2">
              <a:buClr>
                <a:schemeClr val="accent1"/>
              </a:buClr>
            </a:pPr>
            <a:r>
              <a:rPr lang="en-US" dirty="0"/>
              <a:t>FIGO </a:t>
            </a:r>
            <a:r>
              <a:rPr lang="en-US" dirty="0" err="1"/>
              <a:t>Ic</a:t>
            </a:r>
            <a:r>
              <a:rPr lang="en-US" dirty="0"/>
              <a:t> (surgical spill, tumor rupture, positive fluid) and higher: Adjuvant chemotherapy</a:t>
            </a:r>
          </a:p>
          <a:p>
            <a:pPr lvl="3">
              <a:buClr>
                <a:schemeClr val="accent1"/>
              </a:buClr>
            </a:pPr>
            <a:r>
              <a:rPr lang="en-US" dirty="0"/>
              <a:t>BEP, carboplatin/paclitaxel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248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="" xmlns:a16="http://schemas.microsoft.com/office/drawing/2014/main" id="{1FB1B2EC-6616-3A44-A0C1-730C26F4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Long Term Effects</a:t>
            </a:r>
          </a:p>
        </p:txBody>
      </p:sp>
      <p:sp>
        <p:nvSpPr>
          <p:cNvPr id="128002" name="Content Placeholder 2">
            <a:extLst>
              <a:ext uri="{FF2B5EF4-FFF2-40B4-BE49-F238E27FC236}">
                <a16:creationId xmlns="" xmlns:a16="http://schemas.microsoft.com/office/drawing/2014/main" id="{993E57CB-FB89-BB4E-83A2-33B68666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en-US" altLang="en-US" dirty="0"/>
              <a:t>Chemotherapy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Hearing loss 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Neuropathy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Therapy-related AML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Cardiotoxicity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Renal toxicity</a:t>
            </a:r>
          </a:p>
          <a:p>
            <a:pPr lvl="1">
              <a:buClr>
                <a:schemeClr val="accent1"/>
              </a:buClr>
            </a:pPr>
            <a:r>
              <a:rPr lang="en-US" altLang="en-US" dirty="0"/>
              <a:t>Pulmonary toxicity</a:t>
            </a:r>
          </a:p>
          <a:p>
            <a:pPr>
              <a:buClr>
                <a:schemeClr val="accent1"/>
              </a:buClr>
            </a:pPr>
            <a:r>
              <a:rPr lang="en-US" altLang="en-US" dirty="0"/>
              <a:t>Bladder and bowel dysfunction in SCT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128003" name="Slide Number Placeholder 3">
            <a:extLst>
              <a:ext uri="{FF2B5EF4-FFF2-40B4-BE49-F238E27FC236}">
                <a16:creationId xmlns="" xmlns:a16="http://schemas.microsoft.com/office/drawing/2014/main" id="{D1F61017-2424-C341-BFA1-1B6FD5A7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B4B457-5116-A747-8DD7-038E8CF93AF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603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55D774-42A6-9E48-9785-447290150C5F}"/>
              </a:ext>
            </a:extLst>
          </p:cNvPr>
          <p:cNvSpPr txBox="1"/>
          <p:nvPr/>
        </p:nvSpPr>
        <p:spPr>
          <a:xfrm>
            <a:off x="4648201" y="2438400"/>
            <a:ext cx="20923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399D7C-1A47-3A45-82E0-BCE8E5AA34E2}"/>
              </a:ext>
            </a:extLst>
          </p:cNvPr>
          <p:cNvSpPr txBox="1"/>
          <p:nvPr/>
        </p:nvSpPr>
        <p:spPr>
          <a:xfrm>
            <a:off x="3481388" y="3276601"/>
            <a:ext cx="47799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 err="1"/>
              <a:t>carlos.rodriguez-galindo@stjude.org</a:t>
            </a:r>
            <a:endParaRPr lang="en-US" sz="2400" dirty="0"/>
          </a:p>
        </p:txBody>
      </p:sp>
      <p:sp>
        <p:nvSpPr>
          <p:cNvPr id="129027" name="Slide Number Placeholder 5">
            <a:extLst>
              <a:ext uri="{FF2B5EF4-FFF2-40B4-BE49-F238E27FC236}">
                <a16:creationId xmlns="" xmlns:a16="http://schemas.microsoft.com/office/drawing/2014/main" id="{9F01F18B-FE1D-3C44-A53E-17B855781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31A3AB-AE1E-0243-B810-E4E3A1F9716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059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="" xmlns:a16="http://schemas.microsoft.com/office/drawing/2014/main" id="{22D7394B-785B-BB4F-8D5D-ABF30A53227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1981200"/>
            <a:ext cx="9144000" cy="1295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Supplemental Slides</a:t>
            </a:r>
          </a:p>
        </p:txBody>
      </p:sp>
      <p:sp>
        <p:nvSpPr>
          <p:cNvPr id="130051" name="Slide Number Placeholder 3">
            <a:extLst>
              <a:ext uri="{FF2B5EF4-FFF2-40B4-BE49-F238E27FC236}">
                <a16:creationId xmlns="" xmlns:a16="http://schemas.microsoft.com/office/drawing/2014/main" id="{97BEC8F1-2FA5-694D-9CFC-BA3624EA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FAD98-83BB-3A40-A5F7-24F9F01D8BC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3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48FAB8-4248-7249-8D0A-67641F194661}"/>
              </a:ext>
            </a:extLst>
          </p:cNvPr>
          <p:cNvSpPr txBox="1"/>
          <p:nvPr/>
        </p:nvSpPr>
        <p:spPr>
          <a:xfrm>
            <a:off x="4246563" y="2438400"/>
            <a:ext cx="3128962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dirty="0"/>
              <a:t>Retinoblastoma</a:t>
            </a:r>
          </a:p>
          <a:p>
            <a:pPr algn="ctr" eaLnBrk="1" hangingPunct="1">
              <a:defRPr/>
            </a:pPr>
            <a:r>
              <a:rPr lang="en-US" sz="2400" dirty="0"/>
              <a:t>Differential Diagnosis</a:t>
            </a:r>
          </a:p>
        </p:txBody>
      </p:sp>
      <p:sp>
        <p:nvSpPr>
          <p:cNvPr id="131074" name="Slide Number Placeholder 2">
            <a:extLst>
              <a:ext uri="{FF2B5EF4-FFF2-40B4-BE49-F238E27FC236}">
                <a16:creationId xmlns="" xmlns:a16="http://schemas.microsoft.com/office/drawing/2014/main" id="{0B60C489-6B99-2640-9394-A244D0E9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009814-0C54-C443-BDC0-4B9867502C9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66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Line 3">
            <a:extLst>
              <a:ext uri="{FF2B5EF4-FFF2-40B4-BE49-F238E27FC236}">
                <a16:creationId xmlns="" xmlns:a16="http://schemas.microsoft.com/office/drawing/2014/main" id="{7407F353-ECF8-A746-86D3-471179EC1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3200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098" name="Line 4">
            <a:extLst>
              <a:ext uri="{FF2B5EF4-FFF2-40B4-BE49-F238E27FC236}">
                <a16:creationId xmlns="" xmlns:a16="http://schemas.microsoft.com/office/drawing/2014/main" id="{3C258A61-20F6-C347-BD84-911370127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581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099" name="TextBox 11">
            <a:extLst>
              <a:ext uri="{FF2B5EF4-FFF2-40B4-BE49-F238E27FC236}">
                <a16:creationId xmlns="" xmlns:a16="http://schemas.microsoft.com/office/drawing/2014/main" id="{336D107F-15C0-8C45-922D-911E6A8AE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950" y="609601"/>
            <a:ext cx="2814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Coats Disease</a:t>
            </a:r>
          </a:p>
        </p:txBody>
      </p:sp>
      <p:sp>
        <p:nvSpPr>
          <p:cNvPr id="132100" name="TextBox 12">
            <a:extLst>
              <a:ext uri="{FF2B5EF4-FFF2-40B4-BE49-F238E27FC236}">
                <a16:creationId xmlns="" xmlns:a16="http://schemas.microsoft.com/office/drawing/2014/main" id="{155EE158-21C4-7244-91D4-885FECC84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1"/>
            <a:ext cx="3505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00000"/>
              </a:buClr>
            </a:pPr>
            <a:r>
              <a:rPr lang="en-US" altLang="en-US" sz="2400"/>
              <a:t>  Inflammatory process of unknown etiology</a:t>
            </a:r>
          </a:p>
          <a:p>
            <a:pPr eaLnBrk="1" hangingPunct="1">
              <a:spcBef>
                <a:spcPct val="0"/>
              </a:spcBef>
              <a:buClr>
                <a:srgbClr val="800000"/>
              </a:buClr>
            </a:pPr>
            <a:r>
              <a:rPr lang="en-US" altLang="en-US" sz="2400"/>
              <a:t>  Usually 2-5 years of age</a:t>
            </a:r>
          </a:p>
          <a:p>
            <a:pPr eaLnBrk="1" hangingPunct="1">
              <a:spcBef>
                <a:spcPct val="0"/>
              </a:spcBef>
              <a:buClr>
                <a:srgbClr val="800000"/>
              </a:buClr>
            </a:pPr>
            <a:r>
              <a:rPr lang="en-US" altLang="en-US" sz="2400"/>
              <a:t>  Unilateral</a:t>
            </a:r>
          </a:p>
          <a:p>
            <a:pPr eaLnBrk="1" hangingPunct="1">
              <a:spcBef>
                <a:spcPct val="0"/>
              </a:spcBef>
              <a:buClr>
                <a:srgbClr val="800000"/>
              </a:buClr>
            </a:pPr>
            <a:r>
              <a:rPr lang="en-US" altLang="en-US" sz="2400"/>
              <a:t>  Telangiectatic vessels</a:t>
            </a:r>
          </a:p>
          <a:p>
            <a:pPr eaLnBrk="1" hangingPunct="1">
              <a:spcBef>
                <a:spcPct val="0"/>
              </a:spcBef>
              <a:buClr>
                <a:srgbClr val="800000"/>
              </a:buClr>
            </a:pPr>
            <a:r>
              <a:rPr lang="en-US" altLang="en-US" sz="2400"/>
              <a:t>  Protein and cholesterol-rich subretinal exudate</a:t>
            </a:r>
          </a:p>
          <a:p>
            <a:pPr eaLnBrk="1" hangingPunct="1">
              <a:spcBef>
                <a:spcPct val="0"/>
              </a:spcBef>
              <a:buClr>
                <a:srgbClr val="800000"/>
              </a:buClr>
              <a:buFontTx/>
              <a:buNone/>
            </a:pPr>
            <a:endParaRPr lang="en-US" altLang="en-US" sz="2400"/>
          </a:p>
        </p:txBody>
      </p:sp>
      <p:graphicFrame>
        <p:nvGraphicFramePr>
          <p:cNvPr id="132101" name="Object 2">
            <a:extLst>
              <a:ext uri="{FF2B5EF4-FFF2-40B4-BE49-F238E27FC236}">
                <a16:creationId xmlns="" xmlns:a16="http://schemas.microsoft.com/office/drawing/2014/main" id="{08AC1418-9027-8741-A0EF-BD0CB9DED9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16764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6" name="Bitmap Image" r:id="rId3" imgW="4064000" imgH="3048000" progId="Paint.Picture">
                  <p:embed/>
                </p:oleObj>
              </mc:Choice>
              <mc:Fallback>
                <p:oleObj name="Bitmap Image" r:id="rId3" imgW="4064000" imgH="3048000" progId="Paint.Picture">
                  <p:embed/>
                  <p:pic>
                    <p:nvPicPr>
                      <p:cNvPr id="132101" name="Object 2">
                        <a:extLst>
                          <a:ext uri="{FF2B5EF4-FFF2-40B4-BE49-F238E27FC236}">
                            <a16:creationId xmlns="" xmlns:a16="http://schemas.microsoft.com/office/drawing/2014/main" id="{08AC1418-9027-8741-A0EF-BD0CB9DED9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676400"/>
                        <a:ext cx="4572000" cy="3429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5AD3398-A125-F64F-AA43-43464E76420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696200" y="4038600"/>
            <a:ext cx="381000" cy="76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4E3BF04D-6756-0342-A78F-1679B3545D7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858000" y="2895600"/>
            <a:ext cx="3810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C1B15-C2AA-F24E-83DC-957ADB3E8F2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048500" y="4533900"/>
            <a:ext cx="304800" cy="76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5" name="Slide Number Placeholder 9">
            <a:extLst>
              <a:ext uri="{FF2B5EF4-FFF2-40B4-BE49-F238E27FC236}">
                <a16:creationId xmlns="" xmlns:a16="http://schemas.microsoft.com/office/drawing/2014/main" id="{C1D24F99-5146-2949-BDC4-C771A309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D7F1AF-F332-944D-8A74-2DE3F202822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349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="" xmlns:a16="http://schemas.microsoft.com/office/drawing/2014/main" id="{058D139B-AC38-3446-80AD-9596CEF3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4000"/>
              <a:t>Persistent Fetal Vasculature</a:t>
            </a:r>
            <a:br>
              <a:rPr lang="en-US" altLang="en-US" sz="4000"/>
            </a:br>
            <a:r>
              <a:rPr lang="en-US" altLang="en-US" sz="3200"/>
              <a:t>(Persistent Hyperplastic Primary Vitreous)</a:t>
            </a:r>
          </a:p>
        </p:txBody>
      </p:sp>
      <p:sp>
        <p:nvSpPr>
          <p:cNvPr id="133122" name="Rectangle 3">
            <a:extLst>
              <a:ext uri="{FF2B5EF4-FFF2-40B4-BE49-F238E27FC236}">
                <a16:creationId xmlns="" xmlns:a16="http://schemas.microsoft.com/office/drawing/2014/main" id="{FDC28B01-BAFD-D34F-AB47-129FA87EB89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828800" y="2133600"/>
            <a:ext cx="4038600" cy="3200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800000"/>
              </a:buClr>
            </a:pPr>
            <a:r>
              <a:rPr lang="en-US" altLang="en-US" sz="2400"/>
              <a:t>Unilateral microphthalmia</a:t>
            </a:r>
          </a:p>
          <a:p>
            <a:pPr eaLnBrk="1" hangingPunct="1">
              <a:lnSpc>
                <a:spcPct val="90000"/>
              </a:lnSpc>
              <a:buClr>
                <a:srgbClr val="800000"/>
              </a:buClr>
            </a:pPr>
            <a:r>
              <a:rPr lang="en-US" altLang="en-US" sz="2400"/>
              <a:t>Elongated ciliary processes</a:t>
            </a:r>
          </a:p>
          <a:p>
            <a:pPr eaLnBrk="1" hangingPunct="1">
              <a:lnSpc>
                <a:spcPct val="90000"/>
              </a:lnSpc>
              <a:buClr>
                <a:srgbClr val="800000"/>
              </a:buClr>
            </a:pPr>
            <a:r>
              <a:rPr lang="en-US" altLang="en-US" sz="2400"/>
              <a:t>No calcifications (common in RB)</a:t>
            </a:r>
          </a:p>
          <a:p>
            <a:pPr eaLnBrk="1" hangingPunct="1">
              <a:lnSpc>
                <a:spcPct val="90000"/>
              </a:lnSpc>
              <a:buClr>
                <a:srgbClr val="800000"/>
              </a:buClr>
            </a:pPr>
            <a:r>
              <a:rPr lang="en-US" altLang="en-US" sz="2400"/>
              <a:t>Can present with cataracts (extremely rare in RB)</a:t>
            </a:r>
          </a:p>
        </p:txBody>
      </p:sp>
      <p:pic>
        <p:nvPicPr>
          <p:cNvPr id="133123" name="Picture 4">
            <a:extLst>
              <a:ext uri="{FF2B5EF4-FFF2-40B4-BE49-F238E27FC236}">
                <a16:creationId xmlns="" xmlns:a16="http://schemas.microsoft.com/office/drawing/2014/main" id="{B6C0AC10-462B-384F-B32C-ED807F55996F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828800"/>
            <a:ext cx="4419600" cy="3314700"/>
          </a:xfrm>
          <a:noFill/>
          <a:ln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33124" name="Slide Number Placeholder 4">
            <a:extLst>
              <a:ext uri="{FF2B5EF4-FFF2-40B4-BE49-F238E27FC236}">
                <a16:creationId xmlns="" xmlns:a16="http://schemas.microsoft.com/office/drawing/2014/main" id="{906BEEE7-F1FF-6246-831E-60CC2B74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DFFB35-160D-7E4C-A5E4-81499513896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87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Line 3">
            <a:extLst>
              <a:ext uri="{FF2B5EF4-FFF2-40B4-BE49-F238E27FC236}">
                <a16:creationId xmlns="" xmlns:a16="http://schemas.microsoft.com/office/drawing/2014/main" id="{7C560C49-D517-2042-9D20-174D163DEB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72400" y="3352800"/>
            <a:ext cx="30480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0" name="Rectangle 4">
            <a:extLst>
              <a:ext uri="{FF2B5EF4-FFF2-40B4-BE49-F238E27FC236}">
                <a16:creationId xmlns="" xmlns:a16="http://schemas.microsoft.com/office/drawing/2014/main" id="{80B7A2DE-CFCD-314C-BC64-05F5C7403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9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Persistent Fetal Vasculature</a:t>
            </a:r>
            <a:br>
              <a:rPr lang="en-US" altLang="en-US" sz="4000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(PHPV)</a:t>
            </a:r>
          </a:p>
        </p:txBody>
      </p:sp>
      <p:graphicFrame>
        <p:nvGraphicFramePr>
          <p:cNvPr id="135171" name="Object 2">
            <a:extLst>
              <a:ext uri="{FF2B5EF4-FFF2-40B4-BE49-F238E27FC236}">
                <a16:creationId xmlns="" xmlns:a16="http://schemas.microsoft.com/office/drawing/2014/main" id="{78076400-0100-0B43-9A78-2036487403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1600200"/>
          <a:ext cx="7010400" cy="358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8" name="Bitmap Image" r:id="rId3" imgW="2559050" imgH="1308100" progId="Paint.Picture">
                  <p:embed/>
                </p:oleObj>
              </mc:Choice>
              <mc:Fallback>
                <p:oleObj name="Bitmap Image" r:id="rId3" imgW="2559050" imgH="1308100" progId="Paint.Picture">
                  <p:embed/>
                  <p:pic>
                    <p:nvPicPr>
                      <p:cNvPr id="135171" name="Object 2">
                        <a:extLst>
                          <a:ext uri="{FF2B5EF4-FFF2-40B4-BE49-F238E27FC236}">
                            <a16:creationId xmlns="" xmlns:a16="http://schemas.microsoft.com/office/drawing/2014/main" id="{78076400-0100-0B43-9A78-2036487403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00200"/>
                        <a:ext cx="7010400" cy="3582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4F81BD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2" name="Slide Number Placeholder 4">
            <a:extLst>
              <a:ext uri="{FF2B5EF4-FFF2-40B4-BE49-F238E27FC236}">
                <a16:creationId xmlns="" xmlns:a16="http://schemas.microsoft.com/office/drawing/2014/main" id="{2328BE63-2D8B-384A-8721-23398729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A3B69D-3713-F243-8427-8FF2BEA7834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38912"/>
            <a:ext cx="22801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6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15539</TotalTime>
  <Words>6401</Words>
  <Application>Microsoft Office PowerPoint</Application>
  <PresentationFormat>Widescreen</PresentationFormat>
  <Paragraphs>1555</Paragraphs>
  <Slides>101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14" baseType="lpstr">
      <vt:lpstr>MS PGothic</vt:lpstr>
      <vt:lpstr>MS PGothic</vt:lpstr>
      <vt:lpstr>Arial</vt:lpstr>
      <vt:lpstr>Arial Narrow</vt:lpstr>
      <vt:lpstr>Calibri</vt:lpstr>
      <vt:lpstr>Calibri Light</vt:lpstr>
      <vt:lpstr>Mangal</vt:lpstr>
      <vt:lpstr>Symbol</vt:lpstr>
      <vt:lpstr>Times New Roman</vt:lpstr>
      <vt:lpstr>Wingdings</vt:lpstr>
      <vt:lpstr>Office Theme</vt:lpstr>
      <vt:lpstr>Photo Editor Photo</vt:lpstr>
      <vt:lpstr>Bitmap Image</vt:lpstr>
      <vt:lpstr>PowerPoint Presentation</vt:lpstr>
      <vt:lpstr>No conflicts of interest</vt:lpstr>
      <vt:lpstr>This talk will follow the topical structure suggested by the ABP:</vt:lpstr>
      <vt:lpstr>PowerPoint Presentation</vt:lpstr>
      <vt:lpstr>PowerPoint Presentation</vt:lpstr>
      <vt:lpstr>Retinoblastoma Two Clinical Forms</vt:lpstr>
      <vt:lpstr>Retinoblastoma Biology</vt:lpstr>
      <vt:lpstr>Retinoblastoma </vt:lpstr>
      <vt:lpstr>Genetics and Genetic Counseling Heritable Retinoblastoma</vt:lpstr>
      <vt:lpstr>Genetics and Genetic Counseling Heritable Retinoblastoma</vt:lpstr>
      <vt:lpstr>Genetics and Genetic Counseling Heritable Retinoblastoma</vt:lpstr>
      <vt:lpstr>Retinoblastoma Clinical Presentation</vt:lpstr>
      <vt:lpstr>Retinoblastoma Evaluation</vt:lpstr>
      <vt:lpstr>Retinoblastoma</vt:lpstr>
      <vt:lpstr>Retinoblastoma</vt:lpstr>
      <vt:lpstr>Retinoblastoma Differential Diagnosis</vt:lpstr>
      <vt:lpstr>PowerPoint Presentation</vt:lpstr>
      <vt:lpstr>International Retinoblastoma Classification System</vt:lpstr>
      <vt:lpstr>International Retinoblastoma Staging System</vt:lpstr>
      <vt:lpstr>Retinoblastoma Treatment</vt:lpstr>
      <vt:lpstr>Retinoblastoma Treatment</vt:lpstr>
      <vt:lpstr>Retinoblastoma Treatment</vt:lpstr>
      <vt:lpstr>Retinoblastoma Treatment</vt:lpstr>
      <vt:lpstr>Retinoblastoma Treatment</vt:lpstr>
      <vt:lpstr>Treatment of Retinoblastoma Ocular Salvage vs. Enucleation</vt:lpstr>
      <vt:lpstr>Ocular Salvage vs. Enucleation Key Concepts in Ocular Salvage </vt:lpstr>
      <vt:lpstr>PowerPoint Presentation</vt:lpstr>
      <vt:lpstr>Ocular Salvage vs. Enucleation Key Concepts in Enucleation</vt:lpstr>
      <vt:lpstr>Risk-Adapted Therapy after Enucleation</vt:lpstr>
      <vt:lpstr>PowerPoint Presentation</vt:lpstr>
      <vt:lpstr>Retinoblastoma Treatment</vt:lpstr>
      <vt:lpstr>Treatment of Unilateral Retinoblastoma</vt:lpstr>
      <vt:lpstr>PowerPoint Presentation</vt:lpstr>
      <vt:lpstr>Retinoblastoma Treatment</vt:lpstr>
      <vt:lpstr>Bilateral Retinoblastoma Key Concepts to Consider</vt:lpstr>
      <vt:lpstr>Treatment of Bilateral Retinoblastoma</vt:lpstr>
      <vt:lpstr>PowerPoint Presentation</vt:lpstr>
      <vt:lpstr>Retinoblastoma Treatment</vt:lpstr>
      <vt:lpstr>PowerPoint Presentation</vt:lpstr>
      <vt:lpstr>Orbital Retinoblastoma</vt:lpstr>
      <vt:lpstr>Extraorbital (Metastatic) Retinoblastoma</vt:lpstr>
      <vt:lpstr>Long Term Effects</vt:lpstr>
      <vt:lpstr>Second Malignancies in Retinoblastoma Survivors</vt:lpstr>
      <vt:lpstr>Trilateral Retinoblastoma</vt:lpstr>
      <vt:lpstr>PowerPoint Presentation</vt:lpstr>
      <vt:lpstr>Pediatric Liver Tumors</vt:lpstr>
      <vt:lpstr>Pediatric Liver Tumors</vt:lpstr>
      <vt:lpstr>Hepatoblastoma Biology</vt:lpstr>
      <vt:lpstr>Hepatoblastoma</vt:lpstr>
      <vt:lpstr>Hepatoblastoma Risk Factors</vt:lpstr>
      <vt:lpstr>Hepatoblastoma Risk Factors</vt:lpstr>
      <vt:lpstr>Hepatoblastoma Risk Factors</vt:lpstr>
      <vt:lpstr>Hepatoblastoma Clinical Presentation</vt:lpstr>
      <vt:lpstr>Hepatoblastoma Differential Diagnosis</vt:lpstr>
      <vt:lpstr>Hepatoblastoma Evaluation</vt:lpstr>
      <vt:lpstr>Hepatoblastoma  Pathology</vt:lpstr>
      <vt:lpstr>Liver Tumors and Alpha-Fetoprotein</vt:lpstr>
      <vt:lpstr>Hepatoblastoma Staging</vt:lpstr>
      <vt:lpstr>PowerPoint Presentation</vt:lpstr>
      <vt:lpstr>Treatment of Hepatoblastoma Principles of Therapy  </vt:lpstr>
      <vt:lpstr>Treatment of Hepatoblastoma Chemotherapy </vt:lpstr>
      <vt:lpstr>Treatment of Hepatoblastoma</vt:lpstr>
      <vt:lpstr>Treatment of Hepatoblastoma Liver Transplant</vt:lpstr>
      <vt:lpstr>Hepatocellular Carcinoma General Concepts</vt:lpstr>
      <vt:lpstr>Hepatocellular Carcinoma Risk Factors</vt:lpstr>
      <vt:lpstr>Hepatocellular Carcinoma General Concepts</vt:lpstr>
      <vt:lpstr>Long Term Effects</vt:lpstr>
      <vt:lpstr>PowerPoint Presentation</vt:lpstr>
      <vt:lpstr>Pediatric Germ Cell Tumors</vt:lpstr>
      <vt:lpstr>Pediatric Germ Cell Tumors Histology</vt:lpstr>
      <vt:lpstr>Pediatric Germ Cell Tumors Classification</vt:lpstr>
      <vt:lpstr>Pediatric Germ Cell Tumors Biology</vt:lpstr>
      <vt:lpstr>Pediatric Germ Cell Tumors Risk Factors</vt:lpstr>
      <vt:lpstr>Pediatric Germ Cell Tumors Clinical Presentation</vt:lpstr>
      <vt:lpstr>Pediatric Germ Cell Tumors Clinical Presentation</vt:lpstr>
      <vt:lpstr>Pediatric Germ Cell Tumors Histology and Tumor Markers</vt:lpstr>
      <vt:lpstr>Pediatric Germ Cell Tumors Tumor Marker Kinetics</vt:lpstr>
      <vt:lpstr>Pediatric Germ Cell Tumors Staging</vt:lpstr>
      <vt:lpstr>Pediatric Germ Cell Tumors Staging of Testicular Tumors</vt:lpstr>
      <vt:lpstr>Pediatric Germ Cell Tumors Staging of Ovarian Tumors</vt:lpstr>
      <vt:lpstr>Pediatric Germ Cell Tumors Treatment</vt:lpstr>
      <vt:lpstr>Pediatric Germ Cell Tumors Treatment</vt:lpstr>
      <vt:lpstr>Pediatric Germ Cell Tumors Treatment</vt:lpstr>
      <vt:lpstr>Pediatric Germ Cell Tumors Treatment – Proposed New Risk Assignment</vt:lpstr>
      <vt:lpstr>Pediatric Germ Cell Tumors Treatment – Proposed New Risk Assignment</vt:lpstr>
      <vt:lpstr>Pediatric Germ Cell Tumors Treatment – Proposed New Risk Assignment</vt:lpstr>
      <vt:lpstr>Pediatric Germ Cell Tumors Treatment of Relapsed Disease</vt:lpstr>
      <vt:lpstr>Sacrococcygeal GCT</vt:lpstr>
      <vt:lpstr>Ovarian Sex-Cord Tumors</vt:lpstr>
      <vt:lpstr>Ovarian Sex-Cord Tumors</vt:lpstr>
      <vt:lpstr>Ovarian Sex-Cord Tumors Molecular Pathology</vt:lpstr>
      <vt:lpstr>Ovarian Sex-Cord Tumors Management</vt:lpstr>
      <vt:lpstr>Long Term Effects</vt:lpstr>
      <vt:lpstr>PowerPoint Presentation</vt:lpstr>
      <vt:lpstr>Supplemental Slides</vt:lpstr>
      <vt:lpstr>PowerPoint Presentation</vt:lpstr>
      <vt:lpstr>PowerPoint Presentation</vt:lpstr>
      <vt:lpstr>Persistent Fetal Vasculature (Persistent Hyperplastic Primary Vitreous)</vt:lpstr>
      <vt:lpstr>PowerPoint Presentation</vt:lpstr>
      <vt:lpstr>Medulloepithelioma</vt:lpstr>
      <vt:lpstr>Retinal Astrocytic Hamartoma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Jackie Holcomb</cp:lastModifiedBy>
  <cp:revision>91</cp:revision>
  <dcterms:created xsi:type="dcterms:W3CDTF">2018-09-04T19:59:44Z</dcterms:created>
  <dcterms:modified xsi:type="dcterms:W3CDTF">2018-12-12T20:07:00Z</dcterms:modified>
</cp:coreProperties>
</file>