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256" r:id="rId3"/>
    <p:sldId id="257" r:id="rId4"/>
    <p:sldId id="276" r:id="rId5"/>
    <p:sldId id="258" r:id="rId6"/>
    <p:sldId id="259" r:id="rId7"/>
    <p:sldId id="309" r:id="rId8"/>
    <p:sldId id="310" r:id="rId9"/>
    <p:sldId id="325" r:id="rId10"/>
    <p:sldId id="293" r:id="rId11"/>
    <p:sldId id="294" r:id="rId12"/>
    <p:sldId id="295" r:id="rId13"/>
    <p:sldId id="296" r:id="rId14"/>
    <p:sldId id="297" r:id="rId15"/>
    <p:sldId id="298" r:id="rId16"/>
    <p:sldId id="307" r:id="rId17"/>
    <p:sldId id="308" r:id="rId18"/>
    <p:sldId id="26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1" r:id="rId30"/>
    <p:sldId id="304" r:id="rId31"/>
    <p:sldId id="305" r:id="rId32"/>
    <p:sldId id="306" r:id="rId33"/>
    <p:sldId id="301" r:id="rId34"/>
    <p:sldId id="302" r:id="rId35"/>
    <p:sldId id="303" r:id="rId36"/>
    <p:sldId id="262" r:id="rId37"/>
    <p:sldId id="287" r:id="rId38"/>
    <p:sldId id="288" r:id="rId39"/>
    <p:sldId id="289" r:id="rId40"/>
    <p:sldId id="290" r:id="rId41"/>
    <p:sldId id="312" r:id="rId42"/>
    <p:sldId id="313" r:id="rId43"/>
    <p:sldId id="299" r:id="rId44"/>
    <p:sldId id="300" r:id="rId45"/>
    <p:sldId id="291" r:id="rId46"/>
    <p:sldId id="292" r:id="rId47"/>
    <p:sldId id="267" r:id="rId48"/>
    <p:sldId id="268" r:id="rId49"/>
    <p:sldId id="314" r:id="rId50"/>
    <p:sldId id="315" r:id="rId51"/>
    <p:sldId id="318" r:id="rId52"/>
    <p:sldId id="272" r:id="rId53"/>
    <p:sldId id="316" r:id="rId54"/>
    <p:sldId id="317" r:id="rId55"/>
    <p:sldId id="274" r:id="rId56"/>
    <p:sldId id="319" r:id="rId57"/>
    <p:sldId id="320" r:id="rId58"/>
    <p:sldId id="321" r:id="rId59"/>
    <p:sldId id="322" r:id="rId60"/>
    <p:sldId id="323" r:id="rId61"/>
    <p:sldId id="324" r:id="rId6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6C87AF8-2A6C-4357-B0DB-A0B8792A833E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8FC031A-24C2-441D-9676-F50F7D19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3447" indent="-28879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018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467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932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3975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18627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83280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7932" indent="-230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437A69-8965-4235-9BEB-C6EDD7EEA56D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643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9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9D89-68D7-4E93-9492-FDCCB53B00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9E61-AF41-4DE5-B3B5-6D575A7A7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19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CF16-4841-4B58-9BDA-4FCBD51C7F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C778-0E45-4C41-AB0A-30A83A93C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97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75E3-288B-4B91-BF2D-44C4A55200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5B0F-38D9-4451-B0B4-54893E480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61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F5ED-6180-4C7D-84C5-4D673A4479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ADF0-F424-4414-9528-C68FF33BE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5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9A26-FB13-45F4-A378-9B7E2AB23B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321E-DE2B-4C38-B516-FF61BB63F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9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5472-FCA7-42C3-954A-D9E38B696F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C50F-025C-4F5B-B2FD-8012D249C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6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D4E7-946C-4DC0-A4EB-877C184838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584-F471-492F-91AB-506C9D33D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082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6123-A09D-4BD1-85C3-1A30CDF52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814B-AD2A-4BA5-A82C-DCE5E9B4A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0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DDB8-B8BB-4BF7-83CC-85A201735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0068-CA9D-446F-AC3C-8382814EB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755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2EAA-1C07-43CC-9D05-19EC8B07EC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01A1-CCB7-49BD-B529-09B723A1A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50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B70C-5A39-411C-A5DA-71C3BD8D13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F086-465C-49A8-A625-10F2E1661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6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7260-98A2-4B3E-BC0D-F34B56742F2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771C1-D07F-49F5-AD50-543D305B30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A354B-8F42-4E86-A82D-BE28990F2A98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3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25442" y="4375869"/>
            <a:ext cx="891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Acute and Chronic </a:t>
            </a:r>
            <a:endParaRPr lang="en-US" altLang="en-US" sz="40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chemeClr val="bg1"/>
                </a:solidFill>
              </a:rPr>
              <a:t>Myeloid </a:t>
            </a:r>
            <a:r>
              <a:rPr lang="en-US" altLang="en-US" sz="4000" b="1" dirty="0">
                <a:solidFill>
                  <a:schemeClr val="bg1"/>
                </a:solidFill>
              </a:rPr>
              <a:t>Leukemia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3605916" y="5661991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Patrick Brown, MD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05000" y="106364"/>
            <a:ext cx="8534400" cy="808037"/>
          </a:xfrm>
        </p:spPr>
        <p:txBody>
          <a:bodyPr anchor="t"/>
          <a:lstStyle/>
          <a:p>
            <a:r>
              <a:rPr lang="en-US" altLang="en-US" smtClean="0"/>
              <a:t>Major Leukemia Predispositions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828800" y="1219201"/>
            <a:ext cx="8534400" cy="4602163"/>
          </a:xfrm>
        </p:spPr>
        <p:txBody>
          <a:bodyPr/>
          <a:lstStyle/>
          <a:p>
            <a:r>
              <a:rPr lang="en-US" altLang="en-US" smtClean="0"/>
              <a:t>Marrow failure syndromes – MDS, AML</a:t>
            </a:r>
          </a:p>
          <a:p>
            <a:r>
              <a:rPr lang="en-US" altLang="en-US" smtClean="0"/>
              <a:t>JMML-related conditions (NF1, Noonan)</a:t>
            </a:r>
          </a:p>
          <a:p>
            <a:r>
              <a:rPr lang="en-US" altLang="en-US" smtClean="0"/>
              <a:t>Down syndrome – ALL, TMD/AMKL</a:t>
            </a:r>
          </a:p>
          <a:p>
            <a:r>
              <a:rPr lang="en-US" altLang="en-US" smtClean="0"/>
              <a:t>Others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/>
              <a:t>Ataxia-telangiectasia </a:t>
            </a:r>
            <a:r>
              <a:rPr lang="en-US" altLang="en-US"/>
              <a:t>(ALL, NHL) – </a:t>
            </a:r>
            <a:r>
              <a:rPr lang="en-US" altLang="en-US" i="1"/>
              <a:t>ATM </a:t>
            </a:r>
            <a:r>
              <a:rPr lang="en-US" altLang="en-US"/>
              <a:t>mutations; defective DNA repair, immunodeficiency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/>
              <a:t>Bloom syndrome </a:t>
            </a:r>
            <a:r>
              <a:rPr lang="en-US" altLang="en-US"/>
              <a:t>(broad) – </a:t>
            </a:r>
            <a:r>
              <a:rPr lang="en-US" altLang="en-US" i="1"/>
              <a:t>BLM </a:t>
            </a:r>
            <a:r>
              <a:rPr lang="en-US" altLang="en-US"/>
              <a:t>mutations; short stature, sun rash, sister chromatid exchanges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/>
              <a:t>Li-Fraumeni syndrome </a:t>
            </a:r>
            <a:r>
              <a:rPr lang="en-US" altLang="en-US"/>
              <a:t>(broad) – </a:t>
            </a:r>
            <a:r>
              <a:rPr lang="en-US" altLang="en-US" i="1"/>
              <a:t>TP53 </a:t>
            </a:r>
            <a:r>
              <a:rPr lang="en-US" altLang="en-US"/>
              <a:t>mutations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38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358188" cy="808038"/>
          </a:xfrm>
        </p:spPr>
        <p:txBody>
          <a:bodyPr anchor="t"/>
          <a:lstStyle/>
          <a:p>
            <a:r>
              <a:rPr lang="en-US" altLang="en-US" smtClean="0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19288" y="1438275"/>
          <a:ext cx="8286750" cy="4459478"/>
        </p:xfrm>
        <a:graphic>
          <a:graphicData uri="http://schemas.openxmlformats.org/drawingml/2006/table">
            <a:tbl>
              <a:tblPr/>
              <a:tblGrid>
                <a:gridCol w="2143125"/>
                <a:gridCol w="2646362"/>
                <a:gridCol w="3497263"/>
              </a:tblGrid>
              <a:tr h="314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38288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Fanconi anemia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Characteristic congenital abnormalities (skeletal, renal, mental retardation), progressive bone marrow failure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 one of several components of FA/BRCA multi-protein complex involved in homology-directed DNA repair, resulting in chromosomal instability, increased sensitivity to genotoxic agents (mitomycin C, diepoxybutane), cancer risk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802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Dyskeratosis congenita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Abnormal skin pigmentation, nail dystrophy, leukoplakia, progressive bone marrow failure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 one of several components of telomerase complex mutations (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DKC1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(XR),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TERC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(AD),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TINF2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(AD), others), resulting in defective telomere maintenance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534400" cy="4602163"/>
          </a:xfrm>
        </p:spPr>
        <p:txBody>
          <a:bodyPr/>
          <a:lstStyle/>
          <a:p>
            <a:r>
              <a:rPr lang="en-US" altLang="en-US" smtClean="0"/>
              <a:t>Pancytopenia</a:t>
            </a:r>
          </a:p>
        </p:txBody>
      </p:sp>
    </p:spTree>
    <p:extLst>
      <p:ext uri="{BB962C8B-B14F-4D97-AF65-F5344CB8AC3E}">
        <p14:creationId xmlns:p14="http://schemas.microsoft.com/office/powerpoint/2010/main" val="42505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0" y="146050"/>
            <a:ext cx="8510588" cy="808038"/>
          </a:xfrm>
        </p:spPr>
        <p:txBody>
          <a:bodyPr anchor="t"/>
          <a:lstStyle/>
          <a:p>
            <a:r>
              <a:rPr lang="en-US" altLang="en-US" smtClean="0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81175" y="2327275"/>
          <a:ext cx="8286750" cy="1778000"/>
        </p:xfrm>
        <a:graphic>
          <a:graphicData uri="http://schemas.openxmlformats.org/drawingml/2006/table">
            <a:tbl>
              <a:tblPr/>
              <a:tblGrid>
                <a:gridCol w="2143125"/>
                <a:gridCol w="2646363"/>
                <a:gridCol w="3497262"/>
              </a:tblGrid>
              <a:tr h="314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63563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Diamond-Blackfan anemia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Pure red cell aplasia, characteristic congenital abnormalities (facial, skeletal, genitourinary)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 one of several ribosomal protein genes 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RPS19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RPL5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others)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3" name="Content Placeholder 2"/>
          <p:cNvSpPr>
            <a:spLocks noGrp="1"/>
          </p:cNvSpPr>
          <p:nvPr>
            <p:ph idx="1"/>
          </p:nvPr>
        </p:nvSpPr>
        <p:spPr>
          <a:xfrm>
            <a:off x="1768475" y="1752601"/>
            <a:ext cx="8534400" cy="3706813"/>
          </a:xfrm>
        </p:spPr>
        <p:txBody>
          <a:bodyPr/>
          <a:lstStyle/>
          <a:p>
            <a:r>
              <a:rPr lang="en-US" altLang="en-US" smtClean="0"/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11101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05000" y="146050"/>
            <a:ext cx="8358188" cy="808038"/>
          </a:xfrm>
        </p:spPr>
        <p:txBody>
          <a:bodyPr anchor="t"/>
          <a:lstStyle/>
          <a:p>
            <a:r>
              <a:rPr lang="en-US" altLang="en-US" smtClean="0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20863" y="2011363"/>
          <a:ext cx="8286750" cy="3484562"/>
        </p:xfrm>
        <a:graphic>
          <a:graphicData uri="http://schemas.openxmlformats.org/drawingml/2006/table">
            <a:tbl>
              <a:tblPr/>
              <a:tblGrid>
                <a:gridCol w="2143125"/>
                <a:gridCol w="2646362"/>
                <a:gridCol w="3497263"/>
              </a:tblGrid>
              <a:tr h="314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219311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Schwachman-Diamond syndrome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Neutropenia, exocrine pancreatic insufficiency, skeletal abnormalities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SBDS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mutations, affecting rRNA processing and 40S subunit biogenesis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0897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Severe congenital neutropenia 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(Kostmann syndrome)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Severe congenital neutropenia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 in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ELA2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(elastase) most common, others include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GFI1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HAX1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; result in agranulocytosis; secondary activating mutations of G-CSF receptor often responsible for progression to AML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1" name="Content Placeholder 2"/>
          <p:cNvSpPr>
            <a:spLocks noGrp="1"/>
          </p:cNvSpPr>
          <p:nvPr>
            <p:ph idx="1"/>
          </p:nvPr>
        </p:nvSpPr>
        <p:spPr>
          <a:xfrm>
            <a:off x="1768475" y="1371601"/>
            <a:ext cx="8534400" cy="4011613"/>
          </a:xfrm>
        </p:spPr>
        <p:txBody>
          <a:bodyPr/>
          <a:lstStyle/>
          <a:p>
            <a:r>
              <a:rPr lang="en-US" altLang="en-US" smtClean="0"/>
              <a:t>Neutropenia</a:t>
            </a:r>
          </a:p>
        </p:txBody>
      </p:sp>
    </p:spTree>
    <p:extLst>
      <p:ext uri="{BB962C8B-B14F-4D97-AF65-F5344CB8AC3E}">
        <p14:creationId xmlns:p14="http://schemas.microsoft.com/office/powerpoint/2010/main" val="11365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05000" y="146050"/>
            <a:ext cx="8434388" cy="808038"/>
          </a:xfrm>
        </p:spPr>
        <p:txBody>
          <a:bodyPr anchor="t"/>
          <a:lstStyle/>
          <a:p>
            <a:r>
              <a:rPr lang="en-US" altLang="en-US" smtClean="0"/>
              <a:t>Marrow Failure and MDS/AML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92288" y="2143125"/>
          <a:ext cx="8286750" cy="2997200"/>
        </p:xfrm>
        <a:graphic>
          <a:graphicData uri="http://schemas.openxmlformats.org/drawingml/2006/table">
            <a:tbl>
              <a:tblPr/>
              <a:tblGrid>
                <a:gridCol w="2143125"/>
                <a:gridCol w="2646362"/>
                <a:gridCol w="3497263"/>
              </a:tblGrid>
              <a:tr h="3143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Disorder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Clinical features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Molecular genetic features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63350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Congential amegakaryocytic thrombocytopenia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Congenital thrombocytopenia, progressive bone marrow failure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MPL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(thrombopoietin receptor) mutations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458"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Familial platelet disorder with predisposition to AML</a:t>
                      </a:r>
                    </a:p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Qualitative and quantitative platelet defects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651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65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AML1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(myeloid transcription factor)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mutations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5" name="Content Placeholder 2"/>
          <p:cNvSpPr>
            <a:spLocks noGrp="1"/>
          </p:cNvSpPr>
          <p:nvPr>
            <p:ph idx="1"/>
          </p:nvPr>
        </p:nvSpPr>
        <p:spPr>
          <a:xfrm>
            <a:off x="1768475" y="1524001"/>
            <a:ext cx="8534400" cy="3859213"/>
          </a:xfrm>
        </p:spPr>
        <p:txBody>
          <a:bodyPr/>
          <a:lstStyle/>
          <a:p>
            <a:r>
              <a:rPr lang="en-US" altLang="en-US" smtClean="0"/>
              <a:t>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25461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67201" y="76200"/>
            <a:ext cx="2651125" cy="808038"/>
          </a:xfrm>
        </p:spPr>
        <p:txBody>
          <a:bodyPr anchor="t"/>
          <a:lstStyle/>
          <a:p>
            <a:r>
              <a:rPr lang="en-US" altLang="en-US" smtClean="0"/>
              <a:t>t-AML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676401" y="1249364"/>
            <a:ext cx="8405813" cy="2636837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characteristic chromosomal abnormalities and clinical characteristics in secondary acute myeloid leukemia resulting from </a:t>
            </a:r>
            <a:r>
              <a:rPr lang="en-US" dirty="0" err="1" smtClean="0"/>
              <a:t>topoisomerase</a:t>
            </a:r>
            <a:r>
              <a:rPr lang="en-US" dirty="0" smtClean="0"/>
              <a:t> II inhibitors and from </a:t>
            </a:r>
            <a:r>
              <a:rPr lang="en-US" dirty="0" err="1" smtClean="0"/>
              <a:t>alkylators</a:t>
            </a:r>
            <a:r>
              <a:rPr lang="en-US" dirty="0" smtClean="0"/>
              <a:t>, respectively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6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276601" y="76200"/>
            <a:ext cx="5413375" cy="808038"/>
          </a:xfrm>
        </p:spPr>
        <p:txBody>
          <a:bodyPr anchor="t"/>
          <a:lstStyle/>
          <a:p>
            <a:r>
              <a:rPr lang="en-US" altLang="en-US" smtClean="0"/>
              <a:t>t-AML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76400" y="1122363"/>
            <a:ext cx="8763000" cy="4602162"/>
          </a:xfrm>
        </p:spPr>
        <p:txBody>
          <a:bodyPr/>
          <a:lstStyle/>
          <a:p>
            <a:r>
              <a:rPr lang="en-US" altLang="en-US"/>
              <a:t>Alkylating agents and radiation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Long latency (5 -7 year) from exposure, common preceding MDS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/>
              <a:t>Cytogenetics</a:t>
            </a:r>
            <a:r>
              <a:rPr lang="en-US" altLang="en-US"/>
              <a:t>: -7, del(7q), -5, del(5q); complex cytogenetics</a:t>
            </a:r>
          </a:p>
          <a:p>
            <a:r>
              <a:rPr lang="en-US" altLang="en-US"/>
              <a:t>Topoisomerase II inhibitors (etoposide &gt; anthracyclines)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Short latency (1-2 years) from exposure, rare preceding MDS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/>
              <a:t>Cytogenetics</a:t>
            </a:r>
            <a:r>
              <a:rPr lang="en-US" altLang="en-US"/>
              <a:t>: 11q23 rearrangements most common, but t(8;21), t(15;17), t(9;22) and inv(16) can also occur</a:t>
            </a:r>
          </a:p>
          <a:p>
            <a:r>
              <a:rPr lang="en-US" altLang="en-US"/>
              <a:t>Regardless of age at presentation or etiology, t-MDS/t-AML tends to be more refractory to therapy than de novo MDS or AML</a:t>
            </a:r>
          </a:p>
        </p:txBody>
      </p:sp>
    </p:spTree>
    <p:extLst>
      <p:ext uri="{BB962C8B-B14F-4D97-AF65-F5344CB8AC3E}">
        <p14:creationId xmlns:p14="http://schemas.microsoft.com/office/powerpoint/2010/main" val="23111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81401" y="228600"/>
            <a:ext cx="4773613" cy="808038"/>
          </a:xfrm>
        </p:spPr>
        <p:txBody>
          <a:bodyPr anchor="t"/>
          <a:lstStyle/>
          <a:p>
            <a:r>
              <a:rPr lang="en-US" altLang="en-US" smtClean="0"/>
              <a:t>Epidemiology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114550" y="1524000"/>
            <a:ext cx="7346950" cy="175260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incidence of ALL, </a:t>
            </a:r>
            <a:r>
              <a:rPr lang="en-US" b="1" dirty="0" smtClean="0">
                <a:solidFill>
                  <a:srgbClr val="FF0000"/>
                </a:solidFill>
              </a:rPr>
              <a:t>AML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CML</a:t>
            </a:r>
            <a:r>
              <a:rPr lang="en-US" dirty="0" smtClean="0"/>
              <a:t>, and the peak age at which each of these occur </a:t>
            </a:r>
          </a:p>
        </p:txBody>
      </p:sp>
    </p:spTree>
    <p:extLst>
      <p:ext uri="{BB962C8B-B14F-4D97-AF65-F5344CB8AC3E}">
        <p14:creationId xmlns:p14="http://schemas.microsoft.com/office/powerpoint/2010/main" val="15488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>
            <a:fillRect/>
          </a:stretch>
        </p:blipFill>
        <p:spPr bwMode="auto">
          <a:xfrm>
            <a:off x="1905001" y="838200"/>
            <a:ext cx="7477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2965451" y="5411788"/>
            <a:ext cx="6143625" cy="119062"/>
          </a:xfrm>
          <a:custGeom>
            <a:avLst/>
            <a:gdLst>
              <a:gd name="connsiteX0" fmla="*/ 0 w 2794716"/>
              <a:gd name="connsiteY0" fmla="*/ 1120462 h 1120462"/>
              <a:gd name="connsiteX1" fmla="*/ 1815922 w 2794716"/>
              <a:gd name="connsiteY1" fmla="*/ 875763 h 1120462"/>
              <a:gd name="connsiteX2" fmla="*/ 2794716 w 2794716"/>
              <a:gd name="connsiteY2" fmla="*/ 0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716" h="1120462">
                <a:moveTo>
                  <a:pt x="0" y="1120462"/>
                </a:moveTo>
                <a:cubicBezTo>
                  <a:pt x="675068" y="1091484"/>
                  <a:pt x="1350136" y="1062507"/>
                  <a:pt x="1815922" y="875763"/>
                </a:cubicBezTo>
                <a:cubicBezTo>
                  <a:pt x="2281708" y="689019"/>
                  <a:pt x="2538212" y="344509"/>
                  <a:pt x="2794716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Palatino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9218614" y="5181600"/>
            <a:ext cx="5918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+mj-lt"/>
                <a:cs typeface="Arial" charset="0"/>
              </a:rPr>
              <a:t>CML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81401" y="76200"/>
            <a:ext cx="4773613" cy="808038"/>
          </a:xfrm>
        </p:spPr>
        <p:txBody>
          <a:bodyPr anchor="t"/>
          <a:lstStyle/>
          <a:p>
            <a:r>
              <a:rPr lang="en-US" altLang="en-US" smtClean="0"/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29466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will follow the topical structure suggested by the ABP: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" y="1806272"/>
            <a:ext cx="11575964" cy="42399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3278" y="6046253"/>
            <a:ext cx="10515600" cy="651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Part 1: AML / Part 2: CML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37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>
            <a:fillRect/>
          </a:stretch>
        </p:blipFill>
        <p:spPr bwMode="auto">
          <a:xfrm>
            <a:off x="2108200" y="862013"/>
            <a:ext cx="77978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508" b="8354"/>
          <a:stretch>
            <a:fillRect/>
          </a:stretch>
        </p:blipFill>
        <p:spPr bwMode="auto">
          <a:xfrm>
            <a:off x="2590800" y="838201"/>
            <a:ext cx="73739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75063" y="1357313"/>
          <a:ext cx="1600200" cy="295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3047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CML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18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Age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Rate per million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 2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2-14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15-19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20-24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25-34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80-84</a:t>
                      </a:r>
                      <a:endParaRPr lang="en-US" sz="1400" dirty="0"/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marT="45687" marB="4568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Freeform 7"/>
          <p:cNvSpPr/>
          <p:nvPr/>
        </p:nvSpPr>
        <p:spPr bwMode="auto">
          <a:xfrm>
            <a:off x="4000500" y="3478213"/>
            <a:ext cx="4464050" cy="1935162"/>
          </a:xfrm>
          <a:custGeom>
            <a:avLst/>
            <a:gdLst>
              <a:gd name="connsiteX0" fmla="*/ 0 w 2794716"/>
              <a:gd name="connsiteY0" fmla="*/ 1120462 h 1120462"/>
              <a:gd name="connsiteX1" fmla="*/ 1815922 w 2794716"/>
              <a:gd name="connsiteY1" fmla="*/ 875763 h 1120462"/>
              <a:gd name="connsiteX2" fmla="*/ 2794716 w 2794716"/>
              <a:gd name="connsiteY2" fmla="*/ 0 h 11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716" h="1120462">
                <a:moveTo>
                  <a:pt x="0" y="1120462"/>
                </a:moveTo>
                <a:cubicBezTo>
                  <a:pt x="675068" y="1091484"/>
                  <a:pt x="1350136" y="1062507"/>
                  <a:pt x="1815922" y="875763"/>
                </a:cubicBezTo>
                <a:cubicBezTo>
                  <a:pt x="2281708" y="689019"/>
                  <a:pt x="2538212" y="344509"/>
                  <a:pt x="2794716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Palatino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080376" y="3846513"/>
            <a:ext cx="59182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+mj-lt"/>
                <a:cs typeface="Arial" charset="0"/>
              </a:rPr>
              <a:t>CML</a:t>
            </a:r>
          </a:p>
        </p:txBody>
      </p:sp>
      <p:sp>
        <p:nvSpPr>
          <p:cNvPr id="7196" name="Title 1"/>
          <p:cNvSpPr>
            <a:spLocks noGrp="1"/>
          </p:cNvSpPr>
          <p:nvPr>
            <p:ph type="title"/>
          </p:nvPr>
        </p:nvSpPr>
        <p:spPr>
          <a:xfrm>
            <a:off x="3581401" y="228600"/>
            <a:ext cx="4773613" cy="808038"/>
          </a:xfrm>
        </p:spPr>
        <p:txBody>
          <a:bodyPr anchor="t"/>
          <a:lstStyle/>
          <a:p>
            <a:r>
              <a:rPr lang="en-US" altLang="en-US" smtClean="0"/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40494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76650" y="152400"/>
            <a:ext cx="4400550" cy="808038"/>
          </a:xfrm>
        </p:spPr>
        <p:txBody>
          <a:bodyPr anchor="t"/>
          <a:lstStyle/>
          <a:p>
            <a:r>
              <a:rPr lang="en-US" altLang="en-US" smtClean="0"/>
              <a:t>Epidemiology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041525" y="1341438"/>
            <a:ext cx="7437438" cy="1249362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concordance rate of ALL and AML in identical twins </a:t>
            </a:r>
          </a:p>
        </p:txBody>
      </p:sp>
    </p:spTree>
    <p:extLst>
      <p:ext uri="{BB962C8B-B14F-4D97-AF65-F5344CB8AC3E}">
        <p14:creationId xmlns:p14="http://schemas.microsoft.com/office/powerpoint/2010/main" val="2513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49638" y="0"/>
            <a:ext cx="5084762" cy="808038"/>
          </a:xfrm>
        </p:spPr>
        <p:txBody>
          <a:bodyPr anchor="t"/>
          <a:lstStyle/>
          <a:p>
            <a:r>
              <a:rPr lang="en-US" altLang="en-US" smtClean="0"/>
              <a:t>Monozygotic twins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81201" y="766764"/>
            <a:ext cx="8558213" cy="5857875"/>
          </a:xfrm>
        </p:spPr>
        <p:txBody>
          <a:bodyPr/>
          <a:lstStyle/>
          <a:p>
            <a:r>
              <a:rPr lang="en-US" altLang="en-US" smtClean="0"/>
              <a:t>Index case &lt; 1 yo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Very high (close to 100%) concordance with short latency (weeks)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Prenatal preleukemic event (MLL-r, e.g), intrauterine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MLL-r promotes rapid development of cooperating “hits”</a:t>
            </a:r>
          </a:p>
          <a:p>
            <a:r>
              <a:rPr lang="en-US" altLang="en-US" smtClean="0"/>
              <a:t>Index case 1-6 yo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~10-20% concordance (most clonal), longer 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Prenatal preleukemic event (TEL-AML1, AML1-ETO, e.g), intrauterine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Compared to MLL-r, relatively low risk of cooperating “hits”</a:t>
            </a:r>
          </a:p>
          <a:p>
            <a:r>
              <a:rPr lang="en-US" altLang="en-US" smtClean="0"/>
              <a:t>Index case &gt; 6 yo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Minimal increased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No prenatal preleukemic event</a:t>
            </a:r>
          </a:p>
        </p:txBody>
      </p:sp>
    </p:spTree>
    <p:extLst>
      <p:ext uri="{BB962C8B-B14F-4D97-AF65-F5344CB8AC3E}">
        <p14:creationId xmlns:p14="http://schemas.microsoft.com/office/powerpoint/2010/main" val="20408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610600" cy="808038"/>
          </a:xfrm>
        </p:spPr>
        <p:txBody>
          <a:bodyPr anchor="t">
            <a:normAutofit fontScale="90000"/>
          </a:bodyPr>
          <a:lstStyle/>
          <a:p>
            <a:r>
              <a:rPr lang="en-US" altLang="en-US" smtClean="0"/>
              <a:t>Prognostic Factors &amp; </a:t>
            </a:r>
            <a:br>
              <a:rPr lang="en-US" altLang="en-US" smtClean="0"/>
            </a:br>
            <a:r>
              <a:rPr lang="en-US" altLang="en-US" smtClean="0"/>
              <a:t>Risk Stratification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8534400" cy="287972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Know prognosis of various sub-types of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prognostic significance of the non-random cytogenetic abnormalities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prognostic importance of Down syndrome in acute </a:t>
            </a:r>
            <a:r>
              <a:rPr lang="en-US" dirty="0" err="1"/>
              <a:t>nonlymphoblastic</a:t>
            </a:r>
            <a:r>
              <a:rPr lang="en-US" dirty="0"/>
              <a:t> leukemia  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786064" y="4627563"/>
            <a:ext cx="6448425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Risk Stratification </a:t>
            </a:r>
            <a:r>
              <a:rPr lang="en-US" altLang="en-US" sz="2400"/>
              <a:t>is the </a:t>
            </a:r>
            <a:r>
              <a:rPr lang="en-US" altLang="en-US" sz="2400" u="sng"/>
              <a:t>prospective</a:t>
            </a:r>
            <a:r>
              <a:rPr lang="en-US" altLang="en-US" sz="2400"/>
              <a:t> use of </a:t>
            </a:r>
            <a:r>
              <a:rPr lang="en-US" altLang="en-US" sz="2400" u="sng"/>
              <a:t>prognostic factors </a:t>
            </a:r>
            <a:r>
              <a:rPr lang="en-US" altLang="en-US" sz="2400"/>
              <a:t>to assign patients to </a:t>
            </a:r>
            <a:r>
              <a:rPr lang="en-US" altLang="en-US" sz="2400" u="sng"/>
              <a:t>specific treatments</a:t>
            </a:r>
            <a:r>
              <a:rPr lang="en-US" altLang="en-US" sz="2400"/>
              <a:t>.  Only a subset of prognostic factors are used in risk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37638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1" y="106364"/>
            <a:ext cx="6126163" cy="808037"/>
          </a:xfrm>
        </p:spPr>
        <p:txBody>
          <a:bodyPr anchor="t"/>
          <a:lstStyle/>
          <a:p>
            <a:r>
              <a:rPr lang="en-US" altLang="en-US" sz="4000"/>
              <a:t>Prognostic Factors </a:t>
            </a:r>
            <a:r>
              <a:rPr lang="en-US" altLang="en-US" sz="4000" u="sng"/>
              <a:t>not</a:t>
            </a:r>
            <a:r>
              <a:rPr lang="en-US" altLang="en-US" sz="4000"/>
              <a:t> used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58963" y="1116013"/>
            <a:ext cx="8534400" cy="4602162"/>
          </a:xfrm>
        </p:spPr>
        <p:txBody>
          <a:bodyPr/>
          <a:lstStyle/>
          <a:p>
            <a:r>
              <a:rPr lang="en-US" altLang="en-US" smtClean="0"/>
              <a:t>Host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Age and sex: not independent on most recent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Race: non-whites - inferior survival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BMI: under- or over-weight - inferior survival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Pharmacogenomics</a:t>
            </a:r>
          </a:p>
          <a:p>
            <a:r>
              <a:rPr lang="en-US" altLang="en-US" smtClean="0"/>
              <a:t>Disease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High WBC – no longer used, except in APL (&gt; 10K is high risk – use anthracycline immediately)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FAB – supplanted by cyto/molecular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27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00401" y="106364"/>
            <a:ext cx="5980113" cy="808037"/>
          </a:xfrm>
        </p:spPr>
        <p:txBody>
          <a:bodyPr anchor="t"/>
          <a:lstStyle/>
          <a:p>
            <a:r>
              <a:rPr lang="en-US" altLang="en-US" smtClean="0"/>
              <a:t>Recent Risk Stratification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9589" y="1027113"/>
            <a:ext cx="8212137" cy="5480050"/>
          </a:xfrm>
        </p:spPr>
        <p:txBody>
          <a:bodyPr/>
          <a:lstStyle/>
          <a:p>
            <a:r>
              <a:rPr lang="en-US" altLang="en-US"/>
              <a:t>Favorable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Down syndrome-related (esp. if &lt; 4 y.o.)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APL with t(15;17) or variant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Cytogenetics: inv(16), t(8;21)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Molecular: </a:t>
            </a:r>
            <a:r>
              <a:rPr lang="en-US" altLang="en-US" i="1">
                <a:solidFill>
                  <a:srgbClr val="E46C0A"/>
                </a:solidFill>
              </a:rPr>
              <a:t>NPM1, CEBPA</a:t>
            </a:r>
          </a:p>
          <a:p>
            <a:r>
              <a:rPr lang="en-US" altLang="en-US"/>
              <a:t>Unfavorable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t-AML, MDS-related AML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Cytogenetics: -7, 5q-, abn(3q)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Molecular: </a:t>
            </a:r>
            <a:r>
              <a:rPr lang="en-US" altLang="en-US" i="1">
                <a:solidFill>
                  <a:srgbClr val="00B050"/>
                </a:solidFill>
              </a:rPr>
              <a:t>FLT3/ITD (high allelic ratio)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Primary induction failure (&gt;5% blasts after course 2)</a:t>
            </a:r>
          </a:p>
          <a:p>
            <a:r>
              <a:rPr lang="en-US" altLang="en-US"/>
              <a:t>Intermediate: everything else</a:t>
            </a:r>
            <a:endParaRPr lang="en-US" altLang="en-US" i="1">
              <a:solidFill>
                <a:srgbClr val="00B05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553326" y="1552576"/>
            <a:ext cx="187325" cy="7985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785100" y="1785938"/>
            <a:ext cx="1941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Separate protocols</a:t>
            </a:r>
          </a:p>
        </p:txBody>
      </p:sp>
    </p:spTree>
    <p:extLst>
      <p:ext uri="{BB962C8B-B14F-4D97-AF65-F5344CB8AC3E}">
        <p14:creationId xmlns:p14="http://schemas.microsoft.com/office/powerpoint/2010/main" val="780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05025" y="96839"/>
            <a:ext cx="8286750" cy="808037"/>
          </a:xfrm>
        </p:spPr>
        <p:txBody>
          <a:bodyPr anchor="t"/>
          <a:lstStyle/>
          <a:p>
            <a:r>
              <a:rPr lang="en-US" altLang="en-US" sz="4000"/>
              <a:t>Update: incorporation of MRD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9589" y="928688"/>
            <a:ext cx="8212137" cy="5084762"/>
          </a:xfrm>
        </p:spPr>
        <p:txBody>
          <a:bodyPr/>
          <a:lstStyle/>
          <a:p>
            <a:r>
              <a:rPr lang="en-US" altLang="en-US"/>
              <a:t>Intermediate Risk</a:t>
            </a:r>
          </a:p>
          <a:p>
            <a:pPr lvl="1"/>
            <a:r>
              <a:rPr lang="en-US" altLang="en-US"/>
              <a:t>Sub-classified into </a:t>
            </a:r>
            <a:r>
              <a:rPr lang="en-US" altLang="en-US" u="sng"/>
              <a:t>favorable</a:t>
            </a:r>
            <a:r>
              <a:rPr lang="en-US" altLang="en-US"/>
              <a:t> or </a:t>
            </a:r>
            <a:r>
              <a:rPr lang="en-US" altLang="en-US" u="sng"/>
              <a:t>unfavorable</a:t>
            </a:r>
            <a:r>
              <a:rPr lang="en-US" altLang="en-US"/>
              <a:t> according to end-course 1 flow cytometric MRD</a:t>
            </a:r>
          </a:p>
          <a:p>
            <a:pPr lvl="2"/>
            <a:r>
              <a:rPr lang="en-US" altLang="en-US" smtClean="0"/>
              <a:t>centralized laboratory, using +/- threshold of 0.1% </a:t>
            </a:r>
          </a:p>
          <a:p>
            <a:pPr lvl="1"/>
            <a:r>
              <a:rPr lang="en-US" altLang="en-US"/>
              <a:t>Grouped with “traditional” favorable/unfavorable groups</a:t>
            </a:r>
          </a:p>
        </p:txBody>
      </p:sp>
      <p:pic>
        <p:nvPicPr>
          <p:cNvPr id="35844" name="Picture 2" descr="http://bloodjournal.hematologylibrary.org/content/120/8/1581/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3200400"/>
            <a:ext cx="75787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948430" y="6037262"/>
            <a:ext cx="5891915" cy="58578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Republished with permission of </a:t>
            </a:r>
            <a:r>
              <a:rPr lang="en-US" dirty="0" smtClean="0"/>
              <a:t>Blood: Journal of the American Society of Hematology, </a:t>
            </a:r>
            <a:r>
              <a:rPr lang="en-US" dirty="0"/>
              <a:t>from Residual disease detected by multidimensional flow cytometry signifies high relapse risk in patients with de novo acute myeloid leukemia: a report from Children's Oncology </a:t>
            </a:r>
            <a:r>
              <a:rPr lang="en-US" dirty="0" smtClean="0"/>
              <a:t>Group, </a:t>
            </a:r>
            <a:r>
              <a:rPr lang="en-US" dirty="0" err="1" smtClean="0"/>
              <a:t>Loken</a:t>
            </a:r>
            <a:r>
              <a:rPr lang="en-US" dirty="0" smtClean="0"/>
              <a:t>, et all, 120, 8, 2012; </a:t>
            </a:r>
            <a:r>
              <a:rPr lang="en-US" dirty="0"/>
              <a:t>permission conveyed through Copyright Clearance Center, </a:t>
            </a:r>
            <a:r>
              <a:rPr lang="en-US" dirty="0" smtClean="0"/>
              <a:t>Inc.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5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40088" y="76200"/>
            <a:ext cx="5980112" cy="808038"/>
          </a:xfrm>
        </p:spPr>
        <p:txBody>
          <a:bodyPr anchor="t"/>
          <a:lstStyle/>
          <a:p>
            <a:r>
              <a:rPr lang="en-US" altLang="en-US" smtClean="0"/>
              <a:t>Current Risk Stratification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79589" y="1027113"/>
            <a:ext cx="8212137" cy="5480050"/>
          </a:xfrm>
        </p:spPr>
        <p:txBody>
          <a:bodyPr/>
          <a:lstStyle/>
          <a:p>
            <a:r>
              <a:rPr lang="en-US" altLang="en-US"/>
              <a:t>Favorable (Low Risk, LR)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Down syndrome-related (esp. if &lt; 4 y.o.)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APL with t(15;17) or variant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Cytogenetics: inv(16), t(8;21)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Molecular: </a:t>
            </a:r>
            <a:r>
              <a:rPr lang="en-US" altLang="en-US" i="1">
                <a:solidFill>
                  <a:srgbClr val="E46C0A"/>
                </a:solidFill>
              </a:rPr>
              <a:t>NPM1, CEBPA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i="1"/>
              <a:t>Intermediate with end course 1 MRD negative</a:t>
            </a:r>
          </a:p>
          <a:p>
            <a:r>
              <a:rPr lang="en-US" altLang="en-US"/>
              <a:t>Unfavorable (High Risk, HR)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t-AML, MDS-related AML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Cytogenetics: -7, 5q-, abn(3q)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Molecular: </a:t>
            </a:r>
            <a:r>
              <a:rPr lang="en-US" altLang="en-US" i="1">
                <a:solidFill>
                  <a:srgbClr val="00B050"/>
                </a:solidFill>
              </a:rPr>
              <a:t>FLT3/ITD (high allelic ratio)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Primary induction failure (&gt;5% blasts after course 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i="1"/>
              <a:t>Intermediate with end course 1 MRD positive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581901" y="1597026"/>
            <a:ext cx="174625" cy="739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785100" y="1785938"/>
            <a:ext cx="1941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Separate protocols</a:t>
            </a:r>
          </a:p>
        </p:txBody>
      </p:sp>
    </p:spTree>
    <p:extLst>
      <p:ext uri="{BB962C8B-B14F-4D97-AF65-F5344CB8AC3E}">
        <p14:creationId xmlns:p14="http://schemas.microsoft.com/office/powerpoint/2010/main" val="760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05001" y="106364"/>
            <a:ext cx="8361363" cy="808037"/>
          </a:xfrm>
        </p:spPr>
        <p:txBody>
          <a:bodyPr anchor="t"/>
          <a:lstStyle/>
          <a:p>
            <a:r>
              <a:rPr lang="en-US" altLang="en-US" smtClean="0"/>
              <a:t>Classification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057401" y="1004889"/>
            <a:ext cx="7527925" cy="5075237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FAB (old) and WHO (new) classifications of AML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characteristic clinical presentations of AML, and associate these with specific AML subtypes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/>
              <a:t>DIC/bleeding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 err="1"/>
              <a:t>Hyperleukocytosis</a:t>
            </a:r>
            <a:endParaRPr lang="en-US" dirty="0"/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/>
              <a:t>CNS leukemia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/>
              <a:t>Leukemia cutis</a:t>
            </a:r>
          </a:p>
          <a:p>
            <a:pPr marL="568325" lvl="2" indent="-342900">
              <a:buClr>
                <a:srgbClr val="9E001E"/>
              </a:buClr>
              <a:buFont typeface="Wingdings" pitchFamily="2" charset="2"/>
              <a:buChar char="§"/>
              <a:defRPr/>
            </a:pPr>
            <a:r>
              <a:rPr lang="en-US" dirty="0" err="1"/>
              <a:t>Chloromas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7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65300" y="106364"/>
            <a:ext cx="8750300" cy="808037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Classification of Myeloid Neoplasms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70075" y="1781175"/>
          <a:ext cx="8229600" cy="429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392"/>
                <a:gridCol w="6304208"/>
              </a:tblGrid>
              <a:tr h="5181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Diseases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1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MPN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CC00"/>
                          </a:solidFill>
                        </a:rPr>
                        <a:t>CML</a:t>
                      </a:r>
                      <a:r>
                        <a:rPr lang="en-US" sz="2800" dirty="0" smtClean="0"/>
                        <a:t>, PV, PMF, ET, </a:t>
                      </a:r>
                      <a:r>
                        <a:rPr lang="en-US" sz="2800" dirty="0" err="1" smtClean="0"/>
                        <a:t>mastocytosis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4814"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MDS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refractory </a:t>
                      </a:r>
                      <a:r>
                        <a:rPr lang="en-US" sz="2800" dirty="0" err="1" smtClean="0"/>
                        <a:t>cytopenias</a:t>
                      </a:r>
                      <a:r>
                        <a:rPr lang="en-US" sz="2800" dirty="0" smtClean="0"/>
                        <a:t> (RA,</a:t>
                      </a:r>
                      <a:r>
                        <a:rPr lang="en-US" sz="2800" baseline="0" dirty="0" smtClean="0"/>
                        <a:t> RAEB, RARS, etc.)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1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MDS/MPN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CMML, </a:t>
                      </a:r>
                      <a:r>
                        <a:rPr lang="en-US" sz="2800" dirty="0" err="1" smtClean="0"/>
                        <a:t>aCML</a:t>
                      </a:r>
                      <a:r>
                        <a:rPr lang="en-US" sz="2800" dirty="0" smtClean="0"/>
                        <a:t>,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JMML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8224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AML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With/without</a:t>
                      </a:r>
                      <a:r>
                        <a:rPr lang="en-US" sz="2800" baseline="0" dirty="0" smtClean="0"/>
                        <a:t> recurrent genetic abnormalities (t(8;21), inv(16), MLL, t(15;17), etc.), MDS-related, therapy-related, DS-related, NOS (FAB)</a:t>
                      </a:r>
                      <a:endParaRPr lang="en-US" sz="28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1765301" y="1143000"/>
            <a:ext cx="57324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3600" kern="0" dirty="0">
                <a:cs typeface="Arial" charset="0"/>
              </a:rPr>
              <a:t>WHO, 4</a:t>
            </a:r>
            <a:r>
              <a:rPr lang="en-US" sz="3600" kern="0" baseline="30000" dirty="0">
                <a:cs typeface="Arial" charset="0"/>
              </a:rPr>
              <a:t>th</a:t>
            </a:r>
            <a:r>
              <a:rPr lang="en-US" sz="3600" kern="0" dirty="0">
                <a:cs typeface="Arial" charset="0"/>
              </a:rPr>
              <a:t> edition, 2008</a:t>
            </a:r>
          </a:p>
        </p:txBody>
      </p:sp>
    </p:spTree>
    <p:extLst>
      <p:ext uri="{BB962C8B-B14F-4D97-AF65-F5344CB8AC3E}">
        <p14:creationId xmlns:p14="http://schemas.microsoft.com/office/powerpoint/2010/main" val="42491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42001" y="2620964"/>
            <a:ext cx="993775" cy="2381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1263" y="2395538"/>
            <a:ext cx="812800" cy="20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07425" y="4992689"/>
            <a:ext cx="1320800" cy="219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43489" y="5203825"/>
            <a:ext cx="776287" cy="2111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34064" y="5211764"/>
            <a:ext cx="1539875" cy="2174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3088" y="6335714"/>
            <a:ext cx="1720850" cy="2254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27226" y="87314"/>
            <a:ext cx="8512175" cy="827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u="sng" dirty="0">
                <a:latin typeface="+mj-lt"/>
                <a:ea typeface="+mj-ea"/>
                <a:cs typeface="+mj-cs"/>
              </a:rPr>
              <a:t>FAB</a:t>
            </a:r>
            <a:r>
              <a:rPr lang="en-US" sz="4000" dirty="0">
                <a:latin typeface="+mj-lt"/>
                <a:ea typeface="+mj-ea"/>
                <a:cs typeface="+mj-cs"/>
              </a:rPr>
              <a:t>: morph/phenotype; 30% blasts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blackWhite">
          <a:xfrm>
            <a:off x="6473825" y="2192339"/>
            <a:ext cx="579438" cy="23177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blackWhite">
          <a:xfrm>
            <a:off x="6900863" y="2641600"/>
            <a:ext cx="658812" cy="2174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blackWhite">
          <a:xfrm>
            <a:off x="7199313" y="4368800"/>
            <a:ext cx="658812" cy="2476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blackWhite">
          <a:xfrm>
            <a:off x="6454776" y="4992689"/>
            <a:ext cx="976313" cy="238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le 1"/>
          <p:cNvSpPr/>
          <p:nvPr/>
        </p:nvSpPr>
        <p:spPr>
          <a:xfrm>
            <a:off x="8458200" y="6154738"/>
            <a:ext cx="2133600" cy="627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16"/>
          <p:cNvGrpSpPr>
            <a:grpSpLocks noChangeAspect="1"/>
          </p:cNvGrpSpPr>
          <p:nvPr/>
        </p:nvGrpSpPr>
        <p:grpSpPr bwMode="auto">
          <a:xfrm>
            <a:off x="1749425" y="842964"/>
            <a:ext cx="8388350" cy="5964237"/>
            <a:chOff x="142" y="531"/>
            <a:chExt cx="5284" cy="3757"/>
          </a:xfrm>
        </p:grpSpPr>
        <p:sp>
          <p:nvSpPr>
            <p:cNvPr id="1844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42" y="531"/>
              <a:ext cx="5284" cy="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8" name="Group 217"/>
            <p:cNvGrpSpPr>
              <a:grpSpLocks/>
            </p:cNvGrpSpPr>
            <p:nvPr/>
          </p:nvGrpSpPr>
          <p:grpSpPr bwMode="auto">
            <a:xfrm>
              <a:off x="150" y="532"/>
              <a:ext cx="5252" cy="1404"/>
              <a:chOff x="150" y="532"/>
              <a:chExt cx="5252" cy="1404"/>
            </a:xfrm>
          </p:grpSpPr>
          <p:sp>
            <p:nvSpPr>
              <p:cNvPr id="18724" name="Rectangle 17"/>
              <p:cNvSpPr>
                <a:spLocks noChangeArrowheads="1"/>
              </p:cNvSpPr>
              <p:nvPr/>
            </p:nvSpPr>
            <p:spPr bwMode="auto">
              <a:xfrm>
                <a:off x="164" y="676"/>
                <a:ext cx="2044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5" name="Rectangle 18"/>
              <p:cNvSpPr>
                <a:spLocks noChangeArrowheads="1"/>
              </p:cNvSpPr>
              <p:nvPr/>
            </p:nvSpPr>
            <p:spPr bwMode="auto">
              <a:xfrm>
                <a:off x="164" y="546"/>
                <a:ext cx="2044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6" name="Rectangle 19"/>
              <p:cNvSpPr>
                <a:spLocks noChangeArrowheads="1"/>
              </p:cNvSpPr>
              <p:nvPr/>
            </p:nvSpPr>
            <p:spPr bwMode="auto">
              <a:xfrm>
                <a:off x="164" y="545"/>
                <a:ext cx="68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Subtype</a:t>
                </a:r>
                <a:endParaRPr lang="en-US" altLang="en-US" sz="1800"/>
              </a:p>
            </p:txBody>
          </p:sp>
          <p:sp>
            <p:nvSpPr>
              <p:cNvPr id="18727" name="Rectangle 20"/>
              <p:cNvSpPr>
                <a:spLocks noChangeArrowheads="1"/>
              </p:cNvSpPr>
              <p:nvPr/>
            </p:nvSpPr>
            <p:spPr bwMode="auto">
              <a:xfrm>
                <a:off x="855" y="548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28" name="Rectangle 21"/>
              <p:cNvSpPr>
                <a:spLocks noChangeArrowheads="1"/>
              </p:cNvSpPr>
              <p:nvPr/>
            </p:nvSpPr>
            <p:spPr bwMode="auto">
              <a:xfrm>
                <a:off x="2215" y="676"/>
                <a:ext cx="3173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9" name="Rectangle 22"/>
              <p:cNvSpPr>
                <a:spLocks noChangeArrowheads="1"/>
              </p:cNvSpPr>
              <p:nvPr/>
            </p:nvSpPr>
            <p:spPr bwMode="auto">
              <a:xfrm>
                <a:off x="2215" y="546"/>
                <a:ext cx="3173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0" name="Rectangle 23"/>
              <p:cNvSpPr>
                <a:spLocks noChangeArrowheads="1"/>
              </p:cNvSpPr>
              <p:nvPr/>
            </p:nvSpPr>
            <p:spPr bwMode="auto">
              <a:xfrm>
                <a:off x="2215" y="545"/>
                <a:ext cx="47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Comment</a:t>
                </a:r>
                <a:endParaRPr lang="en-US" altLang="en-US" sz="1800"/>
              </a:p>
            </p:txBody>
          </p:sp>
          <p:sp>
            <p:nvSpPr>
              <p:cNvPr id="18731" name="Rectangle 24"/>
              <p:cNvSpPr>
                <a:spLocks noChangeArrowheads="1"/>
              </p:cNvSpPr>
              <p:nvPr/>
            </p:nvSpPr>
            <p:spPr bwMode="auto">
              <a:xfrm>
                <a:off x="2693" y="545"/>
                <a:ext cx="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1800"/>
              </a:p>
            </p:txBody>
          </p:sp>
          <p:sp>
            <p:nvSpPr>
              <p:cNvPr id="18732" name="Rectangle 25"/>
              <p:cNvSpPr>
                <a:spLocks noChangeArrowheads="1"/>
              </p:cNvSpPr>
              <p:nvPr/>
            </p:nvSpPr>
            <p:spPr bwMode="auto">
              <a:xfrm>
                <a:off x="2737" y="548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33" name="Rectangle 26"/>
              <p:cNvSpPr>
                <a:spLocks noChangeArrowheads="1"/>
              </p:cNvSpPr>
              <p:nvPr/>
            </p:nvSpPr>
            <p:spPr bwMode="auto">
              <a:xfrm>
                <a:off x="150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4" name="Rectangle 27"/>
              <p:cNvSpPr>
                <a:spLocks noChangeArrowheads="1"/>
              </p:cNvSpPr>
              <p:nvPr/>
            </p:nvSpPr>
            <p:spPr bwMode="auto">
              <a:xfrm>
                <a:off x="150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5" name="Rectangle 28"/>
              <p:cNvSpPr>
                <a:spLocks noChangeArrowheads="1"/>
              </p:cNvSpPr>
              <p:nvPr/>
            </p:nvSpPr>
            <p:spPr bwMode="auto">
              <a:xfrm>
                <a:off x="164" y="532"/>
                <a:ext cx="2037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6" name="Rectangle 29"/>
              <p:cNvSpPr>
                <a:spLocks noChangeArrowheads="1"/>
              </p:cNvSpPr>
              <p:nvPr/>
            </p:nvSpPr>
            <p:spPr bwMode="auto">
              <a:xfrm>
                <a:off x="150" y="787"/>
                <a:ext cx="2051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7" name="Rectangle 30"/>
              <p:cNvSpPr>
                <a:spLocks noChangeArrowheads="1"/>
              </p:cNvSpPr>
              <p:nvPr/>
            </p:nvSpPr>
            <p:spPr bwMode="auto">
              <a:xfrm>
                <a:off x="150" y="546"/>
                <a:ext cx="14" cy="2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8" name="Rectangle 31"/>
              <p:cNvSpPr>
                <a:spLocks noChangeArrowheads="1"/>
              </p:cNvSpPr>
              <p:nvPr/>
            </p:nvSpPr>
            <p:spPr bwMode="auto">
              <a:xfrm>
                <a:off x="2208" y="532"/>
                <a:ext cx="3180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39" name="Rectangle 32"/>
              <p:cNvSpPr>
                <a:spLocks noChangeArrowheads="1"/>
              </p:cNvSpPr>
              <p:nvPr/>
            </p:nvSpPr>
            <p:spPr bwMode="auto">
              <a:xfrm>
                <a:off x="5388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0" name="Rectangle 33"/>
              <p:cNvSpPr>
                <a:spLocks noChangeArrowheads="1"/>
              </p:cNvSpPr>
              <p:nvPr/>
            </p:nvSpPr>
            <p:spPr bwMode="auto">
              <a:xfrm>
                <a:off x="5388" y="532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1" name="Rectangle 34"/>
              <p:cNvSpPr>
                <a:spLocks noChangeArrowheads="1"/>
              </p:cNvSpPr>
              <p:nvPr/>
            </p:nvSpPr>
            <p:spPr bwMode="auto">
              <a:xfrm>
                <a:off x="2208" y="787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2" name="Rectangle 35"/>
              <p:cNvSpPr>
                <a:spLocks noChangeArrowheads="1"/>
              </p:cNvSpPr>
              <p:nvPr/>
            </p:nvSpPr>
            <p:spPr bwMode="auto">
              <a:xfrm>
                <a:off x="2208" y="787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3" name="Rectangle 36"/>
              <p:cNvSpPr>
                <a:spLocks noChangeArrowheads="1"/>
              </p:cNvSpPr>
              <p:nvPr/>
            </p:nvSpPr>
            <p:spPr bwMode="auto">
              <a:xfrm>
                <a:off x="2215" y="787"/>
                <a:ext cx="317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4" name="Rectangle 37"/>
              <p:cNvSpPr>
                <a:spLocks noChangeArrowheads="1"/>
              </p:cNvSpPr>
              <p:nvPr/>
            </p:nvSpPr>
            <p:spPr bwMode="auto">
              <a:xfrm>
                <a:off x="5388" y="787"/>
                <a:ext cx="1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5" name="Rectangle 38"/>
              <p:cNvSpPr>
                <a:spLocks noChangeArrowheads="1"/>
              </p:cNvSpPr>
              <p:nvPr/>
            </p:nvSpPr>
            <p:spPr bwMode="auto">
              <a:xfrm>
                <a:off x="2208" y="546"/>
                <a:ext cx="7" cy="2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6" name="Rectangle 39"/>
              <p:cNvSpPr>
                <a:spLocks noChangeArrowheads="1"/>
              </p:cNvSpPr>
              <p:nvPr/>
            </p:nvSpPr>
            <p:spPr bwMode="auto">
              <a:xfrm>
                <a:off x="5388" y="546"/>
                <a:ext cx="14" cy="2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7" name="Rectangle 40"/>
              <p:cNvSpPr>
                <a:spLocks noChangeArrowheads="1"/>
              </p:cNvSpPr>
              <p:nvPr/>
            </p:nvSpPr>
            <p:spPr bwMode="auto">
              <a:xfrm>
                <a:off x="164" y="931"/>
                <a:ext cx="296" cy="26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8" name="Rectangle 41"/>
              <p:cNvSpPr>
                <a:spLocks noChangeArrowheads="1"/>
              </p:cNvSpPr>
              <p:nvPr/>
            </p:nvSpPr>
            <p:spPr bwMode="auto">
              <a:xfrm>
                <a:off x="164" y="800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49" name="Rectangle 42"/>
              <p:cNvSpPr>
                <a:spLocks noChangeArrowheads="1"/>
              </p:cNvSpPr>
              <p:nvPr/>
            </p:nvSpPr>
            <p:spPr bwMode="auto">
              <a:xfrm>
                <a:off x="164" y="800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M0</a:t>
                </a:r>
                <a:endParaRPr lang="en-US" altLang="en-US" sz="1800"/>
              </a:p>
            </p:txBody>
          </p:sp>
          <p:sp>
            <p:nvSpPr>
              <p:cNvPr id="18750" name="Rectangle 43"/>
              <p:cNvSpPr>
                <a:spLocks noChangeArrowheads="1"/>
              </p:cNvSpPr>
              <p:nvPr/>
            </p:nvSpPr>
            <p:spPr bwMode="auto">
              <a:xfrm>
                <a:off x="327" y="8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51" name="Rectangle 44"/>
              <p:cNvSpPr>
                <a:spLocks noChangeArrowheads="1"/>
              </p:cNvSpPr>
              <p:nvPr/>
            </p:nvSpPr>
            <p:spPr bwMode="auto">
              <a:xfrm>
                <a:off x="475" y="800"/>
                <a:ext cx="137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without differentiation</a:t>
                </a:r>
                <a:endParaRPr lang="en-US" altLang="en-US" sz="1800"/>
              </a:p>
            </p:txBody>
          </p:sp>
          <p:sp>
            <p:nvSpPr>
              <p:cNvPr id="18752" name="Rectangle 45"/>
              <p:cNvSpPr>
                <a:spLocks noChangeArrowheads="1"/>
              </p:cNvSpPr>
              <p:nvPr/>
            </p:nvSpPr>
            <p:spPr bwMode="auto">
              <a:xfrm>
                <a:off x="1870" y="8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53" name="Rectangle 46"/>
              <p:cNvSpPr>
                <a:spLocks noChangeArrowheads="1"/>
              </p:cNvSpPr>
              <p:nvPr/>
            </p:nvSpPr>
            <p:spPr bwMode="auto">
              <a:xfrm>
                <a:off x="2215" y="800"/>
                <a:ext cx="18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Diff</a:t>
                </a:r>
                <a:endParaRPr lang="en-US" altLang="en-US" sz="1800"/>
              </a:p>
            </p:txBody>
          </p:sp>
          <p:sp>
            <p:nvSpPr>
              <p:cNvPr id="18754" name="Rectangle 47"/>
              <p:cNvSpPr>
                <a:spLocks noChangeArrowheads="1"/>
              </p:cNvSpPr>
              <p:nvPr/>
            </p:nvSpPr>
            <p:spPr bwMode="auto">
              <a:xfrm>
                <a:off x="2403" y="800"/>
                <a:ext cx="184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icult to distinguish from ALL; diagnosis </a:t>
                </a:r>
                <a:endParaRPr lang="en-US" altLang="en-US" sz="1800"/>
              </a:p>
            </p:txBody>
          </p:sp>
          <p:sp>
            <p:nvSpPr>
              <p:cNvPr id="18755" name="Rectangle 48"/>
              <p:cNvSpPr>
                <a:spLocks noChangeArrowheads="1"/>
              </p:cNvSpPr>
              <p:nvPr/>
            </p:nvSpPr>
            <p:spPr bwMode="auto">
              <a:xfrm>
                <a:off x="4265" y="800"/>
                <a:ext cx="39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requires </a:t>
                </a:r>
                <a:endParaRPr lang="en-US" altLang="en-US" sz="1800"/>
              </a:p>
            </p:txBody>
          </p:sp>
          <p:sp>
            <p:nvSpPr>
              <p:cNvPr id="18756" name="Rectangle 49"/>
              <p:cNvSpPr>
                <a:spLocks noChangeArrowheads="1"/>
              </p:cNvSpPr>
              <p:nvPr/>
            </p:nvSpPr>
            <p:spPr bwMode="auto">
              <a:xfrm>
                <a:off x="4659" y="800"/>
                <a:ext cx="5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expression </a:t>
                </a:r>
                <a:endParaRPr lang="en-US" altLang="en-US" sz="1800"/>
              </a:p>
            </p:txBody>
          </p:sp>
          <p:sp>
            <p:nvSpPr>
              <p:cNvPr id="18757" name="Rectangle 50"/>
              <p:cNvSpPr>
                <a:spLocks noChangeArrowheads="1"/>
              </p:cNvSpPr>
              <p:nvPr/>
            </p:nvSpPr>
            <p:spPr bwMode="auto">
              <a:xfrm>
                <a:off x="5174" y="800"/>
                <a:ext cx="12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of </a:t>
                </a:r>
                <a:endParaRPr lang="en-US" altLang="en-US" sz="1800"/>
              </a:p>
            </p:txBody>
          </p:sp>
          <p:sp>
            <p:nvSpPr>
              <p:cNvPr id="18758" name="Rectangle 51"/>
              <p:cNvSpPr>
                <a:spLocks noChangeArrowheads="1"/>
              </p:cNvSpPr>
              <p:nvPr/>
            </p:nvSpPr>
            <p:spPr bwMode="auto">
              <a:xfrm>
                <a:off x="2215" y="931"/>
                <a:ext cx="72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surface markers</a:t>
                </a:r>
                <a:endParaRPr lang="en-US" altLang="en-US" sz="1800"/>
              </a:p>
            </p:txBody>
          </p:sp>
          <p:sp>
            <p:nvSpPr>
              <p:cNvPr id="18759" name="Rectangle 52"/>
              <p:cNvSpPr>
                <a:spLocks noChangeArrowheads="1"/>
              </p:cNvSpPr>
              <p:nvPr/>
            </p:nvSpPr>
            <p:spPr bwMode="auto">
              <a:xfrm>
                <a:off x="2936" y="930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60" name="Rectangle 53"/>
              <p:cNvSpPr>
                <a:spLocks noChangeArrowheads="1"/>
              </p:cNvSpPr>
              <p:nvPr/>
            </p:nvSpPr>
            <p:spPr bwMode="auto">
              <a:xfrm>
                <a:off x="2964" y="931"/>
                <a:ext cx="4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</a:t>
                </a:r>
                <a:endParaRPr lang="en-US" altLang="en-US" sz="1800"/>
              </a:p>
            </p:txBody>
          </p:sp>
          <p:sp>
            <p:nvSpPr>
              <p:cNvPr id="18761" name="Rectangle 54"/>
              <p:cNvSpPr>
                <a:spLocks noChangeArrowheads="1"/>
              </p:cNvSpPr>
              <p:nvPr/>
            </p:nvSpPr>
            <p:spPr bwMode="auto">
              <a:xfrm>
                <a:off x="3009" y="931"/>
                <a:ext cx="157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uch as CD13, CD33 and CD117 (c</a:t>
                </a:r>
                <a:endParaRPr lang="en-US" altLang="en-US" sz="1800"/>
              </a:p>
            </p:txBody>
          </p:sp>
          <p:sp>
            <p:nvSpPr>
              <p:cNvPr id="18762" name="Rectangle 55"/>
              <p:cNvSpPr>
                <a:spLocks noChangeArrowheads="1"/>
              </p:cNvSpPr>
              <p:nvPr/>
            </p:nvSpPr>
            <p:spPr bwMode="auto">
              <a:xfrm>
                <a:off x="4589" y="931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763" name="Rectangle 56"/>
              <p:cNvSpPr>
                <a:spLocks noChangeArrowheads="1"/>
              </p:cNvSpPr>
              <p:nvPr/>
            </p:nvSpPr>
            <p:spPr bwMode="auto">
              <a:xfrm>
                <a:off x="4626" y="931"/>
                <a:ext cx="11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kit</a:t>
                </a:r>
                <a:endParaRPr lang="en-US" altLang="en-US" sz="1800"/>
              </a:p>
            </p:txBody>
          </p:sp>
          <p:sp>
            <p:nvSpPr>
              <p:cNvPr id="18764" name="Rectangle 57"/>
              <p:cNvSpPr>
                <a:spLocks noChangeArrowheads="1"/>
              </p:cNvSpPr>
              <p:nvPr/>
            </p:nvSpPr>
            <p:spPr bwMode="auto">
              <a:xfrm>
                <a:off x="4747" y="931"/>
                <a:ext cx="34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 in the </a:t>
                </a:r>
                <a:endParaRPr lang="en-US" altLang="en-US" sz="1800"/>
              </a:p>
            </p:txBody>
          </p:sp>
          <p:sp>
            <p:nvSpPr>
              <p:cNvPr id="18765" name="Rectangle 58"/>
              <p:cNvSpPr>
                <a:spLocks noChangeArrowheads="1"/>
              </p:cNvSpPr>
              <p:nvPr/>
            </p:nvSpPr>
            <p:spPr bwMode="auto">
              <a:xfrm>
                <a:off x="2215" y="1062"/>
                <a:ext cx="161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absence of lymphoid differentiation</a:t>
                </a:r>
                <a:endParaRPr lang="en-US" altLang="en-US" sz="1800"/>
              </a:p>
            </p:txBody>
          </p:sp>
          <p:sp>
            <p:nvSpPr>
              <p:cNvPr id="18766" name="Rectangle 59"/>
              <p:cNvSpPr>
                <a:spLocks noChangeArrowheads="1"/>
              </p:cNvSpPr>
              <p:nvPr/>
            </p:nvSpPr>
            <p:spPr bwMode="auto">
              <a:xfrm>
                <a:off x="3839" y="106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67" name="Rectangle 60"/>
              <p:cNvSpPr>
                <a:spLocks noChangeArrowheads="1"/>
              </p:cNvSpPr>
              <p:nvPr/>
            </p:nvSpPr>
            <p:spPr bwMode="auto">
              <a:xfrm>
                <a:off x="150" y="79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68" name="Rectangle 61"/>
              <p:cNvSpPr>
                <a:spLocks noChangeArrowheads="1"/>
              </p:cNvSpPr>
              <p:nvPr/>
            </p:nvSpPr>
            <p:spPr bwMode="auto">
              <a:xfrm>
                <a:off x="460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69" name="Rectangle 62"/>
              <p:cNvSpPr>
                <a:spLocks noChangeArrowheads="1"/>
              </p:cNvSpPr>
              <p:nvPr/>
            </p:nvSpPr>
            <p:spPr bwMode="auto">
              <a:xfrm>
                <a:off x="460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0" name="Rectangle 63"/>
              <p:cNvSpPr>
                <a:spLocks noChangeArrowheads="1"/>
              </p:cNvSpPr>
              <p:nvPr/>
            </p:nvSpPr>
            <p:spPr bwMode="auto">
              <a:xfrm>
                <a:off x="150" y="119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1" name="Rectangle 64"/>
              <p:cNvSpPr>
                <a:spLocks noChangeArrowheads="1"/>
              </p:cNvSpPr>
              <p:nvPr/>
            </p:nvSpPr>
            <p:spPr bwMode="auto">
              <a:xfrm>
                <a:off x="460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2" name="Rectangle 65"/>
              <p:cNvSpPr>
                <a:spLocks noChangeArrowheads="1"/>
              </p:cNvSpPr>
              <p:nvPr/>
            </p:nvSpPr>
            <p:spPr bwMode="auto">
              <a:xfrm>
                <a:off x="460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3" name="Rectangle 66"/>
              <p:cNvSpPr>
                <a:spLocks noChangeArrowheads="1"/>
              </p:cNvSpPr>
              <p:nvPr/>
            </p:nvSpPr>
            <p:spPr bwMode="auto">
              <a:xfrm>
                <a:off x="150" y="800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4" name="Rectangle 67"/>
              <p:cNvSpPr>
                <a:spLocks noChangeArrowheads="1"/>
              </p:cNvSpPr>
              <p:nvPr/>
            </p:nvSpPr>
            <p:spPr bwMode="auto">
              <a:xfrm>
                <a:off x="460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5" name="Rectangle 68"/>
              <p:cNvSpPr>
                <a:spLocks noChangeArrowheads="1"/>
              </p:cNvSpPr>
              <p:nvPr/>
            </p:nvSpPr>
            <p:spPr bwMode="auto">
              <a:xfrm>
                <a:off x="46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6" name="Rectangle 69"/>
              <p:cNvSpPr>
                <a:spLocks noChangeArrowheads="1"/>
              </p:cNvSpPr>
              <p:nvPr/>
            </p:nvSpPr>
            <p:spPr bwMode="auto">
              <a:xfrm>
                <a:off x="46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7" name="Rectangle 70"/>
              <p:cNvSpPr>
                <a:spLocks noChangeArrowheads="1"/>
              </p:cNvSpPr>
              <p:nvPr/>
            </p:nvSpPr>
            <p:spPr bwMode="auto">
              <a:xfrm>
                <a:off x="475" y="79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8" name="Rectangle 71"/>
              <p:cNvSpPr>
                <a:spLocks noChangeArrowheads="1"/>
              </p:cNvSpPr>
              <p:nvPr/>
            </p:nvSpPr>
            <p:spPr bwMode="auto">
              <a:xfrm>
                <a:off x="2201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79" name="Rectangle 72"/>
              <p:cNvSpPr>
                <a:spLocks noChangeArrowheads="1"/>
              </p:cNvSpPr>
              <p:nvPr/>
            </p:nvSpPr>
            <p:spPr bwMode="auto">
              <a:xfrm>
                <a:off x="2201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0" name="Rectangle 73"/>
              <p:cNvSpPr>
                <a:spLocks noChangeArrowheads="1"/>
              </p:cNvSpPr>
              <p:nvPr/>
            </p:nvSpPr>
            <p:spPr bwMode="auto">
              <a:xfrm>
                <a:off x="46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1" name="Rectangle 74"/>
              <p:cNvSpPr>
                <a:spLocks noChangeArrowheads="1"/>
              </p:cNvSpPr>
              <p:nvPr/>
            </p:nvSpPr>
            <p:spPr bwMode="auto">
              <a:xfrm>
                <a:off x="46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2" name="Rectangle 75"/>
              <p:cNvSpPr>
                <a:spLocks noChangeArrowheads="1"/>
              </p:cNvSpPr>
              <p:nvPr/>
            </p:nvSpPr>
            <p:spPr bwMode="auto">
              <a:xfrm>
                <a:off x="475" y="119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3" name="Rectangle 76"/>
              <p:cNvSpPr>
                <a:spLocks noChangeArrowheads="1"/>
              </p:cNvSpPr>
              <p:nvPr/>
            </p:nvSpPr>
            <p:spPr bwMode="auto">
              <a:xfrm>
                <a:off x="2201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4" name="Rectangle 77"/>
              <p:cNvSpPr>
                <a:spLocks noChangeArrowheads="1"/>
              </p:cNvSpPr>
              <p:nvPr/>
            </p:nvSpPr>
            <p:spPr bwMode="auto">
              <a:xfrm>
                <a:off x="2201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5" name="Rectangle 78"/>
              <p:cNvSpPr>
                <a:spLocks noChangeArrowheads="1"/>
              </p:cNvSpPr>
              <p:nvPr/>
            </p:nvSpPr>
            <p:spPr bwMode="auto">
              <a:xfrm>
                <a:off x="468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6" name="Rectangle 79"/>
              <p:cNvSpPr>
                <a:spLocks noChangeArrowheads="1"/>
              </p:cNvSpPr>
              <p:nvPr/>
            </p:nvSpPr>
            <p:spPr bwMode="auto">
              <a:xfrm>
                <a:off x="2201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7" name="Rectangle 80"/>
              <p:cNvSpPr>
                <a:spLocks noChangeArrowheads="1"/>
              </p:cNvSpPr>
              <p:nvPr/>
            </p:nvSpPr>
            <p:spPr bwMode="auto">
              <a:xfrm>
                <a:off x="220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8" name="Rectangle 81"/>
              <p:cNvSpPr>
                <a:spLocks noChangeArrowheads="1"/>
              </p:cNvSpPr>
              <p:nvPr/>
            </p:nvSpPr>
            <p:spPr bwMode="auto">
              <a:xfrm>
                <a:off x="2208" y="7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89" name="Rectangle 82"/>
              <p:cNvSpPr>
                <a:spLocks noChangeArrowheads="1"/>
              </p:cNvSpPr>
              <p:nvPr/>
            </p:nvSpPr>
            <p:spPr bwMode="auto">
              <a:xfrm>
                <a:off x="2215" y="79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0" name="Rectangle 83"/>
              <p:cNvSpPr>
                <a:spLocks noChangeArrowheads="1"/>
              </p:cNvSpPr>
              <p:nvPr/>
            </p:nvSpPr>
            <p:spPr bwMode="auto">
              <a:xfrm>
                <a:off x="5388" y="79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1" name="Rectangle 84"/>
              <p:cNvSpPr>
                <a:spLocks noChangeArrowheads="1"/>
              </p:cNvSpPr>
              <p:nvPr/>
            </p:nvSpPr>
            <p:spPr bwMode="auto">
              <a:xfrm>
                <a:off x="220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2" name="Rectangle 85"/>
              <p:cNvSpPr>
                <a:spLocks noChangeArrowheads="1"/>
              </p:cNvSpPr>
              <p:nvPr/>
            </p:nvSpPr>
            <p:spPr bwMode="auto">
              <a:xfrm>
                <a:off x="2208" y="119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3" name="Rectangle 86"/>
              <p:cNvSpPr>
                <a:spLocks noChangeArrowheads="1"/>
              </p:cNvSpPr>
              <p:nvPr/>
            </p:nvSpPr>
            <p:spPr bwMode="auto">
              <a:xfrm>
                <a:off x="2215" y="119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4" name="Rectangle 87"/>
              <p:cNvSpPr>
                <a:spLocks noChangeArrowheads="1"/>
              </p:cNvSpPr>
              <p:nvPr/>
            </p:nvSpPr>
            <p:spPr bwMode="auto">
              <a:xfrm>
                <a:off x="5388" y="119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5" name="Rectangle 88"/>
              <p:cNvSpPr>
                <a:spLocks noChangeArrowheads="1"/>
              </p:cNvSpPr>
              <p:nvPr/>
            </p:nvSpPr>
            <p:spPr bwMode="auto">
              <a:xfrm>
                <a:off x="2208" y="800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6" name="Rectangle 89"/>
              <p:cNvSpPr>
                <a:spLocks noChangeArrowheads="1"/>
              </p:cNvSpPr>
              <p:nvPr/>
            </p:nvSpPr>
            <p:spPr bwMode="auto">
              <a:xfrm>
                <a:off x="5388" y="800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7" name="Rectangle 90"/>
              <p:cNvSpPr>
                <a:spLocks noChangeArrowheads="1"/>
              </p:cNvSpPr>
              <p:nvPr/>
            </p:nvSpPr>
            <p:spPr bwMode="auto">
              <a:xfrm>
                <a:off x="164" y="1338"/>
                <a:ext cx="296" cy="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8" name="Rectangle 91"/>
              <p:cNvSpPr>
                <a:spLocks noChangeArrowheads="1"/>
              </p:cNvSpPr>
              <p:nvPr/>
            </p:nvSpPr>
            <p:spPr bwMode="auto">
              <a:xfrm>
                <a:off x="164" y="1207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99" name="Rectangle 92"/>
              <p:cNvSpPr>
                <a:spLocks noChangeArrowheads="1"/>
              </p:cNvSpPr>
              <p:nvPr/>
            </p:nvSpPr>
            <p:spPr bwMode="auto">
              <a:xfrm>
                <a:off x="164" y="1206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M1</a:t>
                </a:r>
                <a:endParaRPr lang="en-US" altLang="en-US" sz="1800"/>
              </a:p>
            </p:txBody>
          </p:sp>
          <p:sp>
            <p:nvSpPr>
              <p:cNvPr id="18800" name="Rectangle 93"/>
              <p:cNvSpPr>
                <a:spLocks noChangeArrowheads="1"/>
              </p:cNvSpPr>
              <p:nvPr/>
            </p:nvSpPr>
            <p:spPr bwMode="auto">
              <a:xfrm>
                <a:off x="327" y="120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01" name="Rectangle 94"/>
              <p:cNvSpPr>
                <a:spLocks noChangeArrowheads="1"/>
              </p:cNvSpPr>
              <p:nvPr/>
            </p:nvSpPr>
            <p:spPr bwMode="auto">
              <a:xfrm>
                <a:off x="475" y="1206"/>
                <a:ext cx="165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with minimal differentiation</a:t>
                </a:r>
                <a:endParaRPr lang="en-US" altLang="en-US" sz="1800"/>
              </a:p>
            </p:txBody>
          </p:sp>
          <p:sp>
            <p:nvSpPr>
              <p:cNvPr id="18802" name="Rectangle 95"/>
              <p:cNvSpPr>
                <a:spLocks noChangeArrowheads="1"/>
              </p:cNvSpPr>
              <p:nvPr/>
            </p:nvSpPr>
            <p:spPr bwMode="auto">
              <a:xfrm>
                <a:off x="2143" y="120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03" name="Rectangle 96"/>
              <p:cNvSpPr>
                <a:spLocks noChangeArrowheads="1"/>
              </p:cNvSpPr>
              <p:nvPr/>
            </p:nvSpPr>
            <p:spPr bwMode="auto">
              <a:xfrm>
                <a:off x="2215" y="1207"/>
                <a:ext cx="25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Myeloperoxidase detectable by special stains/flow cytom</a:t>
                </a:r>
                <a:endParaRPr lang="en-US" altLang="en-US" sz="1800"/>
              </a:p>
            </p:txBody>
          </p:sp>
          <p:sp>
            <p:nvSpPr>
              <p:cNvPr id="18804" name="Rectangle 97"/>
              <p:cNvSpPr>
                <a:spLocks noChangeArrowheads="1"/>
              </p:cNvSpPr>
              <p:nvPr/>
            </p:nvSpPr>
            <p:spPr bwMode="auto">
              <a:xfrm>
                <a:off x="4816" y="1207"/>
                <a:ext cx="17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etry</a:t>
                </a:r>
                <a:endParaRPr lang="en-US" altLang="en-US" sz="1800"/>
              </a:p>
            </p:txBody>
          </p:sp>
          <p:sp>
            <p:nvSpPr>
              <p:cNvPr id="18805" name="Rectangle 98"/>
              <p:cNvSpPr>
                <a:spLocks noChangeArrowheads="1"/>
              </p:cNvSpPr>
              <p:nvPr/>
            </p:nvSpPr>
            <p:spPr bwMode="auto">
              <a:xfrm>
                <a:off x="4992" y="120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06" name="Rectangle 99"/>
              <p:cNvSpPr>
                <a:spLocks noChangeArrowheads="1"/>
              </p:cNvSpPr>
              <p:nvPr/>
            </p:nvSpPr>
            <p:spPr bwMode="auto">
              <a:xfrm>
                <a:off x="150" y="1200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07" name="Rectangle 100"/>
              <p:cNvSpPr>
                <a:spLocks noChangeArrowheads="1"/>
              </p:cNvSpPr>
              <p:nvPr/>
            </p:nvSpPr>
            <p:spPr bwMode="auto">
              <a:xfrm>
                <a:off x="460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08" name="Rectangle 101"/>
              <p:cNvSpPr>
                <a:spLocks noChangeArrowheads="1"/>
              </p:cNvSpPr>
              <p:nvPr/>
            </p:nvSpPr>
            <p:spPr bwMode="auto">
              <a:xfrm>
                <a:off x="460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09" name="Rectangle 102"/>
              <p:cNvSpPr>
                <a:spLocks noChangeArrowheads="1"/>
              </p:cNvSpPr>
              <p:nvPr/>
            </p:nvSpPr>
            <p:spPr bwMode="auto">
              <a:xfrm>
                <a:off x="150" y="1371"/>
                <a:ext cx="31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0" name="Rectangle 103"/>
              <p:cNvSpPr>
                <a:spLocks noChangeArrowheads="1"/>
              </p:cNvSpPr>
              <p:nvPr/>
            </p:nvSpPr>
            <p:spPr bwMode="auto">
              <a:xfrm>
                <a:off x="460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1" name="Rectangle 104"/>
              <p:cNvSpPr>
                <a:spLocks noChangeArrowheads="1"/>
              </p:cNvSpPr>
              <p:nvPr/>
            </p:nvSpPr>
            <p:spPr bwMode="auto">
              <a:xfrm>
                <a:off x="460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2" name="Rectangle 105"/>
              <p:cNvSpPr>
                <a:spLocks noChangeArrowheads="1"/>
              </p:cNvSpPr>
              <p:nvPr/>
            </p:nvSpPr>
            <p:spPr bwMode="auto">
              <a:xfrm>
                <a:off x="150" y="1207"/>
                <a:ext cx="14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3" name="Rectangle 106"/>
              <p:cNvSpPr>
                <a:spLocks noChangeArrowheads="1"/>
              </p:cNvSpPr>
              <p:nvPr/>
            </p:nvSpPr>
            <p:spPr bwMode="auto">
              <a:xfrm>
                <a:off x="460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4" name="Rectangle 107"/>
              <p:cNvSpPr>
                <a:spLocks noChangeArrowheads="1"/>
              </p:cNvSpPr>
              <p:nvPr/>
            </p:nvSpPr>
            <p:spPr bwMode="auto">
              <a:xfrm>
                <a:off x="46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5" name="Rectangle 108"/>
              <p:cNvSpPr>
                <a:spLocks noChangeArrowheads="1"/>
              </p:cNvSpPr>
              <p:nvPr/>
            </p:nvSpPr>
            <p:spPr bwMode="auto">
              <a:xfrm>
                <a:off x="46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6" name="Rectangle 109"/>
              <p:cNvSpPr>
                <a:spLocks noChangeArrowheads="1"/>
              </p:cNvSpPr>
              <p:nvPr/>
            </p:nvSpPr>
            <p:spPr bwMode="auto">
              <a:xfrm>
                <a:off x="475" y="1200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7" name="Rectangle 110"/>
              <p:cNvSpPr>
                <a:spLocks noChangeArrowheads="1"/>
              </p:cNvSpPr>
              <p:nvPr/>
            </p:nvSpPr>
            <p:spPr bwMode="auto">
              <a:xfrm>
                <a:off x="2201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8" name="Rectangle 111"/>
              <p:cNvSpPr>
                <a:spLocks noChangeArrowheads="1"/>
              </p:cNvSpPr>
              <p:nvPr/>
            </p:nvSpPr>
            <p:spPr bwMode="auto">
              <a:xfrm>
                <a:off x="2201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19" name="Rectangle 112"/>
              <p:cNvSpPr>
                <a:spLocks noChangeArrowheads="1"/>
              </p:cNvSpPr>
              <p:nvPr/>
            </p:nvSpPr>
            <p:spPr bwMode="auto">
              <a:xfrm>
                <a:off x="46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0" name="Rectangle 113"/>
              <p:cNvSpPr>
                <a:spLocks noChangeArrowheads="1"/>
              </p:cNvSpPr>
              <p:nvPr/>
            </p:nvSpPr>
            <p:spPr bwMode="auto">
              <a:xfrm>
                <a:off x="46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1" name="Rectangle 114"/>
              <p:cNvSpPr>
                <a:spLocks noChangeArrowheads="1"/>
              </p:cNvSpPr>
              <p:nvPr/>
            </p:nvSpPr>
            <p:spPr bwMode="auto">
              <a:xfrm>
                <a:off x="475" y="1371"/>
                <a:ext cx="172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2" name="Rectangle 115"/>
              <p:cNvSpPr>
                <a:spLocks noChangeArrowheads="1"/>
              </p:cNvSpPr>
              <p:nvPr/>
            </p:nvSpPr>
            <p:spPr bwMode="auto">
              <a:xfrm>
                <a:off x="2201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3" name="Rectangle 116"/>
              <p:cNvSpPr>
                <a:spLocks noChangeArrowheads="1"/>
              </p:cNvSpPr>
              <p:nvPr/>
            </p:nvSpPr>
            <p:spPr bwMode="auto">
              <a:xfrm>
                <a:off x="2201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4" name="Rectangle 117"/>
              <p:cNvSpPr>
                <a:spLocks noChangeArrowheads="1"/>
              </p:cNvSpPr>
              <p:nvPr/>
            </p:nvSpPr>
            <p:spPr bwMode="auto">
              <a:xfrm>
                <a:off x="468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5" name="Rectangle 118"/>
              <p:cNvSpPr>
                <a:spLocks noChangeArrowheads="1"/>
              </p:cNvSpPr>
              <p:nvPr/>
            </p:nvSpPr>
            <p:spPr bwMode="auto">
              <a:xfrm>
                <a:off x="2201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6" name="Rectangle 119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7" name="Rectangle 120"/>
              <p:cNvSpPr>
                <a:spLocks noChangeArrowheads="1"/>
              </p:cNvSpPr>
              <p:nvPr/>
            </p:nvSpPr>
            <p:spPr bwMode="auto">
              <a:xfrm>
                <a:off x="2208" y="120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8" name="Rectangle 121"/>
              <p:cNvSpPr>
                <a:spLocks noChangeArrowheads="1"/>
              </p:cNvSpPr>
              <p:nvPr/>
            </p:nvSpPr>
            <p:spPr bwMode="auto">
              <a:xfrm>
                <a:off x="2215" y="1200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29" name="Rectangle 122"/>
              <p:cNvSpPr>
                <a:spLocks noChangeArrowheads="1"/>
              </p:cNvSpPr>
              <p:nvPr/>
            </p:nvSpPr>
            <p:spPr bwMode="auto">
              <a:xfrm>
                <a:off x="5388" y="1200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0" name="Rectangle 123"/>
              <p:cNvSpPr>
                <a:spLocks noChangeArrowheads="1"/>
              </p:cNvSpPr>
              <p:nvPr/>
            </p:nvSpPr>
            <p:spPr bwMode="auto">
              <a:xfrm>
                <a:off x="220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1" name="Rectangle 124"/>
              <p:cNvSpPr>
                <a:spLocks noChangeArrowheads="1"/>
              </p:cNvSpPr>
              <p:nvPr/>
            </p:nvSpPr>
            <p:spPr bwMode="auto">
              <a:xfrm>
                <a:off x="2208" y="1371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2" name="Rectangle 125"/>
              <p:cNvSpPr>
                <a:spLocks noChangeArrowheads="1"/>
              </p:cNvSpPr>
              <p:nvPr/>
            </p:nvSpPr>
            <p:spPr bwMode="auto">
              <a:xfrm>
                <a:off x="2215" y="1371"/>
                <a:ext cx="317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3" name="Rectangle 126"/>
              <p:cNvSpPr>
                <a:spLocks noChangeArrowheads="1"/>
              </p:cNvSpPr>
              <p:nvPr/>
            </p:nvSpPr>
            <p:spPr bwMode="auto">
              <a:xfrm>
                <a:off x="5388" y="1371"/>
                <a:ext cx="14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4" name="Rectangle 127"/>
              <p:cNvSpPr>
                <a:spLocks noChangeArrowheads="1"/>
              </p:cNvSpPr>
              <p:nvPr/>
            </p:nvSpPr>
            <p:spPr bwMode="auto">
              <a:xfrm>
                <a:off x="2208" y="1207"/>
                <a:ext cx="7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5" name="Rectangle 128"/>
              <p:cNvSpPr>
                <a:spLocks noChangeArrowheads="1"/>
              </p:cNvSpPr>
              <p:nvPr/>
            </p:nvSpPr>
            <p:spPr bwMode="auto">
              <a:xfrm>
                <a:off x="5388" y="1207"/>
                <a:ext cx="14" cy="1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6" name="Rectangle 129"/>
              <p:cNvSpPr>
                <a:spLocks noChangeArrowheads="1"/>
              </p:cNvSpPr>
              <p:nvPr/>
            </p:nvSpPr>
            <p:spPr bwMode="auto">
              <a:xfrm>
                <a:off x="164" y="1515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7" name="Rectangle 130"/>
              <p:cNvSpPr>
                <a:spLocks noChangeArrowheads="1"/>
              </p:cNvSpPr>
              <p:nvPr/>
            </p:nvSpPr>
            <p:spPr bwMode="auto">
              <a:xfrm>
                <a:off x="164" y="1384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38" name="Rectangle 131"/>
              <p:cNvSpPr>
                <a:spLocks noChangeArrowheads="1"/>
              </p:cNvSpPr>
              <p:nvPr/>
            </p:nvSpPr>
            <p:spPr bwMode="auto">
              <a:xfrm>
                <a:off x="164" y="1384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M2</a:t>
                </a:r>
                <a:endParaRPr lang="en-US" altLang="en-US" sz="1800"/>
              </a:p>
            </p:txBody>
          </p:sp>
          <p:sp>
            <p:nvSpPr>
              <p:cNvPr id="18839" name="Rectangle 132"/>
              <p:cNvSpPr>
                <a:spLocks noChangeArrowheads="1"/>
              </p:cNvSpPr>
              <p:nvPr/>
            </p:nvSpPr>
            <p:spPr bwMode="auto">
              <a:xfrm>
                <a:off x="327" y="138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40" name="Rectangle 133"/>
              <p:cNvSpPr>
                <a:spLocks noChangeArrowheads="1"/>
              </p:cNvSpPr>
              <p:nvPr/>
            </p:nvSpPr>
            <p:spPr bwMode="auto">
              <a:xfrm>
                <a:off x="475" y="1384"/>
                <a:ext cx="122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AML with differentiation</a:t>
                </a:r>
                <a:endParaRPr lang="en-US" altLang="en-US" sz="1800"/>
              </a:p>
            </p:txBody>
          </p:sp>
          <p:sp>
            <p:nvSpPr>
              <p:cNvPr id="18841" name="Rectangle 134"/>
              <p:cNvSpPr>
                <a:spLocks noChangeArrowheads="1"/>
              </p:cNvSpPr>
              <p:nvPr/>
            </p:nvSpPr>
            <p:spPr bwMode="auto">
              <a:xfrm>
                <a:off x="1712" y="138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42" name="Rectangle 135"/>
              <p:cNvSpPr>
                <a:spLocks noChangeArrowheads="1"/>
              </p:cNvSpPr>
              <p:nvPr/>
            </p:nvSpPr>
            <p:spPr bwMode="auto">
              <a:xfrm>
                <a:off x="2215" y="1384"/>
                <a:ext cx="12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Auer rods; common t(8;21) </a:t>
                </a:r>
                <a:endParaRPr lang="en-US" altLang="en-US" sz="1800"/>
              </a:p>
            </p:txBody>
          </p:sp>
          <p:sp>
            <p:nvSpPr>
              <p:cNvPr id="18843" name="Rectangle 136"/>
              <p:cNvSpPr>
                <a:spLocks noChangeArrowheads="1"/>
              </p:cNvSpPr>
              <p:nvPr/>
            </p:nvSpPr>
            <p:spPr bwMode="auto">
              <a:xfrm>
                <a:off x="3489" y="1384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44" name="Rectangle 137"/>
              <p:cNvSpPr>
                <a:spLocks noChangeArrowheads="1"/>
              </p:cNvSpPr>
              <p:nvPr/>
            </p:nvSpPr>
            <p:spPr bwMode="auto">
              <a:xfrm>
                <a:off x="3527" y="1384"/>
                <a:ext cx="3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 AML1</a:t>
                </a:r>
                <a:endParaRPr lang="en-US" altLang="en-US" sz="1800"/>
              </a:p>
            </p:txBody>
          </p:sp>
          <p:sp>
            <p:nvSpPr>
              <p:cNvPr id="18845" name="Rectangle 138"/>
              <p:cNvSpPr>
                <a:spLocks noChangeArrowheads="1"/>
              </p:cNvSpPr>
              <p:nvPr/>
            </p:nvSpPr>
            <p:spPr bwMode="auto">
              <a:xfrm>
                <a:off x="3929" y="1384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46" name="Rectangle 139"/>
              <p:cNvSpPr>
                <a:spLocks noChangeArrowheads="1"/>
              </p:cNvSpPr>
              <p:nvPr/>
            </p:nvSpPr>
            <p:spPr bwMode="auto">
              <a:xfrm>
                <a:off x="3966" y="1384"/>
                <a:ext cx="127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ETO fusion, good prognosis</a:t>
                </a:r>
                <a:endParaRPr lang="en-US" altLang="en-US" sz="1800"/>
              </a:p>
            </p:txBody>
          </p:sp>
          <p:sp>
            <p:nvSpPr>
              <p:cNvPr id="18847" name="Rectangle 140"/>
              <p:cNvSpPr>
                <a:spLocks noChangeArrowheads="1"/>
              </p:cNvSpPr>
              <p:nvPr/>
            </p:nvSpPr>
            <p:spPr bwMode="auto">
              <a:xfrm>
                <a:off x="5253" y="1384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</a:t>
                </a:r>
                <a:endParaRPr lang="en-US" altLang="en-US" sz="1800"/>
              </a:p>
            </p:txBody>
          </p:sp>
          <p:sp>
            <p:nvSpPr>
              <p:cNvPr id="18848" name="Rectangle 141"/>
              <p:cNvSpPr>
                <a:spLocks noChangeArrowheads="1"/>
              </p:cNvSpPr>
              <p:nvPr/>
            </p:nvSpPr>
            <p:spPr bwMode="auto">
              <a:xfrm>
                <a:off x="2215" y="1515"/>
                <a:ext cx="47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chloromas</a:t>
                </a:r>
                <a:endParaRPr lang="en-US" altLang="en-US" sz="1800"/>
              </a:p>
            </p:txBody>
          </p:sp>
          <p:sp>
            <p:nvSpPr>
              <p:cNvPr id="18849" name="Rectangle 142"/>
              <p:cNvSpPr>
                <a:spLocks noChangeArrowheads="1"/>
              </p:cNvSpPr>
              <p:nvPr/>
            </p:nvSpPr>
            <p:spPr bwMode="auto">
              <a:xfrm>
                <a:off x="2687" y="1515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50" name="Rectangle 143"/>
              <p:cNvSpPr>
                <a:spLocks noChangeArrowheads="1"/>
              </p:cNvSpPr>
              <p:nvPr/>
            </p:nvSpPr>
            <p:spPr bwMode="auto">
              <a:xfrm>
                <a:off x="150" y="1377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1" name="Rectangle 144"/>
              <p:cNvSpPr>
                <a:spLocks noChangeArrowheads="1"/>
              </p:cNvSpPr>
              <p:nvPr/>
            </p:nvSpPr>
            <p:spPr bwMode="auto">
              <a:xfrm>
                <a:off x="460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2" name="Rectangle 145"/>
              <p:cNvSpPr>
                <a:spLocks noChangeArrowheads="1"/>
              </p:cNvSpPr>
              <p:nvPr/>
            </p:nvSpPr>
            <p:spPr bwMode="auto">
              <a:xfrm>
                <a:off x="460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3" name="Rectangle 146"/>
              <p:cNvSpPr>
                <a:spLocks noChangeArrowheads="1"/>
              </p:cNvSpPr>
              <p:nvPr/>
            </p:nvSpPr>
            <p:spPr bwMode="auto">
              <a:xfrm>
                <a:off x="150" y="1645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4" name="Rectangle 147"/>
              <p:cNvSpPr>
                <a:spLocks noChangeArrowheads="1"/>
              </p:cNvSpPr>
              <p:nvPr/>
            </p:nvSpPr>
            <p:spPr bwMode="auto">
              <a:xfrm>
                <a:off x="460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5" name="Rectangle 148"/>
              <p:cNvSpPr>
                <a:spLocks noChangeArrowheads="1"/>
              </p:cNvSpPr>
              <p:nvPr/>
            </p:nvSpPr>
            <p:spPr bwMode="auto">
              <a:xfrm>
                <a:off x="460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6" name="Rectangle 149"/>
              <p:cNvSpPr>
                <a:spLocks noChangeArrowheads="1"/>
              </p:cNvSpPr>
              <p:nvPr/>
            </p:nvSpPr>
            <p:spPr bwMode="auto">
              <a:xfrm>
                <a:off x="150" y="1384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7" name="Rectangle 150"/>
              <p:cNvSpPr>
                <a:spLocks noChangeArrowheads="1"/>
              </p:cNvSpPr>
              <p:nvPr/>
            </p:nvSpPr>
            <p:spPr bwMode="auto">
              <a:xfrm>
                <a:off x="460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8" name="Rectangle 151"/>
              <p:cNvSpPr>
                <a:spLocks noChangeArrowheads="1"/>
              </p:cNvSpPr>
              <p:nvPr/>
            </p:nvSpPr>
            <p:spPr bwMode="auto">
              <a:xfrm>
                <a:off x="46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59" name="Rectangle 152"/>
              <p:cNvSpPr>
                <a:spLocks noChangeArrowheads="1"/>
              </p:cNvSpPr>
              <p:nvPr/>
            </p:nvSpPr>
            <p:spPr bwMode="auto">
              <a:xfrm>
                <a:off x="46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0" name="Rectangle 153"/>
              <p:cNvSpPr>
                <a:spLocks noChangeArrowheads="1"/>
              </p:cNvSpPr>
              <p:nvPr/>
            </p:nvSpPr>
            <p:spPr bwMode="auto">
              <a:xfrm>
                <a:off x="475" y="1377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1" name="Rectangle 154"/>
              <p:cNvSpPr>
                <a:spLocks noChangeArrowheads="1"/>
              </p:cNvSpPr>
              <p:nvPr/>
            </p:nvSpPr>
            <p:spPr bwMode="auto">
              <a:xfrm>
                <a:off x="2201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2" name="Rectangle 155"/>
              <p:cNvSpPr>
                <a:spLocks noChangeArrowheads="1"/>
              </p:cNvSpPr>
              <p:nvPr/>
            </p:nvSpPr>
            <p:spPr bwMode="auto">
              <a:xfrm>
                <a:off x="2201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3" name="Rectangle 156"/>
              <p:cNvSpPr>
                <a:spLocks noChangeArrowheads="1"/>
              </p:cNvSpPr>
              <p:nvPr/>
            </p:nvSpPr>
            <p:spPr bwMode="auto">
              <a:xfrm>
                <a:off x="46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4" name="Rectangle 157"/>
              <p:cNvSpPr>
                <a:spLocks noChangeArrowheads="1"/>
              </p:cNvSpPr>
              <p:nvPr/>
            </p:nvSpPr>
            <p:spPr bwMode="auto">
              <a:xfrm>
                <a:off x="46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5" name="Rectangle 158"/>
              <p:cNvSpPr>
                <a:spLocks noChangeArrowheads="1"/>
              </p:cNvSpPr>
              <p:nvPr/>
            </p:nvSpPr>
            <p:spPr bwMode="auto">
              <a:xfrm>
                <a:off x="475" y="1645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6" name="Rectangle 159"/>
              <p:cNvSpPr>
                <a:spLocks noChangeArrowheads="1"/>
              </p:cNvSpPr>
              <p:nvPr/>
            </p:nvSpPr>
            <p:spPr bwMode="auto">
              <a:xfrm>
                <a:off x="2201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7" name="Rectangle 160"/>
              <p:cNvSpPr>
                <a:spLocks noChangeArrowheads="1"/>
              </p:cNvSpPr>
              <p:nvPr/>
            </p:nvSpPr>
            <p:spPr bwMode="auto">
              <a:xfrm>
                <a:off x="2201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8" name="Rectangle 161"/>
              <p:cNvSpPr>
                <a:spLocks noChangeArrowheads="1"/>
              </p:cNvSpPr>
              <p:nvPr/>
            </p:nvSpPr>
            <p:spPr bwMode="auto">
              <a:xfrm>
                <a:off x="468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69" name="Rectangle 162"/>
              <p:cNvSpPr>
                <a:spLocks noChangeArrowheads="1"/>
              </p:cNvSpPr>
              <p:nvPr/>
            </p:nvSpPr>
            <p:spPr bwMode="auto">
              <a:xfrm>
                <a:off x="2201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0" name="Rectangle 163"/>
              <p:cNvSpPr>
                <a:spLocks noChangeArrowheads="1"/>
              </p:cNvSpPr>
              <p:nvPr/>
            </p:nvSpPr>
            <p:spPr bwMode="auto">
              <a:xfrm>
                <a:off x="220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1" name="Rectangle 164"/>
              <p:cNvSpPr>
                <a:spLocks noChangeArrowheads="1"/>
              </p:cNvSpPr>
              <p:nvPr/>
            </p:nvSpPr>
            <p:spPr bwMode="auto">
              <a:xfrm>
                <a:off x="2208" y="137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2" name="Rectangle 165"/>
              <p:cNvSpPr>
                <a:spLocks noChangeArrowheads="1"/>
              </p:cNvSpPr>
              <p:nvPr/>
            </p:nvSpPr>
            <p:spPr bwMode="auto">
              <a:xfrm>
                <a:off x="2215" y="1377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3" name="Rectangle 166"/>
              <p:cNvSpPr>
                <a:spLocks noChangeArrowheads="1"/>
              </p:cNvSpPr>
              <p:nvPr/>
            </p:nvSpPr>
            <p:spPr bwMode="auto">
              <a:xfrm>
                <a:off x="5388" y="1377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4" name="Rectangle 167"/>
              <p:cNvSpPr>
                <a:spLocks noChangeArrowheads="1"/>
              </p:cNvSpPr>
              <p:nvPr/>
            </p:nvSpPr>
            <p:spPr bwMode="auto">
              <a:xfrm>
                <a:off x="220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5" name="Rectangle 168"/>
              <p:cNvSpPr>
                <a:spLocks noChangeArrowheads="1"/>
              </p:cNvSpPr>
              <p:nvPr/>
            </p:nvSpPr>
            <p:spPr bwMode="auto">
              <a:xfrm>
                <a:off x="2208" y="164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6" name="Rectangle 169"/>
              <p:cNvSpPr>
                <a:spLocks noChangeArrowheads="1"/>
              </p:cNvSpPr>
              <p:nvPr/>
            </p:nvSpPr>
            <p:spPr bwMode="auto">
              <a:xfrm>
                <a:off x="2215" y="1645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7" name="Rectangle 170"/>
              <p:cNvSpPr>
                <a:spLocks noChangeArrowheads="1"/>
              </p:cNvSpPr>
              <p:nvPr/>
            </p:nvSpPr>
            <p:spPr bwMode="auto">
              <a:xfrm>
                <a:off x="5388" y="1645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8" name="Rectangle 171"/>
              <p:cNvSpPr>
                <a:spLocks noChangeArrowheads="1"/>
              </p:cNvSpPr>
              <p:nvPr/>
            </p:nvSpPr>
            <p:spPr bwMode="auto">
              <a:xfrm>
                <a:off x="2208" y="1384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79" name="Rectangle 172"/>
              <p:cNvSpPr>
                <a:spLocks noChangeArrowheads="1"/>
              </p:cNvSpPr>
              <p:nvPr/>
            </p:nvSpPr>
            <p:spPr bwMode="auto">
              <a:xfrm>
                <a:off x="5388" y="1384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80" name="Rectangle 173"/>
              <p:cNvSpPr>
                <a:spLocks noChangeArrowheads="1"/>
              </p:cNvSpPr>
              <p:nvPr/>
            </p:nvSpPr>
            <p:spPr bwMode="auto">
              <a:xfrm>
                <a:off x="164" y="1790"/>
                <a:ext cx="296" cy="139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81" name="Rectangle 174"/>
              <p:cNvSpPr>
                <a:spLocks noChangeArrowheads="1"/>
              </p:cNvSpPr>
              <p:nvPr/>
            </p:nvSpPr>
            <p:spPr bwMode="auto">
              <a:xfrm>
                <a:off x="164" y="1659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882" name="Rectangle 175"/>
              <p:cNvSpPr>
                <a:spLocks noChangeArrowheads="1"/>
              </p:cNvSpPr>
              <p:nvPr/>
            </p:nvSpPr>
            <p:spPr bwMode="auto">
              <a:xfrm>
                <a:off x="164" y="1659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M3</a:t>
                </a:r>
                <a:endParaRPr lang="en-US" altLang="en-US" sz="1800"/>
              </a:p>
            </p:txBody>
          </p:sp>
          <p:sp>
            <p:nvSpPr>
              <p:cNvPr id="18883" name="Rectangle 176"/>
              <p:cNvSpPr>
                <a:spLocks noChangeArrowheads="1"/>
              </p:cNvSpPr>
              <p:nvPr/>
            </p:nvSpPr>
            <p:spPr bwMode="auto">
              <a:xfrm>
                <a:off x="327" y="166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84" name="Rectangle 177"/>
              <p:cNvSpPr>
                <a:spLocks noChangeArrowheads="1"/>
              </p:cNvSpPr>
              <p:nvPr/>
            </p:nvSpPr>
            <p:spPr bwMode="auto">
              <a:xfrm>
                <a:off x="475" y="1659"/>
                <a:ext cx="146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promyelocytic leukemia</a:t>
                </a:r>
                <a:endParaRPr lang="en-US" altLang="en-US" sz="1800"/>
              </a:p>
            </p:txBody>
          </p:sp>
          <p:sp>
            <p:nvSpPr>
              <p:cNvPr id="18885" name="Rectangle 178"/>
              <p:cNvSpPr>
                <a:spLocks noChangeArrowheads="1"/>
              </p:cNvSpPr>
              <p:nvPr/>
            </p:nvSpPr>
            <p:spPr bwMode="auto">
              <a:xfrm>
                <a:off x="1943" y="165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86" name="Rectangle 179"/>
              <p:cNvSpPr>
                <a:spLocks noChangeArrowheads="1"/>
              </p:cNvSpPr>
              <p:nvPr/>
            </p:nvSpPr>
            <p:spPr bwMode="auto">
              <a:xfrm>
                <a:off x="475" y="1789"/>
                <a:ext cx="30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(APL)</a:t>
                </a:r>
                <a:endParaRPr lang="en-US" altLang="en-US" sz="1800"/>
              </a:p>
            </p:txBody>
          </p:sp>
          <p:sp>
            <p:nvSpPr>
              <p:cNvPr id="18887" name="Rectangle 180"/>
              <p:cNvSpPr>
                <a:spLocks noChangeArrowheads="1"/>
              </p:cNvSpPr>
              <p:nvPr/>
            </p:nvSpPr>
            <p:spPr bwMode="auto">
              <a:xfrm>
                <a:off x="777" y="178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</a:t>
                </a:r>
                <a:endParaRPr lang="en-US" altLang="en-US" sz="1800"/>
              </a:p>
            </p:txBody>
          </p:sp>
          <p:sp>
            <p:nvSpPr>
              <p:cNvPr id="18888" name="Rectangle 181"/>
              <p:cNvSpPr>
                <a:spLocks noChangeArrowheads="1"/>
              </p:cNvSpPr>
              <p:nvPr/>
            </p:nvSpPr>
            <p:spPr bwMode="auto">
              <a:xfrm>
                <a:off x="805" y="1791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89" name="Rectangle 182"/>
              <p:cNvSpPr>
                <a:spLocks noChangeArrowheads="1"/>
              </p:cNvSpPr>
              <p:nvPr/>
            </p:nvSpPr>
            <p:spPr bwMode="auto">
              <a:xfrm>
                <a:off x="834" y="1789"/>
                <a:ext cx="94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hypergranular type</a:t>
                </a:r>
                <a:endParaRPr lang="en-US" altLang="en-US" sz="1800"/>
              </a:p>
            </p:txBody>
          </p:sp>
          <p:sp>
            <p:nvSpPr>
              <p:cNvPr id="18890" name="Rectangle 183"/>
              <p:cNvSpPr>
                <a:spLocks noChangeArrowheads="1"/>
              </p:cNvSpPr>
              <p:nvPr/>
            </p:nvSpPr>
            <p:spPr bwMode="auto">
              <a:xfrm>
                <a:off x="1784" y="179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891" name="Rectangle 184"/>
              <p:cNvSpPr>
                <a:spLocks noChangeArrowheads="1"/>
              </p:cNvSpPr>
              <p:nvPr/>
            </p:nvSpPr>
            <p:spPr bwMode="auto">
              <a:xfrm>
                <a:off x="2215" y="1668"/>
                <a:ext cx="160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Auer rods; DIC/bleeding;; t(15;17) </a:t>
                </a:r>
                <a:endParaRPr lang="en-US" altLang="en-US" sz="1800"/>
              </a:p>
            </p:txBody>
          </p:sp>
          <p:sp>
            <p:nvSpPr>
              <p:cNvPr id="18892" name="Rectangle 185"/>
              <p:cNvSpPr>
                <a:spLocks noChangeArrowheads="1"/>
              </p:cNvSpPr>
              <p:nvPr/>
            </p:nvSpPr>
            <p:spPr bwMode="auto">
              <a:xfrm>
                <a:off x="3830" y="1668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93" name="Rectangle 186"/>
              <p:cNvSpPr>
                <a:spLocks noChangeArrowheads="1"/>
              </p:cNvSpPr>
              <p:nvPr/>
            </p:nvSpPr>
            <p:spPr bwMode="auto">
              <a:xfrm>
                <a:off x="3867" y="1668"/>
                <a:ext cx="32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 PML</a:t>
                </a:r>
                <a:endParaRPr lang="en-US" altLang="en-US" sz="1800"/>
              </a:p>
            </p:txBody>
          </p:sp>
          <p:sp>
            <p:nvSpPr>
              <p:cNvPr id="18894" name="Rectangle 187"/>
              <p:cNvSpPr>
                <a:spLocks noChangeArrowheads="1"/>
              </p:cNvSpPr>
              <p:nvPr/>
            </p:nvSpPr>
            <p:spPr bwMode="auto">
              <a:xfrm>
                <a:off x="4193" y="1668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895" name="Rectangle 188"/>
              <p:cNvSpPr>
                <a:spLocks noChangeArrowheads="1"/>
              </p:cNvSpPr>
              <p:nvPr/>
            </p:nvSpPr>
            <p:spPr bwMode="auto">
              <a:xfrm>
                <a:off x="4231" y="1668"/>
                <a:ext cx="23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RAR</a:t>
                </a:r>
                <a:endParaRPr lang="en-US" altLang="en-US" sz="1800"/>
              </a:p>
            </p:txBody>
          </p:sp>
          <p:sp>
            <p:nvSpPr>
              <p:cNvPr id="18896" name="Rectangle 189"/>
              <p:cNvSpPr>
                <a:spLocks noChangeArrowheads="1"/>
              </p:cNvSpPr>
              <p:nvPr/>
            </p:nvSpPr>
            <p:spPr bwMode="auto">
              <a:xfrm>
                <a:off x="4466" y="1656"/>
                <a:ext cx="7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en-US" sz="1800"/>
              </a:p>
            </p:txBody>
          </p:sp>
          <p:sp>
            <p:nvSpPr>
              <p:cNvPr id="18897" name="Rectangle 190"/>
              <p:cNvSpPr>
                <a:spLocks noChangeArrowheads="1"/>
              </p:cNvSpPr>
              <p:nvPr/>
            </p:nvSpPr>
            <p:spPr bwMode="auto">
              <a:xfrm>
                <a:off x="4536" y="1668"/>
                <a:ext cx="62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fusion, good </a:t>
                </a:r>
                <a:endParaRPr lang="en-US" altLang="en-US" sz="1800"/>
              </a:p>
            </p:txBody>
          </p:sp>
          <p:sp>
            <p:nvSpPr>
              <p:cNvPr id="18898" name="Rectangle 191"/>
              <p:cNvSpPr>
                <a:spLocks noChangeArrowheads="1"/>
              </p:cNvSpPr>
              <p:nvPr/>
            </p:nvSpPr>
            <p:spPr bwMode="auto">
              <a:xfrm>
                <a:off x="2215" y="1799"/>
                <a:ext cx="134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prognosis with ATRA therapy</a:t>
                </a:r>
                <a:endParaRPr lang="en-US" altLang="en-US" sz="1800"/>
              </a:p>
            </p:txBody>
          </p:sp>
          <p:sp>
            <p:nvSpPr>
              <p:cNvPr id="18899" name="Rectangle 192"/>
              <p:cNvSpPr>
                <a:spLocks noChangeArrowheads="1"/>
              </p:cNvSpPr>
              <p:nvPr/>
            </p:nvSpPr>
            <p:spPr bwMode="auto">
              <a:xfrm>
                <a:off x="3593" y="179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900" name="Rectangle 193"/>
              <p:cNvSpPr>
                <a:spLocks noChangeArrowheads="1"/>
              </p:cNvSpPr>
              <p:nvPr/>
            </p:nvSpPr>
            <p:spPr bwMode="auto">
              <a:xfrm>
                <a:off x="150" y="1652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1" name="Rectangle 194"/>
              <p:cNvSpPr>
                <a:spLocks noChangeArrowheads="1"/>
              </p:cNvSpPr>
              <p:nvPr/>
            </p:nvSpPr>
            <p:spPr bwMode="auto">
              <a:xfrm>
                <a:off x="460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2" name="Rectangle 195"/>
              <p:cNvSpPr>
                <a:spLocks noChangeArrowheads="1"/>
              </p:cNvSpPr>
              <p:nvPr/>
            </p:nvSpPr>
            <p:spPr bwMode="auto">
              <a:xfrm>
                <a:off x="460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3" name="Rectangle 196"/>
              <p:cNvSpPr>
                <a:spLocks noChangeArrowheads="1"/>
              </p:cNvSpPr>
              <p:nvPr/>
            </p:nvSpPr>
            <p:spPr bwMode="auto">
              <a:xfrm>
                <a:off x="150" y="1929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4" name="Rectangle 197"/>
              <p:cNvSpPr>
                <a:spLocks noChangeArrowheads="1"/>
              </p:cNvSpPr>
              <p:nvPr/>
            </p:nvSpPr>
            <p:spPr bwMode="auto">
              <a:xfrm>
                <a:off x="460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5" name="Rectangle 198"/>
              <p:cNvSpPr>
                <a:spLocks noChangeArrowheads="1"/>
              </p:cNvSpPr>
              <p:nvPr/>
            </p:nvSpPr>
            <p:spPr bwMode="auto">
              <a:xfrm>
                <a:off x="460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6" name="Rectangle 199"/>
              <p:cNvSpPr>
                <a:spLocks noChangeArrowheads="1"/>
              </p:cNvSpPr>
              <p:nvPr/>
            </p:nvSpPr>
            <p:spPr bwMode="auto">
              <a:xfrm>
                <a:off x="150" y="1659"/>
                <a:ext cx="14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7" name="Rectangle 200"/>
              <p:cNvSpPr>
                <a:spLocks noChangeArrowheads="1"/>
              </p:cNvSpPr>
              <p:nvPr/>
            </p:nvSpPr>
            <p:spPr bwMode="auto">
              <a:xfrm>
                <a:off x="460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8" name="Rectangle 201"/>
              <p:cNvSpPr>
                <a:spLocks noChangeArrowheads="1"/>
              </p:cNvSpPr>
              <p:nvPr/>
            </p:nvSpPr>
            <p:spPr bwMode="auto">
              <a:xfrm>
                <a:off x="46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09" name="Rectangle 202"/>
              <p:cNvSpPr>
                <a:spLocks noChangeArrowheads="1"/>
              </p:cNvSpPr>
              <p:nvPr/>
            </p:nvSpPr>
            <p:spPr bwMode="auto">
              <a:xfrm>
                <a:off x="46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0" name="Rectangle 203"/>
              <p:cNvSpPr>
                <a:spLocks noChangeArrowheads="1"/>
              </p:cNvSpPr>
              <p:nvPr/>
            </p:nvSpPr>
            <p:spPr bwMode="auto">
              <a:xfrm>
                <a:off x="475" y="1652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1" name="Rectangle 204"/>
              <p:cNvSpPr>
                <a:spLocks noChangeArrowheads="1"/>
              </p:cNvSpPr>
              <p:nvPr/>
            </p:nvSpPr>
            <p:spPr bwMode="auto">
              <a:xfrm>
                <a:off x="2201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2" name="Rectangle 205"/>
              <p:cNvSpPr>
                <a:spLocks noChangeArrowheads="1"/>
              </p:cNvSpPr>
              <p:nvPr/>
            </p:nvSpPr>
            <p:spPr bwMode="auto">
              <a:xfrm>
                <a:off x="2201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3" name="Rectangle 206"/>
              <p:cNvSpPr>
                <a:spLocks noChangeArrowheads="1"/>
              </p:cNvSpPr>
              <p:nvPr/>
            </p:nvSpPr>
            <p:spPr bwMode="auto">
              <a:xfrm>
                <a:off x="46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4" name="Rectangle 207"/>
              <p:cNvSpPr>
                <a:spLocks noChangeArrowheads="1"/>
              </p:cNvSpPr>
              <p:nvPr/>
            </p:nvSpPr>
            <p:spPr bwMode="auto">
              <a:xfrm>
                <a:off x="46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5" name="Rectangle 208"/>
              <p:cNvSpPr>
                <a:spLocks noChangeArrowheads="1"/>
              </p:cNvSpPr>
              <p:nvPr/>
            </p:nvSpPr>
            <p:spPr bwMode="auto">
              <a:xfrm>
                <a:off x="475" y="1929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6" name="Rectangle 209"/>
              <p:cNvSpPr>
                <a:spLocks noChangeArrowheads="1"/>
              </p:cNvSpPr>
              <p:nvPr/>
            </p:nvSpPr>
            <p:spPr bwMode="auto">
              <a:xfrm>
                <a:off x="2201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7" name="Rectangle 210"/>
              <p:cNvSpPr>
                <a:spLocks noChangeArrowheads="1"/>
              </p:cNvSpPr>
              <p:nvPr/>
            </p:nvSpPr>
            <p:spPr bwMode="auto">
              <a:xfrm>
                <a:off x="2201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8" name="Rectangle 211"/>
              <p:cNvSpPr>
                <a:spLocks noChangeArrowheads="1"/>
              </p:cNvSpPr>
              <p:nvPr/>
            </p:nvSpPr>
            <p:spPr bwMode="auto">
              <a:xfrm>
                <a:off x="468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19" name="Rectangle 212"/>
              <p:cNvSpPr>
                <a:spLocks noChangeArrowheads="1"/>
              </p:cNvSpPr>
              <p:nvPr/>
            </p:nvSpPr>
            <p:spPr bwMode="auto">
              <a:xfrm>
                <a:off x="2201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0" name="Rectangle 213"/>
              <p:cNvSpPr>
                <a:spLocks noChangeArrowheads="1"/>
              </p:cNvSpPr>
              <p:nvPr/>
            </p:nvSpPr>
            <p:spPr bwMode="auto">
              <a:xfrm>
                <a:off x="220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1" name="Rectangle 214"/>
              <p:cNvSpPr>
                <a:spLocks noChangeArrowheads="1"/>
              </p:cNvSpPr>
              <p:nvPr/>
            </p:nvSpPr>
            <p:spPr bwMode="auto">
              <a:xfrm>
                <a:off x="2208" y="1652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2" name="Rectangle 215"/>
              <p:cNvSpPr>
                <a:spLocks noChangeArrowheads="1"/>
              </p:cNvSpPr>
              <p:nvPr/>
            </p:nvSpPr>
            <p:spPr bwMode="auto">
              <a:xfrm>
                <a:off x="2215" y="1652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923" name="Rectangle 216"/>
              <p:cNvSpPr>
                <a:spLocks noChangeArrowheads="1"/>
              </p:cNvSpPr>
              <p:nvPr/>
            </p:nvSpPr>
            <p:spPr bwMode="auto">
              <a:xfrm>
                <a:off x="5388" y="1652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449" name="Group 418"/>
            <p:cNvGrpSpPr>
              <a:grpSpLocks/>
            </p:cNvGrpSpPr>
            <p:nvPr/>
          </p:nvGrpSpPr>
          <p:grpSpPr bwMode="auto">
            <a:xfrm>
              <a:off x="150" y="1659"/>
              <a:ext cx="5252" cy="1949"/>
              <a:chOff x="150" y="1659"/>
              <a:chExt cx="5252" cy="1949"/>
            </a:xfrm>
          </p:grpSpPr>
          <p:sp>
            <p:nvSpPr>
              <p:cNvPr id="18524" name="Rectangle 218"/>
              <p:cNvSpPr>
                <a:spLocks noChangeArrowheads="1"/>
              </p:cNvSpPr>
              <p:nvPr/>
            </p:nvSpPr>
            <p:spPr bwMode="auto">
              <a:xfrm>
                <a:off x="220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5" name="Rectangle 219"/>
              <p:cNvSpPr>
                <a:spLocks noChangeArrowheads="1"/>
              </p:cNvSpPr>
              <p:nvPr/>
            </p:nvSpPr>
            <p:spPr bwMode="auto">
              <a:xfrm>
                <a:off x="2208" y="192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6" name="Rectangle 220"/>
              <p:cNvSpPr>
                <a:spLocks noChangeArrowheads="1"/>
              </p:cNvSpPr>
              <p:nvPr/>
            </p:nvSpPr>
            <p:spPr bwMode="auto">
              <a:xfrm>
                <a:off x="2215" y="1929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7" name="Rectangle 221"/>
              <p:cNvSpPr>
                <a:spLocks noChangeArrowheads="1"/>
              </p:cNvSpPr>
              <p:nvPr/>
            </p:nvSpPr>
            <p:spPr bwMode="auto">
              <a:xfrm>
                <a:off x="5388" y="1929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8" name="Rectangle 222"/>
              <p:cNvSpPr>
                <a:spLocks noChangeArrowheads="1"/>
              </p:cNvSpPr>
              <p:nvPr/>
            </p:nvSpPr>
            <p:spPr bwMode="auto">
              <a:xfrm>
                <a:off x="2208" y="1659"/>
                <a:ext cx="7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Rectangle 223"/>
              <p:cNvSpPr>
                <a:spLocks noChangeArrowheads="1"/>
              </p:cNvSpPr>
              <p:nvPr/>
            </p:nvSpPr>
            <p:spPr bwMode="auto">
              <a:xfrm>
                <a:off x="5388" y="1659"/>
                <a:ext cx="14" cy="27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0" name="Rectangle 224"/>
              <p:cNvSpPr>
                <a:spLocks noChangeArrowheads="1"/>
              </p:cNvSpPr>
              <p:nvPr/>
            </p:nvSpPr>
            <p:spPr bwMode="auto">
              <a:xfrm>
                <a:off x="164" y="2074"/>
                <a:ext cx="296" cy="26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1" name="Rectangle 225"/>
              <p:cNvSpPr>
                <a:spLocks noChangeArrowheads="1"/>
              </p:cNvSpPr>
              <p:nvPr/>
            </p:nvSpPr>
            <p:spPr bwMode="auto">
              <a:xfrm>
                <a:off x="164" y="1943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2" name="Rectangle 226"/>
              <p:cNvSpPr>
                <a:spLocks noChangeArrowheads="1"/>
              </p:cNvSpPr>
              <p:nvPr/>
            </p:nvSpPr>
            <p:spPr bwMode="auto">
              <a:xfrm>
                <a:off x="164" y="1943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M3</a:t>
                </a:r>
                <a:endParaRPr lang="en-US" altLang="en-US" sz="1800"/>
              </a:p>
            </p:txBody>
          </p:sp>
          <p:sp>
            <p:nvSpPr>
              <p:cNvPr id="18533" name="Rectangle 227"/>
              <p:cNvSpPr>
                <a:spLocks noChangeArrowheads="1"/>
              </p:cNvSpPr>
              <p:nvPr/>
            </p:nvSpPr>
            <p:spPr bwMode="auto">
              <a:xfrm>
                <a:off x="327" y="1943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v</a:t>
                </a:r>
                <a:endParaRPr lang="en-US" altLang="en-US" sz="1800"/>
              </a:p>
            </p:txBody>
          </p:sp>
          <p:sp>
            <p:nvSpPr>
              <p:cNvPr id="18534" name="Rectangle 228"/>
              <p:cNvSpPr>
                <a:spLocks noChangeArrowheads="1"/>
              </p:cNvSpPr>
              <p:nvPr/>
            </p:nvSpPr>
            <p:spPr bwMode="auto">
              <a:xfrm>
                <a:off x="384" y="194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35" name="Rectangle 229"/>
              <p:cNvSpPr>
                <a:spLocks noChangeArrowheads="1"/>
              </p:cNvSpPr>
              <p:nvPr/>
            </p:nvSpPr>
            <p:spPr bwMode="auto">
              <a:xfrm>
                <a:off x="475" y="1943"/>
                <a:ext cx="13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APL, microgranular variant</a:t>
                </a:r>
                <a:endParaRPr lang="en-US" altLang="en-US" sz="1800"/>
              </a:p>
            </p:txBody>
          </p:sp>
          <p:sp>
            <p:nvSpPr>
              <p:cNvPr id="18536" name="Rectangle 230"/>
              <p:cNvSpPr>
                <a:spLocks noChangeArrowheads="1"/>
              </p:cNvSpPr>
              <p:nvPr/>
            </p:nvSpPr>
            <p:spPr bwMode="auto">
              <a:xfrm>
                <a:off x="1854" y="194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37" name="Rectangle 231"/>
              <p:cNvSpPr>
                <a:spLocks noChangeArrowheads="1"/>
              </p:cNvSpPr>
              <p:nvPr/>
            </p:nvSpPr>
            <p:spPr bwMode="auto">
              <a:xfrm>
                <a:off x="2215" y="1943"/>
                <a:ext cx="29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Cytoplasm of promyelocytes demonstrates a fine granularity, and </a:t>
                </a:r>
                <a:endParaRPr lang="en-US" altLang="en-US" sz="1800"/>
              </a:p>
            </p:txBody>
          </p:sp>
          <p:sp>
            <p:nvSpPr>
              <p:cNvPr id="18538" name="Rectangle 232"/>
              <p:cNvSpPr>
                <a:spLocks noChangeArrowheads="1"/>
              </p:cNvSpPr>
              <p:nvPr/>
            </p:nvSpPr>
            <p:spPr bwMode="auto">
              <a:xfrm>
                <a:off x="2215" y="2074"/>
                <a:ext cx="304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nuclei are often folded.  Same clinical, cytogenetic and therapeutic </a:t>
                </a:r>
                <a:endParaRPr lang="en-US" altLang="en-US" sz="1800"/>
              </a:p>
            </p:txBody>
          </p:sp>
          <p:sp>
            <p:nvSpPr>
              <p:cNvPr id="18539" name="Rectangle 233"/>
              <p:cNvSpPr>
                <a:spLocks noChangeArrowheads="1"/>
              </p:cNvSpPr>
              <p:nvPr/>
            </p:nvSpPr>
            <p:spPr bwMode="auto">
              <a:xfrm>
                <a:off x="2215" y="2205"/>
                <a:ext cx="11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implications as FAB M3.</a:t>
                </a:r>
                <a:endParaRPr lang="en-US" altLang="en-US" sz="1800"/>
              </a:p>
            </p:txBody>
          </p:sp>
          <p:sp>
            <p:nvSpPr>
              <p:cNvPr id="18540" name="Rectangle 234"/>
              <p:cNvSpPr>
                <a:spLocks noChangeArrowheads="1"/>
              </p:cNvSpPr>
              <p:nvPr/>
            </p:nvSpPr>
            <p:spPr bwMode="auto">
              <a:xfrm>
                <a:off x="3363" y="2205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41" name="Rectangle 235"/>
              <p:cNvSpPr>
                <a:spLocks noChangeArrowheads="1"/>
              </p:cNvSpPr>
              <p:nvPr/>
            </p:nvSpPr>
            <p:spPr bwMode="auto">
              <a:xfrm>
                <a:off x="150" y="1936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2" name="Rectangle 236"/>
              <p:cNvSpPr>
                <a:spLocks noChangeArrowheads="1"/>
              </p:cNvSpPr>
              <p:nvPr/>
            </p:nvSpPr>
            <p:spPr bwMode="auto">
              <a:xfrm>
                <a:off x="460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3" name="Rectangle 237"/>
              <p:cNvSpPr>
                <a:spLocks noChangeArrowheads="1"/>
              </p:cNvSpPr>
              <p:nvPr/>
            </p:nvSpPr>
            <p:spPr bwMode="auto">
              <a:xfrm>
                <a:off x="460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4" name="Rectangle 238"/>
              <p:cNvSpPr>
                <a:spLocks noChangeArrowheads="1"/>
              </p:cNvSpPr>
              <p:nvPr/>
            </p:nvSpPr>
            <p:spPr bwMode="auto">
              <a:xfrm>
                <a:off x="150" y="2336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5" name="Rectangle 239"/>
              <p:cNvSpPr>
                <a:spLocks noChangeArrowheads="1"/>
              </p:cNvSpPr>
              <p:nvPr/>
            </p:nvSpPr>
            <p:spPr bwMode="auto">
              <a:xfrm>
                <a:off x="460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6" name="Rectangle 240"/>
              <p:cNvSpPr>
                <a:spLocks noChangeArrowheads="1"/>
              </p:cNvSpPr>
              <p:nvPr/>
            </p:nvSpPr>
            <p:spPr bwMode="auto">
              <a:xfrm>
                <a:off x="460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7" name="Rectangle 241"/>
              <p:cNvSpPr>
                <a:spLocks noChangeArrowheads="1"/>
              </p:cNvSpPr>
              <p:nvPr/>
            </p:nvSpPr>
            <p:spPr bwMode="auto">
              <a:xfrm>
                <a:off x="150" y="1943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8" name="Rectangle 242"/>
              <p:cNvSpPr>
                <a:spLocks noChangeArrowheads="1"/>
              </p:cNvSpPr>
              <p:nvPr/>
            </p:nvSpPr>
            <p:spPr bwMode="auto">
              <a:xfrm>
                <a:off x="460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49" name="Rectangle 243"/>
              <p:cNvSpPr>
                <a:spLocks noChangeArrowheads="1"/>
              </p:cNvSpPr>
              <p:nvPr/>
            </p:nvSpPr>
            <p:spPr bwMode="auto">
              <a:xfrm>
                <a:off x="46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0" name="Rectangle 244"/>
              <p:cNvSpPr>
                <a:spLocks noChangeArrowheads="1"/>
              </p:cNvSpPr>
              <p:nvPr/>
            </p:nvSpPr>
            <p:spPr bwMode="auto">
              <a:xfrm>
                <a:off x="46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1" name="Rectangle 245"/>
              <p:cNvSpPr>
                <a:spLocks noChangeArrowheads="1"/>
              </p:cNvSpPr>
              <p:nvPr/>
            </p:nvSpPr>
            <p:spPr bwMode="auto">
              <a:xfrm>
                <a:off x="475" y="1936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2" name="Rectangle 246"/>
              <p:cNvSpPr>
                <a:spLocks noChangeArrowheads="1"/>
              </p:cNvSpPr>
              <p:nvPr/>
            </p:nvSpPr>
            <p:spPr bwMode="auto">
              <a:xfrm>
                <a:off x="2201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3" name="Rectangle 247"/>
              <p:cNvSpPr>
                <a:spLocks noChangeArrowheads="1"/>
              </p:cNvSpPr>
              <p:nvPr/>
            </p:nvSpPr>
            <p:spPr bwMode="auto">
              <a:xfrm>
                <a:off x="2201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4" name="Rectangle 248"/>
              <p:cNvSpPr>
                <a:spLocks noChangeArrowheads="1"/>
              </p:cNvSpPr>
              <p:nvPr/>
            </p:nvSpPr>
            <p:spPr bwMode="auto">
              <a:xfrm>
                <a:off x="46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5" name="Rectangle 249"/>
              <p:cNvSpPr>
                <a:spLocks noChangeArrowheads="1"/>
              </p:cNvSpPr>
              <p:nvPr/>
            </p:nvSpPr>
            <p:spPr bwMode="auto">
              <a:xfrm>
                <a:off x="46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6" name="Rectangle 250"/>
              <p:cNvSpPr>
                <a:spLocks noChangeArrowheads="1"/>
              </p:cNvSpPr>
              <p:nvPr/>
            </p:nvSpPr>
            <p:spPr bwMode="auto">
              <a:xfrm>
                <a:off x="475" y="2336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7" name="Rectangle 251"/>
              <p:cNvSpPr>
                <a:spLocks noChangeArrowheads="1"/>
              </p:cNvSpPr>
              <p:nvPr/>
            </p:nvSpPr>
            <p:spPr bwMode="auto">
              <a:xfrm>
                <a:off x="2201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8" name="Rectangle 252"/>
              <p:cNvSpPr>
                <a:spLocks noChangeArrowheads="1"/>
              </p:cNvSpPr>
              <p:nvPr/>
            </p:nvSpPr>
            <p:spPr bwMode="auto">
              <a:xfrm>
                <a:off x="2201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59" name="Rectangle 253"/>
              <p:cNvSpPr>
                <a:spLocks noChangeArrowheads="1"/>
              </p:cNvSpPr>
              <p:nvPr/>
            </p:nvSpPr>
            <p:spPr bwMode="auto">
              <a:xfrm>
                <a:off x="468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0" name="Rectangle 254"/>
              <p:cNvSpPr>
                <a:spLocks noChangeArrowheads="1"/>
              </p:cNvSpPr>
              <p:nvPr/>
            </p:nvSpPr>
            <p:spPr bwMode="auto">
              <a:xfrm>
                <a:off x="2201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1" name="Rectangle 255"/>
              <p:cNvSpPr>
                <a:spLocks noChangeArrowheads="1"/>
              </p:cNvSpPr>
              <p:nvPr/>
            </p:nvSpPr>
            <p:spPr bwMode="auto">
              <a:xfrm>
                <a:off x="220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2" name="Rectangle 256"/>
              <p:cNvSpPr>
                <a:spLocks noChangeArrowheads="1"/>
              </p:cNvSpPr>
              <p:nvPr/>
            </p:nvSpPr>
            <p:spPr bwMode="auto">
              <a:xfrm>
                <a:off x="2208" y="19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3" name="Rectangle 257"/>
              <p:cNvSpPr>
                <a:spLocks noChangeArrowheads="1"/>
              </p:cNvSpPr>
              <p:nvPr/>
            </p:nvSpPr>
            <p:spPr bwMode="auto">
              <a:xfrm>
                <a:off x="2215" y="1936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4" name="Rectangle 258"/>
              <p:cNvSpPr>
                <a:spLocks noChangeArrowheads="1"/>
              </p:cNvSpPr>
              <p:nvPr/>
            </p:nvSpPr>
            <p:spPr bwMode="auto">
              <a:xfrm>
                <a:off x="5388" y="1936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5" name="Rectangle 259"/>
              <p:cNvSpPr>
                <a:spLocks noChangeArrowheads="1"/>
              </p:cNvSpPr>
              <p:nvPr/>
            </p:nvSpPr>
            <p:spPr bwMode="auto">
              <a:xfrm>
                <a:off x="220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6" name="Rectangle 260"/>
              <p:cNvSpPr>
                <a:spLocks noChangeArrowheads="1"/>
              </p:cNvSpPr>
              <p:nvPr/>
            </p:nvSpPr>
            <p:spPr bwMode="auto">
              <a:xfrm>
                <a:off x="2208" y="233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7" name="Rectangle 261"/>
              <p:cNvSpPr>
                <a:spLocks noChangeArrowheads="1"/>
              </p:cNvSpPr>
              <p:nvPr/>
            </p:nvSpPr>
            <p:spPr bwMode="auto">
              <a:xfrm>
                <a:off x="2215" y="2336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8" name="Rectangle 262"/>
              <p:cNvSpPr>
                <a:spLocks noChangeArrowheads="1"/>
              </p:cNvSpPr>
              <p:nvPr/>
            </p:nvSpPr>
            <p:spPr bwMode="auto">
              <a:xfrm>
                <a:off x="5388" y="2336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69" name="Rectangle 263"/>
              <p:cNvSpPr>
                <a:spLocks noChangeArrowheads="1"/>
              </p:cNvSpPr>
              <p:nvPr/>
            </p:nvSpPr>
            <p:spPr bwMode="auto">
              <a:xfrm>
                <a:off x="2208" y="1943"/>
                <a:ext cx="7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0" name="Rectangle 264"/>
              <p:cNvSpPr>
                <a:spLocks noChangeArrowheads="1"/>
              </p:cNvSpPr>
              <p:nvPr/>
            </p:nvSpPr>
            <p:spPr bwMode="auto">
              <a:xfrm>
                <a:off x="5388" y="1943"/>
                <a:ext cx="14" cy="39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1" name="Rectangle 265"/>
              <p:cNvSpPr>
                <a:spLocks noChangeArrowheads="1"/>
              </p:cNvSpPr>
              <p:nvPr/>
            </p:nvSpPr>
            <p:spPr bwMode="auto">
              <a:xfrm>
                <a:off x="164" y="2480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2" name="Rectangle 266"/>
              <p:cNvSpPr>
                <a:spLocks noChangeArrowheads="1"/>
              </p:cNvSpPr>
              <p:nvPr/>
            </p:nvSpPr>
            <p:spPr bwMode="auto">
              <a:xfrm>
                <a:off x="164" y="2350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73" name="Rectangle 267"/>
              <p:cNvSpPr>
                <a:spLocks noChangeArrowheads="1"/>
              </p:cNvSpPr>
              <p:nvPr/>
            </p:nvSpPr>
            <p:spPr bwMode="auto">
              <a:xfrm>
                <a:off x="164" y="2349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M4</a:t>
                </a:r>
                <a:endParaRPr lang="en-US" altLang="en-US" sz="1800"/>
              </a:p>
            </p:txBody>
          </p:sp>
          <p:sp>
            <p:nvSpPr>
              <p:cNvPr id="18574" name="Rectangle 268"/>
              <p:cNvSpPr>
                <a:spLocks noChangeArrowheads="1"/>
              </p:cNvSpPr>
              <p:nvPr/>
            </p:nvSpPr>
            <p:spPr bwMode="auto">
              <a:xfrm>
                <a:off x="327" y="2352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75" name="Rectangle 269"/>
              <p:cNvSpPr>
                <a:spLocks noChangeArrowheads="1"/>
              </p:cNvSpPr>
              <p:nvPr/>
            </p:nvSpPr>
            <p:spPr bwMode="auto">
              <a:xfrm>
                <a:off x="475" y="2349"/>
                <a:ext cx="15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myelomonocytic leukemia</a:t>
                </a:r>
                <a:endParaRPr lang="en-US" altLang="en-US" sz="1800"/>
              </a:p>
            </p:txBody>
          </p:sp>
          <p:sp>
            <p:nvSpPr>
              <p:cNvPr id="18576" name="Rectangle 270"/>
              <p:cNvSpPr>
                <a:spLocks noChangeArrowheads="1"/>
              </p:cNvSpPr>
              <p:nvPr/>
            </p:nvSpPr>
            <p:spPr bwMode="auto">
              <a:xfrm>
                <a:off x="2044" y="234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77" name="Rectangle 271"/>
              <p:cNvSpPr>
                <a:spLocks noChangeArrowheads="1"/>
              </p:cNvSpPr>
              <p:nvPr/>
            </p:nvSpPr>
            <p:spPr bwMode="auto">
              <a:xfrm>
                <a:off x="475" y="2480"/>
                <a:ext cx="44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(AMML)</a:t>
                </a:r>
                <a:endParaRPr lang="en-US" altLang="en-US" sz="1800"/>
              </a:p>
            </p:txBody>
          </p:sp>
          <p:sp>
            <p:nvSpPr>
              <p:cNvPr id="18578" name="Rectangle 272"/>
              <p:cNvSpPr>
                <a:spLocks noChangeArrowheads="1"/>
              </p:cNvSpPr>
              <p:nvPr/>
            </p:nvSpPr>
            <p:spPr bwMode="auto">
              <a:xfrm>
                <a:off x="921" y="248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79" name="Rectangle 273"/>
              <p:cNvSpPr>
                <a:spLocks noChangeArrowheads="1"/>
              </p:cNvSpPr>
              <p:nvPr/>
            </p:nvSpPr>
            <p:spPr bwMode="auto">
              <a:xfrm>
                <a:off x="2215" y="2350"/>
                <a:ext cx="131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Mixture of myeloblasts (at le</a:t>
                </a:r>
                <a:endParaRPr lang="en-US" altLang="en-US" sz="1800"/>
              </a:p>
            </p:txBody>
          </p:sp>
          <p:sp>
            <p:nvSpPr>
              <p:cNvPr id="18580" name="Rectangle 274"/>
              <p:cNvSpPr>
                <a:spLocks noChangeArrowheads="1"/>
              </p:cNvSpPr>
              <p:nvPr/>
            </p:nvSpPr>
            <p:spPr bwMode="auto">
              <a:xfrm>
                <a:off x="3534" y="2350"/>
                <a:ext cx="170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ast 20%) and monocytic blasts; often </a:t>
                </a:r>
                <a:endParaRPr lang="en-US" altLang="en-US" sz="1800"/>
              </a:p>
            </p:txBody>
          </p:sp>
          <p:sp>
            <p:nvSpPr>
              <p:cNvPr id="18581" name="Rectangle 275"/>
              <p:cNvSpPr>
                <a:spLocks noChangeArrowheads="1"/>
              </p:cNvSpPr>
              <p:nvPr/>
            </p:nvSpPr>
            <p:spPr bwMode="auto">
              <a:xfrm>
                <a:off x="2215" y="2481"/>
                <a:ext cx="12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with peripheral monocytosis</a:t>
                </a:r>
                <a:endParaRPr lang="en-US" altLang="en-US" sz="1800"/>
              </a:p>
            </p:txBody>
          </p:sp>
          <p:sp>
            <p:nvSpPr>
              <p:cNvPr id="18582" name="Rectangle 276"/>
              <p:cNvSpPr>
                <a:spLocks noChangeArrowheads="1"/>
              </p:cNvSpPr>
              <p:nvPr/>
            </p:nvSpPr>
            <p:spPr bwMode="auto">
              <a:xfrm>
                <a:off x="3509" y="2481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583" name="Rectangle 277"/>
              <p:cNvSpPr>
                <a:spLocks noChangeArrowheads="1"/>
              </p:cNvSpPr>
              <p:nvPr/>
            </p:nvSpPr>
            <p:spPr bwMode="auto">
              <a:xfrm>
                <a:off x="150" y="234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4" name="Rectangle 278"/>
              <p:cNvSpPr>
                <a:spLocks noChangeArrowheads="1"/>
              </p:cNvSpPr>
              <p:nvPr/>
            </p:nvSpPr>
            <p:spPr bwMode="auto">
              <a:xfrm>
                <a:off x="460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5" name="Rectangle 279"/>
              <p:cNvSpPr>
                <a:spLocks noChangeArrowheads="1"/>
              </p:cNvSpPr>
              <p:nvPr/>
            </p:nvSpPr>
            <p:spPr bwMode="auto">
              <a:xfrm>
                <a:off x="460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6" name="Rectangle 280"/>
              <p:cNvSpPr>
                <a:spLocks noChangeArrowheads="1"/>
              </p:cNvSpPr>
              <p:nvPr/>
            </p:nvSpPr>
            <p:spPr bwMode="auto">
              <a:xfrm>
                <a:off x="150" y="2611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7" name="Rectangle 281"/>
              <p:cNvSpPr>
                <a:spLocks noChangeArrowheads="1"/>
              </p:cNvSpPr>
              <p:nvPr/>
            </p:nvSpPr>
            <p:spPr bwMode="auto">
              <a:xfrm>
                <a:off x="460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8" name="Rectangle 282"/>
              <p:cNvSpPr>
                <a:spLocks noChangeArrowheads="1"/>
              </p:cNvSpPr>
              <p:nvPr/>
            </p:nvSpPr>
            <p:spPr bwMode="auto">
              <a:xfrm>
                <a:off x="460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89" name="Rectangle 283"/>
              <p:cNvSpPr>
                <a:spLocks noChangeArrowheads="1"/>
              </p:cNvSpPr>
              <p:nvPr/>
            </p:nvSpPr>
            <p:spPr bwMode="auto">
              <a:xfrm>
                <a:off x="150" y="2350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0" name="Rectangle 284"/>
              <p:cNvSpPr>
                <a:spLocks noChangeArrowheads="1"/>
              </p:cNvSpPr>
              <p:nvPr/>
            </p:nvSpPr>
            <p:spPr bwMode="auto">
              <a:xfrm>
                <a:off x="460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1" name="Rectangle 285"/>
              <p:cNvSpPr>
                <a:spLocks noChangeArrowheads="1"/>
              </p:cNvSpPr>
              <p:nvPr/>
            </p:nvSpPr>
            <p:spPr bwMode="auto">
              <a:xfrm>
                <a:off x="46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2" name="Rectangle 286"/>
              <p:cNvSpPr>
                <a:spLocks noChangeArrowheads="1"/>
              </p:cNvSpPr>
              <p:nvPr/>
            </p:nvSpPr>
            <p:spPr bwMode="auto">
              <a:xfrm>
                <a:off x="46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3" name="Rectangle 287"/>
              <p:cNvSpPr>
                <a:spLocks noChangeArrowheads="1"/>
              </p:cNvSpPr>
              <p:nvPr/>
            </p:nvSpPr>
            <p:spPr bwMode="auto">
              <a:xfrm>
                <a:off x="475" y="234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4" name="Rectangle 288"/>
              <p:cNvSpPr>
                <a:spLocks noChangeArrowheads="1"/>
              </p:cNvSpPr>
              <p:nvPr/>
            </p:nvSpPr>
            <p:spPr bwMode="auto">
              <a:xfrm>
                <a:off x="2201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5" name="Rectangle 289"/>
              <p:cNvSpPr>
                <a:spLocks noChangeArrowheads="1"/>
              </p:cNvSpPr>
              <p:nvPr/>
            </p:nvSpPr>
            <p:spPr bwMode="auto">
              <a:xfrm>
                <a:off x="2201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6" name="Rectangle 290"/>
              <p:cNvSpPr>
                <a:spLocks noChangeArrowheads="1"/>
              </p:cNvSpPr>
              <p:nvPr/>
            </p:nvSpPr>
            <p:spPr bwMode="auto">
              <a:xfrm>
                <a:off x="46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7" name="Rectangle 291"/>
              <p:cNvSpPr>
                <a:spLocks noChangeArrowheads="1"/>
              </p:cNvSpPr>
              <p:nvPr/>
            </p:nvSpPr>
            <p:spPr bwMode="auto">
              <a:xfrm>
                <a:off x="46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8" name="Rectangle 292"/>
              <p:cNvSpPr>
                <a:spLocks noChangeArrowheads="1"/>
              </p:cNvSpPr>
              <p:nvPr/>
            </p:nvSpPr>
            <p:spPr bwMode="auto">
              <a:xfrm>
                <a:off x="475" y="2611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99" name="Rectangle 293"/>
              <p:cNvSpPr>
                <a:spLocks noChangeArrowheads="1"/>
              </p:cNvSpPr>
              <p:nvPr/>
            </p:nvSpPr>
            <p:spPr bwMode="auto">
              <a:xfrm>
                <a:off x="2201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0" name="Rectangle 294"/>
              <p:cNvSpPr>
                <a:spLocks noChangeArrowheads="1"/>
              </p:cNvSpPr>
              <p:nvPr/>
            </p:nvSpPr>
            <p:spPr bwMode="auto">
              <a:xfrm>
                <a:off x="2201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1" name="Rectangle 295"/>
              <p:cNvSpPr>
                <a:spLocks noChangeArrowheads="1"/>
              </p:cNvSpPr>
              <p:nvPr/>
            </p:nvSpPr>
            <p:spPr bwMode="auto">
              <a:xfrm>
                <a:off x="468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2" name="Rectangle 296"/>
              <p:cNvSpPr>
                <a:spLocks noChangeArrowheads="1"/>
              </p:cNvSpPr>
              <p:nvPr/>
            </p:nvSpPr>
            <p:spPr bwMode="auto">
              <a:xfrm>
                <a:off x="2201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3" name="Rectangle 297"/>
              <p:cNvSpPr>
                <a:spLocks noChangeArrowheads="1"/>
              </p:cNvSpPr>
              <p:nvPr/>
            </p:nvSpPr>
            <p:spPr bwMode="auto">
              <a:xfrm>
                <a:off x="220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4" name="Rectangle 298"/>
              <p:cNvSpPr>
                <a:spLocks noChangeArrowheads="1"/>
              </p:cNvSpPr>
              <p:nvPr/>
            </p:nvSpPr>
            <p:spPr bwMode="auto">
              <a:xfrm>
                <a:off x="2208" y="234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5" name="Rectangle 299"/>
              <p:cNvSpPr>
                <a:spLocks noChangeArrowheads="1"/>
              </p:cNvSpPr>
              <p:nvPr/>
            </p:nvSpPr>
            <p:spPr bwMode="auto">
              <a:xfrm>
                <a:off x="2215" y="234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6" name="Rectangle 300"/>
              <p:cNvSpPr>
                <a:spLocks noChangeArrowheads="1"/>
              </p:cNvSpPr>
              <p:nvPr/>
            </p:nvSpPr>
            <p:spPr bwMode="auto">
              <a:xfrm>
                <a:off x="5388" y="234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7" name="Rectangle 301"/>
              <p:cNvSpPr>
                <a:spLocks noChangeArrowheads="1"/>
              </p:cNvSpPr>
              <p:nvPr/>
            </p:nvSpPr>
            <p:spPr bwMode="auto">
              <a:xfrm>
                <a:off x="220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8" name="Rectangle 302"/>
              <p:cNvSpPr>
                <a:spLocks noChangeArrowheads="1"/>
              </p:cNvSpPr>
              <p:nvPr/>
            </p:nvSpPr>
            <p:spPr bwMode="auto">
              <a:xfrm>
                <a:off x="2208" y="2611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09" name="Rectangle 303"/>
              <p:cNvSpPr>
                <a:spLocks noChangeArrowheads="1"/>
              </p:cNvSpPr>
              <p:nvPr/>
            </p:nvSpPr>
            <p:spPr bwMode="auto">
              <a:xfrm>
                <a:off x="2215" y="2611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0" name="Rectangle 304"/>
              <p:cNvSpPr>
                <a:spLocks noChangeArrowheads="1"/>
              </p:cNvSpPr>
              <p:nvPr/>
            </p:nvSpPr>
            <p:spPr bwMode="auto">
              <a:xfrm>
                <a:off x="5388" y="2611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1" name="Rectangle 305"/>
              <p:cNvSpPr>
                <a:spLocks noChangeArrowheads="1"/>
              </p:cNvSpPr>
              <p:nvPr/>
            </p:nvSpPr>
            <p:spPr bwMode="auto">
              <a:xfrm>
                <a:off x="2208" y="2350"/>
                <a:ext cx="7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2" name="Rectangle 306"/>
              <p:cNvSpPr>
                <a:spLocks noChangeArrowheads="1"/>
              </p:cNvSpPr>
              <p:nvPr/>
            </p:nvSpPr>
            <p:spPr bwMode="auto">
              <a:xfrm>
                <a:off x="5388" y="2350"/>
                <a:ext cx="14" cy="26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3" name="Rectangle 307"/>
              <p:cNvSpPr>
                <a:spLocks noChangeArrowheads="1"/>
              </p:cNvSpPr>
              <p:nvPr/>
            </p:nvSpPr>
            <p:spPr bwMode="auto">
              <a:xfrm>
                <a:off x="164" y="2755"/>
                <a:ext cx="296" cy="13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4" name="Rectangle 308"/>
              <p:cNvSpPr>
                <a:spLocks noChangeArrowheads="1"/>
              </p:cNvSpPr>
              <p:nvPr/>
            </p:nvSpPr>
            <p:spPr bwMode="auto">
              <a:xfrm>
                <a:off x="164" y="2625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15" name="Rectangle 309"/>
              <p:cNvSpPr>
                <a:spLocks noChangeArrowheads="1"/>
              </p:cNvSpPr>
              <p:nvPr/>
            </p:nvSpPr>
            <p:spPr bwMode="auto">
              <a:xfrm>
                <a:off x="164" y="2624"/>
                <a:ext cx="29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M4Eo</a:t>
                </a:r>
                <a:endParaRPr lang="en-US" altLang="en-US" sz="1800"/>
              </a:p>
            </p:txBody>
          </p:sp>
          <p:sp>
            <p:nvSpPr>
              <p:cNvPr id="18616" name="Rectangle 310"/>
              <p:cNvSpPr>
                <a:spLocks noChangeArrowheads="1"/>
              </p:cNvSpPr>
              <p:nvPr/>
            </p:nvSpPr>
            <p:spPr bwMode="auto">
              <a:xfrm>
                <a:off x="460" y="2624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17" name="Rectangle 311"/>
              <p:cNvSpPr>
                <a:spLocks noChangeArrowheads="1"/>
              </p:cNvSpPr>
              <p:nvPr/>
            </p:nvSpPr>
            <p:spPr bwMode="auto">
              <a:xfrm>
                <a:off x="475" y="2624"/>
                <a:ext cx="12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AMML with eosinophilia</a:t>
                </a:r>
                <a:endParaRPr lang="en-US" altLang="en-US" sz="1800"/>
              </a:p>
            </p:txBody>
          </p:sp>
          <p:sp>
            <p:nvSpPr>
              <p:cNvPr id="18618" name="Rectangle 312"/>
              <p:cNvSpPr>
                <a:spLocks noChangeArrowheads="1"/>
              </p:cNvSpPr>
              <p:nvPr/>
            </p:nvSpPr>
            <p:spPr bwMode="auto">
              <a:xfrm>
                <a:off x="1699" y="2624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19" name="Rectangle 313"/>
              <p:cNvSpPr>
                <a:spLocks noChangeArrowheads="1"/>
              </p:cNvSpPr>
              <p:nvPr/>
            </p:nvSpPr>
            <p:spPr bwMode="auto">
              <a:xfrm>
                <a:off x="2215" y="2625"/>
                <a:ext cx="60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AMML with </a:t>
                </a:r>
                <a:endParaRPr lang="en-US" altLang="en-US" sz="1800"/>
              </a:p>
            </p:txBody>
          </p:sp>
          <p:sp>
            <p:nvSpPr>
              <p:cNvPr id="18620" name="Rectangle 314"/>
              <p:cNvSpPr>
                <a:spLocks noChangeArrowheads="1"/>
              </p:cNvSpPr>
              <p:nvPr/>
            </p:nvSpPr>
            <p:spPr bwMode="auto">
              <a:xfrm>
                <a:off x="2826" y="2625"/>
                <a:ext cx="216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&gt;5% abnormal eosinophil precursors in marrow</a:t>
                </a:r>
                <a:endParaRPr lang="en-US" altLang="en-US" sz="1800"/>
              </a:p>
            </p:txBody>
          </p:sp>
          <p:sp>
            <p:nvSpPr>
              <p:cNvPr id="18621" name="Rectangle 315"/>
              <p:cNvSpPr>
                <a:spLocks noChangeArrowheads="1"/>
              </p:cNvSpPr>
              <p:nvPr/>
            </p:nvSpPr>
            <p:spPr bwMode="auto">
              <a:xfrm>
                <a:off x="5000" y="2625"/>
                <a:ext cx="29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(with </a:t>
                </a:r>
                <a:endParaRPr lang="en-US" altLang="en-US" sz="1800"/>
              </a:p>
            </p:txBody>
          </p:sp>
          <p:sp>
            <p:nvSpPr>
              <p:cNvPr id="18622" name="Rectangle 316"/>
              <p:cNvSpPr>
                <a:spLocks noChangeArrowheads="1"/>
              </p:cNvSpPr>
              <p:nvPr/>
            </p:nvSpPr>
            <p:spPr bwMode="auto">
              <a:xfrm>
                <a:off x="2215" y="2756"/>
                <a:ext cx="9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basophilic granules)</a:t>
                </a:r>
                <a:endParaRPr lang="en-US" altLang="en-US" sz="1800"/>
              </a:p>
            </p:txBody>
          </p:sp>
          <p:sp>
            <p:nvSpPr>
              <p:cNvPr id="18623" name="Rectangle 317"/>
              <p:cNvSpPr>
                <a:spLocks noChangeArrowheads="1"/>
              </p:cNvSpPr>
              <p:nvPr/>
            </p:nvSpPr>
            <p:spPr bwMode="auto">
              <a:xfrm>
                <a:off x="3131" y="2756"/>
                <a:ext cx="15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common inv(16), good prognosis</a:t>
                </a:r>
                <a:endParaRPr lang="en-US" altLang="en-US" sz="1800"/>
              </a:p>
            </p:txBody>
          </p:sp>
          <p:sp>
            <p:nvSpPr>
              <p:cNvPr id="18624" name="Rectangle 318"/>
              <p:cNvSpPr>
                <a:spLocks noChangeArrowheads="1"/>
              </p:cNvSpPr>
              <p:nvPr/>
            </p:nvSpPr>
            <p:spPr bwMode="auto">
              <a:xfrm>
                <a:off x="4703" y="2756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25" name="Rectangle 319"/>
              <p:cNvSpPr>
                <a:spLocks noChangeArrowheads="1"/>
              </p:cNvSpPr>
              <p:nvPr/>
            </p:nvSpPr>
            <p:spPr bwMode="auto">
              <a:xfrm>
                <a:off x="150" y="2618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6" name="Rectangle 320"/>
              <p:cNvSpPr>
                <a:spLocks noChangeArrowheads="1"/>
              </p:cNvSpPr>
              <p:nvPr/>
            </p:nvSpPr>
            <p:spPr bwMode="auto">
              <a:xfrm>
                <a:off x="460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7" name="Rectangle 321"/>
              <p:cNvSpPr>
                <a:spLocks noChangeArrowheads="1"/>
              </p:cNvSpPr>
              <p:nvPr/>
            </p:nvSpPr>
            <p:spPr bwMode="auto">
              <a:xfrm>
                <a:off x="460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8" name="Rectangle 322"/>
              <p:cNvSpPr>
                <a:spLocks noChangeArrowheads="1"/>
              </p:cNvSpPr>
              <p:nvPr/>
            </p:nvSpPr>
            <p:spPr bwMode="auto">
              <a:xfrm>
                <a:off x="150" y="2887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29" name="Rectangle 323"/>
              <p:cNvSpPr>
                <a:spLocks noChangeArrowheads="1"/>
              </p:cNvSpPr>
              <p:nvPr/>
            </p:nvSpPr>
            <p:spPr bwMode="auto">
              <a:xfrm>
                <a:off x="460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0" name="Rectangle 324"/>
              <p:cNvSpPr>
                <a:spLocks noChangeArrowheads="1"/>
              </p:cNvSpPr>
              <p:nvPr/>
            </p:nvSpPr>
            <p:spPr bwMode="auto">
              <a:xfrm>
                <a:off x="460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1" name="Rectangle 325"/>
              <p:cNvSpPr>
                <a:spLocks noChangeArrowheads="1"/>
              </p:cNvSpPr>
              <p:nvPr/>
            </p:nvSpPr>
            <p:spPr bwMode="auto">
              <a:xfrm>
                <a:off x="150" y="2625"/>
                <a:ext cx="14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2" name="Rectangle 326"/>
              <p:cNvSpPr>
                <a:spLocks noChangeArrowheads="1"/>
              </p:cNvSpPr>
              <p:nvPr/>
            </p:nvSpPr>
            <p:spPr bwMode="auto">
              <a:xfrm>
                <a:off x="460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3" name="Rectangle 327"/>
              <p:cNvSpPr>
                <a:spLocks noChangeArrowheads="1"/>
              </p:cNvSpPr>
              <p:nvPr/>
            </p:nvSpPr>
            <p:spPr bwMode="auto">
              <a:xfrm>
                <a:off x="46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4" name="Rectangle 328"/>
              <p:cNvSpPr>
                <a:spLocks noChangeArrowheads="1"/>
              </p:cNvSpPr>
              <p:nvPr/>
            </p:nvSpPr>
            <p:spPr bwMode="auto">
              <a:xfrm>
                <a:off x="46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5" name="Rectangle 329"/>
              <p:cNvSpPr>
                <a:spLocks noChangeArrowheads="1"/>
              </p:cNvSpPr>
              <p:nvPr/>
            </p:nvSpPr>
            <p:spPr bwMode="auto">
              <a:xfrm>
                <a:off x="475" y="2618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6" name="Rectangle 330"/>
              <p:cNvSpPr>
                <a:spLocks noChangeArrowheads="1"/>
              </p:cNvSpPr>
              <p:nvPr/>
            </p:nvSpPr>
            <p:spPr bwMode="auto">
              <a:xfrm>
                <a:off x="2201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7" name="Rectangle 331"/>
              <p:cNvSpPr>
                <a:spLocks noChangeArrowheads="1"/>
              </p:cNvSpPr>
              <p:nvPr/>
            </p:nvSpPr>
            <p:spPr bwMode="auto">
              <a:xfrm>
                <a:off x="2201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8" name="Rectangle 332"/>
              <p:cNvSpPr>
                <a:spLocks noChangeArrowheads="1"/>
              </p:cNvSpPr>
              <p:nvPr/>
            </p:nvSpPr>
            <p:spPr bwMode="auto">
              <a:xfrm>
                <a:off x="46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39" name="Rectangle 333"/>
              <p:cNvSpPr>
                <a:spLocks noChangeArrowheads="1"/>
              </p:cNvSpPr>
              <p:nvPr/>
            </p:nvSpPr>
            <p:spPr bwMode="auto">
              <a:xfrm>
                <a:off x="46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0" name="Rectangle 334"/>
              <p:cNvSpPr>
                <a:spLocks noChangeArrowheads="1"/>
              </p:cNvSpPr>
              <p:nvPr/>
            </p:nvSpPr>
            <p:spPr bwMode="auto">
              <a:xfrm>
                <a:off x="475" y="2887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1" name="Rectangle 335"/>
              <p:cNvSpPr>
                <a:spLocks noChangeArrowheads="1"/>
              </p:cNvSpPr>
              <p:nvPr/>
            </p:nvSpPr>
            <p:spPr bwMode="auto">
              <a:xfrm>
                <a:off x="2201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2" name="Rectangle 336"/>
              <p:cNvSpPr>
                <a:spLocks noChangeArrowheads="1"/>
              </p:cNvSpPr>
              <p:nvPr/>
            </p:nvSpPr>
            <p:spPr bwMode="auto">
              <a:xfrm>
                <a:off x="2201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3" name="Rectangle 337"/>
              <p:cNvSpPr>
                <a:spLocks noChangeArrowheads="1"/>
              </p:cNvSpPr>
              <p:nvPr/>
            </p:nvSpPr>
            <p:spPr bwMode="auto">
              <a:xfrm>
                <a:off x="468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4" name="Rectangle 338"/>
              <p:cNvSpPr>
                <a:spLocks noChangeArrowheads="1"/>
              </p:cNvSpPr>
              <p:nvPr/>
            </p:nvSpPr>
            <p:spPr bwMode="auto">
              <a:xfrm>
                <a:off x="2201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5" name="Rectangle 339"/>
              <p:cNvSpPr>
                <a:spLocks noChangeArrowheads="1"/>
              </p:cNvSpPr>
              <p:nvPr/>
            </p:nvSpPr>
            <p:spPr bwMode="auto">
              <a:xfrm>
                <a:off x="220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6" name="Rectangle 340"/>
              <p:cNvSpPr>
                <a:spLocks noChangeArrowheads="1"/>
              </p:cNvSpPr>
              <p:nvPr/>
            </p:nvSpPr>
            <p:spPr bwMode="auto">
              <a:xfrm>
                <a:off x="2208" y="261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7" name="Rectangle 341"/>
              <p:cNvSpPr>
                <a:spLocks noChangeArrowheads="1"/>
              </p:cNvSpPr>
              <p:nvPr/>
            </p:nvSpPr>
            <p:spPr bwMode="auto">
              <a:xfrm>
                <a:off x="2215" y="2618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8" name="Rectangle 342"/>
              <p:cNvSpPr>
                <a:spLocks noChangeArrowheads="1"/>
              </p:cNvSpPr>
              <p:nvPr/>
            </p:nvSpPr>
            <p:spPr bwMode="auto">
              <a:xfrm>
                <a:off x="5388" y="2618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49" name="Rectangle 343"/>
              <p:cNvSpPr>
                <a:spLocks noChangeArrowheads="1"/>
              </p:cNvSpPr>
              <p:nvPr/>
            </p:nvSpPr>
            <p:spPr bwMode="auto">
              <a:xfrm>
                <a:off x="220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0" name="Rectangle 344"/>
              <p:cNvSpPr>
                <a:spLocks noChangeArrowheads="1"/>
              </p:cNvSpPr>
              <p:nvPr/>
            </p:nvSpPr>
            <p:spPr bwMode="auto">
              <a:xfrm>
                <a:off x="2208" y="288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1" name="Rectangle 345"/>
              <p:cNvSpPr>
                <a:spLocks noChangeArrowheads="1"/>
              </p:cNvSpPr>
              <p:nvPr/>
            </p:nvSpPr>
            <p:spPr bwMode="auto">
              <a:xfrm>
                <a:off x="2215" y="2887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2" name="Rectangle 346"/>
              <p:cNvSpPr>
                <a:spLocks noChangeArrowheads="1"/>
              </p:cNvSpPr>
              <p:nvPr/>
            </p:nvSpPr>
            <p:spPr bwMode="auto">
              <a:xfrm>
                <a:off x="5388" y="2887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3" name="Rectangle 347"/>
              <p:cNvSpPr>
                <a:spLocks noChangeArrowheads="1"/>
              </p:cNvSpPr>
              <p:nvPr/>
            </p:nvSpPr>
            <p:spPr bwMode="auto">
              <a:xfrm>
                <a:off x="2208" y="2625"/>
                <a:ext cx="7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4" name="Rectangle 348"/>
              <p:cNvSpPr>
                <a:spLocks noChangeArrowheads="1"/>
              </p:cNvSpPr>
              <p:nvPr/>
            </p:nvSpPr>
            <p:spPr bwMode="auto">
              <a:xfrm>
                <a:off x="5388" y="2625"/>
                <a:ext cx="14" cy="2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5" name="Rectangle 349"/>
              <p:cNvSpPr>
                <a:spLocks noChangeArrowheads="1"/>
              </p:cNvSpPr>
              <p:nvPr/>
            </p:nvSpPr>
            <p:spPr bwMode="auto">
              <a:xfrm>
                <a:off x="164" y="3031"/>
                <a:ext cx="296" cy="39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6" name="Rectangle 350"/>
              <p:cNvSpPr>
                <a:spLocks noChangeArrowheads="1"/>
              </p:cNvSpPr>
              <p:nvPr/>
            </p:nvSpPr>
            <p:spPr bwMode="auto">
              <a:xfrm>
                <a:off x="164" y="2901"/>
                <a:ext cx="296" cy="13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57" name="Rectangle 351"/>
              <p:cNvSpPr>
                <a:spLocks noChangeArrowheads="1"/>
              </p:cNvSpPr>
              <p:nvPr/>
            </p:nvSpPr>
            <p:spPr bwMode="auto">
              <a:xfrm>
                <a:off x="164" y="2900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M5</a:t>
                </a:r>
                <a:endParaRPr lang="en-US" altLang="en-US" sz="1800"/>
              </a:p>
            </p:txBody>
          </p:sp>
          <p:sp>
            <p:nvSpPr>
              <p:cNvPr id="18658" name="Rectangle 352"/>
              <p:cNvSpPr>
                <a:spLocks noChangeArrowheads="1"/>
              </p:cNvSpPr>
              <p:nvPr/>
            </p:nvSpPr>
            <p:spPr bwMode="auto">
              <a:xfrm>
                <a:off x="327" y="29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59" name="Rectangle 353"/>
              <p:cNvSpPr>
                <a:spLocks noChangeArrowheads="1"/>
              </p:cNvSpPr>
              <p:nvPr/>
            </p:nvSpPr>
            <p:spPr bwMode="auto">
              <a:xfrm>
                <a:off x="475" y="2900"/>
                <a:ext cx="127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monocytic leukemia</a:t>
                </a:r>
                <a:endParaRPr lang="en-US" altLang="en-US" sz="1800"/>
              </a:p>
            </p:txBody>
          </p:sp>
          <p:sp>
            <p:nvSpPr>
              <p:cNvPr id="18660" name="Rectangle 354"/>
              <p:cNvSpPr>
                <a:spLocks noChangeArrowheads="1"/>
              </p:cNvSpPr>
              <p:nvPr/>
            </p:nvSpPr>
            <p:spPr bwMode="auto">
              <a:xfrm>
                <a:off x="1755" y="290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61" name="Rectangle 355"/>
              <p:cNvSpPr>
                <a:spLocks noChangeArrowheads="1"/>
              </p:cNvSpPr>
              <p:nvPr/>
            </p:nvSpPr>
            <p:spPr bwMode="auto">
              <a:xfrm>
                <a:off x="2215" y="2901"/>
                <a:ext cx="102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&gt;80% of bone marrow</a:t>
                </a:r>
                <a:endParaRPr lang="en-US" altLang="en-US" sz="1800"/>
              </a:p>
            </p:txBody>
          </p:sp>
          <p:sp>
            <p:nvSpPr>
              <p:cNvPr id="18662" name="Rectangle 356"/>
              <p:cNvSpPr>
                <a:spLocks noChangeArrowheads="1"/>
              </p:cNvSpPr>
              <p:nvPr/>
            </p:nvSpPr>
            <p:spPr bwMode="auto">
              <a:xfrm>
                <a:off x="3239" y="2901"/>
                <a:ext cx="19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non</a:t>
                </a:r>
                <a:endParaRPr lang="en-US" altLang="en-US" sz="1800"/>
              </a:p>
            </p:txBody>
          </p:sp>
          <p:sp>
            <p:nvSpPr>
              <p:cNvPr id="18663" name="Rectangle 357"/>
              <p:cNvSpPr>
                <a:spLocks noChangeArrowheads="1"/>
              </p:cNvSpPr>
              <p:nvPr/>
            </p:nvSpPr>
            <p:spPr bwMode="auto">
              <a:xfrm>
                <a:off x="3439" y="2901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-</a:t>
                </a:r>
                <a:endParaRPr lang="en-US" altLang="en-US" sz="1800"/>
              </a:p>
            </p:txBody>
          </p:sp>
          <p:sp>
            <p:nvSpPr>
              <p:cNvPr id="18664" name="Rectangle 358"/>
              <p:cNvSpPr>
                <a:spLocks noChangeArrowheads="1"/>
              </p:cNvSpPr>
              <p:nvPr/>
            </p:nvSpPr>
            <p:spPr bwMode="auto">
              <a:xfrm>
                <a:off x="3477" y="2901"/>
                <a:ext cx="16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erythroid cells are monocytic; M5a: </a:t>
                </a:r>
                <a:endParaRPr lang="en-US" altLang="en-US" sz="1800"/>
              </a:p>
            </p:txBody>
          </p:sp>
          <p:sp>
            <p:nvSpPr>
              <p:cNvPr id="18665" name="Rectangle 359"/>
              <p:cNvSpPr>
                <a:spLocks noChangeArrowheads="1"/>
              </p:cNvSpPr>
              <p:nvPr/>
            </p:nvSpPr>
            <p:spPr bwMode="auto">
              <a:xfrm>
                <a:off x="2215" y="3032"/>
                <a:ext cx="23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monoblastic; M5b: monocytic (more differentiated); </a:t>
                </a:r>
                <a:endParaRPr lang="en-US" altLang="en-US" sz="1800"/>
              </a:p>
            </p:txBody>
          </p:sp>
          <p:sp>
            <p:nvSpPr>
              <p:cNvPr id="18666" name="Rectangle 360"/>
              <p:cNvSpPr>
                <a:spLocks noChangeArrowheads="1"/>
              </p:cNvSpPr>
              <p:nvPr/>
            </p:nvSpPr>
            <p:spPr bwMode="auto">
              <a:xfrm>
                <a:off x="4622" y="3031"/>
                <a:ext cx="5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for both M4 </a:t>
                </a:r>
                <a:endParaRPr lang="en-US" altLang="en-US" sz="1800"/>
              </a:p>
            </p:txBody>
          </p:sp>
          <p:sp>
            <p:nvSpPr>
              <p:cNvPr id="18667" name="Rectangle 361"/>
              <p:cNvSpPr>
                <a:spLocks noChangeArrowheads="1"/>
              </p:cNvSpPr>
              <p:nvPr/>
            </p:nvSpPr>
            <p:spPr bwMode="auto">
              <a:xfrm>
                <a:off x="2215" y="3161"/>
                <a:ext cx="36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and M5</a:t>
                </a:r>
                <a:endParaRPr lang="en-US" altLang="en-US" sz="1800"/>
              </a:p>
            </p:txBody>
          </p:sp>
          <p:sp>
            <p:nvSpPr>
              <p:cNvPr id="18668" name="Rectangle 362"/>
              <p:cNvSpPr>
                <a:spLocks noChangeArrowheads="1"/>
              </p:cNvSpPr>
              <p:nvPr/>
            </p:nvSpPr>
            <p:spPr bwMode="auto">
              <a:xfrm>
                <a:off x="2578" y="3162"/>
                <a:ext cx="6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</a:t>
                </a:r>
                <a:endParaRPr lang="en-US" altLang="en-US" sz="1800"/>
              </a:p>
            </p:txBody>
          </p:sp>
          <p:sp>
            <p:nvSpPr>
              <p:cNvPr id="18669" name="Rectangle 363"/>
              <p:cNvSpPr>
                <a:spLocks noChangeArrowheads="1"/>
              </p:cNvSpPr>
              <p:nvPr/>
            </p:nvSpPr>
            <p:spPr bwMode="auto">
              <a:xfrm>
                <a:off x="2638" y="3162"/>
                <a:ext cx="3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endParaRPr lang="en-US" altLang="en-US" sz="1800"/>
              </a:p>
            </p:txBody>
          </p:sp>
          <p:sp>
            <p:nvSpPr>
              <p:cNvPr id="18670" name="Rectangle 364"/>
              <p:cNvSpPr>
                <a:spLocks noChangeArrowheads="1"/>
              </p:cNvSpPr>
              <p:nvPr/>
            </p:nvSpPr>
            <p:spPr bwMode="auto">
              <a:xfrm>
                <a:off x="2670" y="3162"/>
                <a:ext cx="266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nfant age, MLL 11q23 rearrangements, CNS involvement, </a:t>
                </a:r>
                <a:endParaRPr lang="en-US" altLang="en-US" sz="1800"/>
              </a:p>
            </p:txBody>
          </p:sp>
          <p:sp>
            <p:nvSpPr>
              <p:cNvPr id="18671" name="Rectangle 365"/>
              <p:cNvSpPr>
                <a:spLocks noChangeArrowheads="1"/>
              </p:cNvSpPr>
              <p:nvPr/>
            </p:nvSpPr>
            <p:spPr bwMode="auto">
              <a:xfrm>
                <a:off x="2215" y="3293"/>
                <a:ext cx="144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chloromas, gingival hyperplasia</a:t>
                </a:r>
                <a:endParaRPr lang="en-US" altLang="en-US" sz="1800"/>
              </a:p>
            </p:txBody>
          </p:sp>
          <p:sp>
            <p:nvSpPr>
              <p:cNvPr id="18672" name="Rectangle 366"/>
              <p:cNvSpPr>
                <a:spLocks noChangeArrowheads="1"/>
              </p:cNvSpPr>
              <p:nvPr/>
            </p:nvSpPr>
            <p:spPr bwMode="auto">
              <a:xfrm>
                <a:off x="3669" y="3293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673" name="Rectangle 367"/>
              <p:cNvSpPr>
                <a:spLocks noChangeArrowheads="1"/>
              </p:cNvSpPr>
              <p:nvPr/>
            </p:nvSpPr>
            <p:spPr bwMode="auto">
              <a:xfrm>
                <a:off x="150" y="2894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4" name="Rectangle 368"/>
              <p:cNvSpPr>
                <a:spLocks noChangeArrowheads="1"/>
              </p:cNvSpPr>
              <p:nvPr/>
            </p:nvSpPr>
            <p:spPr bwMode="auto">
              <a:xfrm>
                <a:off x="460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5" name="Rectangle 369"/>
              <p:cNvSpPr>
                <a:spLocks noChangeArrowheads="1"/>
              </p:cNvSpPr>
              <p:nvPr/>
            </p:nvSpPr>
            <p:spPr bwMode="auto">
              <a:xfrm>
                <a:off x="460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6" name="Rectangle 370"/>
              <p:cNvSpPr>
                <a:spLocks noChangeArrowheads="1"/>
              </p:cNvSpPr>
              <p:nvPr/>
            </p:nvSpPr>
            <p:spPr bwMode="auto">
              <a:xfrm>
                <a:off x="150" y="3423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7" name="Rectangle 371"/>
              <p:cNvSpPr>
                <a:spLocks noChangeArrowheads="1"/>
              </p:cNvSpPr>
              <p:nvPr/>
            </p:nvSpPr>
            <p:spPr bwMode="auto">
              <a:xfrm>
                <a:off x="460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8" name="Rectangle 372"/>
              <p:cNvSpPr>
                <a:spLocks noChangeArrowheads="1"/>
              </p:cNvSpPr>
              <p:nvPr/>
            </p:nvSpPr>
            <p:spPr bwMode="auto">
              <a:xfrm>
                <a:off x="460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79" name="Rectangle 373"/>
              <p:cNvSpPr>
                <a:spLocks noChangeArrowheads="1"/>
              </p:cNvSpPr>
              <p:nvPr/>
            </p:nvSpPr>
            <p:spPr bwMode="auto">
              <a:xfrm>
                <a:off x="150" y="2901"/>
                <a:ext cx="14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0" name="Rectangle 374"/>
              <p:cNvSpPr>
                <a:spLocks noChangeArrowheads="1"/>
              </p:cNvSpPr>
              <p:nvPr/>
            </p:nvSpPr>
            <p:spPr bwMode="auto">
              <a:xfrm>
                <a:off x="460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1" name="Rectangle 375"/>
              <p:cNvSpPr>
                <a:spLocks noChangeArrowheads="1"/>
              </p:cNvSpPr>
              <p:nvPr/>
            </p:nvSpPr>
            <p:spPr bwMode="auto">
              <a:xfrm>
                <a:off x="46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2" name="Rectangle 376"/>
              <p:cNvSpPr>
                <a:spLocks noChangeArrowheads="1"/>
              </p:cNvSpPr>
              <p:nvPr/>
            </p:nvSpPr>
            <p:spPr bwMode="auto">
              <a:xfrm>
                <a:off x="46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3" name="Rectangle 377"/>
              <p:cNvSpPr>
                <a:spLocks noChangeArrowheads="1"/>
              </p:cNvSpPr>
              <p:nvPr/>
            </p:nvSpPr>
            <p:spPr bwMode="auto">
              <a:xfrm>
                <a:off x="475" y="2894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4" name="Rectangle 378"/>
              <p:cNvSpPr>
                <a:spLocks noChangeArrowheads="1"/>
              </p:cNvSpPr>
              <p:nvPr/>
            </p:nvSpPr>
            <p:spPr bwMode="auto">
              <a:xfrm>
                <a:off x="2201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5" name="Rectangle 379"/>
              <p:cNvSpPr>
                <a:spLocks noChangeArrowheads="1"/>
              </p:cNvSpPr>
              <p:nvPr/>
            </p:nvSpPr>
            <p:spPr bwMode="auto">
              <a:xfrm>
                <a:off x="2201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6" name="Rectangle 380"/>
              <p:cNvSpPr>
                <a:spLocks noChangeArrowheads="1"/>
              </p:cNvSpPr>
              <p:nvPr/>
            </p:nvSpPr>
            <p:spPr bwMode="auto">
              <a:xfrm>
                <a:off x="46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7" name="Rectangle 381"/>
              <p:cNvSpPr>
                <a:spLocks noChangeArrowheads="1"/>
              </p:cNvSpPr>
              <p:nvPr/>
            </p:nvSpPr>
            <p:spPr bwMode="auto">
              <a:xfrm>
                <a:off x="46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8" name="Rectangle 382"/>
              <p:cNvSpPr>
                <a:spLocks noChangeArrowheads="1"/>
              </p:cNvSpPr>
              <p:nvPr/>
            </p:nvSpPr>
            <p:spPr bwMode="auto">
              <a:xfrm>
                <a:off x="475" y="3423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89" name="Rectangle 383"/>
              <p:cNvSpPr>
                <a:spLocks noChangeArrowheads="1"/>
              </p:cNvSpPr>
              <p:nvPr/>
            </p:nvSpPr>
            <p:spPr bwMode="auto">
              <a:xfrm>
                <a:off x="2201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0" name="Rectangle 384"/>
              <p:cNvSpPr>
                <a:spLocks noChangeArrowheads="1"/>
              </p:cNvSpPr>
              <p:nvPr/>
            </p:nvSpPr>
            <p:spPr bwMode="auto">
              <a:xfrm>
                <a:off x="2201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1" name="Rectangle 385"/>
              <p:cNvSpPr>
                <a:spLocks noChangeArrowheads="1"/>
              </p:cNvSpPr>
              <p:nvPr/>
            </p:nvSpPr>
            <p:spPr bwMode="auto">
              <a:xfrm>
                <a:off x="468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2" name="Rectangle 386"/>
              <p:cNvSpPr>
                <a:spLocks noChangeArrowheads="1"/>
              </p:cNvSpPr>
              <p:nvPr/>
            </p:nvSpPr>
            <p:spPr bwMode="auto">
              <a:xfrm>
                <a:off x="2201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3" name="Rectangle 387"/>
              <p:cNvSpPr>
                <a:spLocks noChangeArrowheads="1"/>
              </p:cNvSpPr>
              <p:nvPr/>
            </p:nvSpPr>
            <p:spPr bwMode="auto">
              <a:xfrm>
                <a:off x="220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4" name="Rectangle 388"/>
              <p:cNvSpPr>
                <a:spLocks noChangeArrowheads="1"/>
              </p:cNvSpPr>
              <p:nvPr/>
            </p:nvSpPr>
            <p:spPr bwMode="auto">
              <a:xfrm>
                <a:off x="2208" y="289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5" name="Rectangle 389"/>
              <p:cNvSpPr>
                <a:spLocks noChangeArrowheads="1"/>
              </p:cNvSpPr>
              <p:nvPr/>
            </p:nvSpPr>
            <p:spPr bwMode="auto">
              <a:xfrm>
                <a:off x="2215" y="2894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6" name="Rectangle 390"/>
              <p:cNvSpPr>
                <a:spLocks noChangeArrowheads="1"/>
              </p:cNvSpPr>
              <p:nvPr/>
            </p:nvSpPr>
            <p:spPr bwMode="auto">
              <a:xfrm>
                <a:off x="5388" y="2894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7" name="Rectangle 391"/>
              <p:cNvSpPr>
                <a:spLocks noChangeArrowheads="1"/>
              </p:cNvSpPr>
              <p:nvPr/>
            </p:nvSpPr>
            <p:spPr bwMode="auto">
              <a:xfrm>
                <a:off x="220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8" name="Rectangle 392"/>
              <p:cNvSpPr>
                <a:spLocks noChangeArrowheads="1"/>
              </p:cNvSpPr>
              <p:nvPr/>
            </p:nvSpPr>
            <p:spPr bwMode="auto">
              <a:xfrm>
                <a:off x="2208" y="3423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699" name="Rectangle 393"/>
              <p:cNvSpPr>
                <a:spLocks noChangeArrowheads="1"/>
              </p:cNvSpPr>
              <p:nvPr/>
            </p:nvSpPr>
            <p:spPr bwMode="auto">
              <a:xfrm>
                <a:off x="2215" y="3423"/>
                <a:ext cx="317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0" name="Rectangle 394"/>
              <p:cNvSpPr>
                <a:spLocks noChangeArrowheads="1"/>
              </p:cNvSpPr>
              <p:nvPr/>
            </p:nvSpPr>
            <p:spPr bwMode="auto">
              <a:xfrm>
                <a:off x="5388" y="3423"/>
                <a:ext cx="1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1" name="Rectangle 395"/>
              <p:cNvSpPr>
                <a:spLocks noChangeArrowheads="1"/>
              </p:cNvSpPr>
              <p:nvPr/>
            </p:nvSpPr>
            <p:spPr bwMode="auto">
              <a:xfrm>
                <a:off x="2208" y="2901"/>
                <a:ext cx="7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2" name="Rectangle 396"/>
              <p:cNvSpPr>
                <a:spLocks noChangeArrowheads="1"/>
              </p:cNvSpPr>
              <p:nvPr/>
            </p:nvSpPr>
            <p:spPr bwMode="auto">
              <a:xfrm>
                <a:off x="5388" y="2901"/>
                <a:ext cx="14" cy="5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3" name="Rectangle 397"/>
              <p:cNvSpPr>
                <a:spLocks noChangeArrowheads="1"/>
              </p:cNvSpPr>
              <p:nvPr/>
            </p:nvSpPr>
            <p:spPr bwMode="auto">
              <a:xfrm>
                <a:off x="164" y="3568"/>
                <a:ext cx="296" cy="3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4" name="Rectangle 398"/>
              <p:cNvSpPr>
                <a:spLocks noChangeArrowheads="1"/>
              </p:cNvSpPr>
              <p:nvPr/>
            </p:nvSpPr>
            <p:spPr bwMode="auto">
              <a:xfrm>
                <a:off x="164" y="3437"/>
                <a:ext cx="296" cy="13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05" name="Rectangle 399"/>
              <p:cNvSpPr>
                <a:spLocks noChangeArrowheads="1"/>
              </p:cNvSpPr>
              <p:nvPr/>
            </p:nvSpPr>
            <p:spPr bwMode="auto">
              <a:xfrm>
                <a:off x="164" y="3436"/>
                <a:ext cx="16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M6</a:t>
                </a:r>
                <a:endParaRPr lang="en-US" altLang="en-US" sz="1800"/>
              </a:p>
            </p:txBody>
          </p:sp>
          <p:sp>
            <p:nvSpPr>
              <p:cNvPr id="18706" name="Rectangle 400"/>
              <p:cNvSpPr>
                <a:spLocks noChangeArrowheads="1"/>
              </p:cNvSpPr>
              <p:nvPr/>
            </p:nvSpPr>
            <p:spPr bwMode="auto">
              <a:xfrm>
                <a:off x="327" y="343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07" name="Rectangle 401"/>
              <p:cNvSpPr>
                <a:spLocks noChangeArrowheads="1"/>
              </p:cNvSpPr>
              <p:nvPr/>
            </p:nvSpPr>
            <p:spPr bwMode="auto">
              <a:xfrm>
                <a:off x="475" y="3436"/>
                <a:ext cx="145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Acute erythroblastic leukemia</a:t>
                </a:r>
                <a:endParaRPr lang="en-US" altLang="en-US" sz="1800"/>
              </a:p>
            </p:txBody>
          </p:sp>
          <p:sp>
            <p:nvSpPr>
              <p:cNvPr id="18708" name="Rectangle 402"/>
              <p:cNvSpPr>
                <a:spLocks noChangeArrowheads="1"/>
              </p:cNvSpPr>
              <p:nvPr/>
            </p:nvSpPr>
            <p:spPr bwMode="auto">
              <a:xfrm>
                <a:off x="1938" y="3439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09" name="Rectangle 403"/>
              <p:cNvSpPr>
                <a:spLocks noChangeArrowheads="1"/>
              </p:cNvSpPr>
              <p:nvPr/>
            </p:nvSpPr>
            <p:spPr bwMode="auto">
              <a:xfrm>
                <a:off x="2215" y="3437"/>
                <a:ext cx="72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Rare in children</a:t>
                </a:r>
                <a:endParaRPr lang="en-US" altLang="en-US" sz="1800"/>
              </a:p>
            </p:txBody>
          </p:sp>
          <p:sp>
            <p:nvSpPr>
              <p:cNvPr id="18710" name="Rectangle 404"/>
              <p:cNvSpPr>
                <a:spLocks noChangeArrowheads="1"/>
              </p:cNvSpPr>
              <p:nvPr/>
            </p:nvSpPr>
            <p:spPr bwMode="auto">
              <a:xfrm>
                <a:off x="2945" y="3437"/>
                <a:ext cx="2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1800"/>
              </a:p>
            </p:txBody>
          </p:sp>
          <p:sp>
            <p:nvSpPr>
              <p:cNvPr id="18711" name="Rectangle 405"/>
              <p:cNvSpPr>
                <a:spLocks noChangeArrowheads="1"/>
              </p:cNvSpPr>
              <p:nvPr/>
            </p:nvSpPr>
            <p:spPr bwMode="auto">
              <a:xfrm>
                <a:off x="150" y="3430"/>
                <a:ext cx="310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2" name="Rectangle 406"/>
              <p:cNvSpPr>
                <a:spLocks noChangeArrowheads="1"/>
              </p:cNvSpPr>
              <p:nvPr/>
            </p:nvSpPr>
            <p:spPr bwMode="auto">
              <a:xfrm>
                <a:off x="460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3" name="Rectangle 407"/>
              <p:cNvSpPr>
                <a:spLocks noChangeArrowheads="1"/>
              </p:cNvSpPr>
              <p:nvPr/>
            </p:nvSpPr>
            <p:spPr bwMode="auto">
              <a:xfrm>
                <a:off x="460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4" name="Rectangle 408"/>
              <p:cNvSpPr>
                <a:spLocks noChangeArrowheads="1"/>
              </p:cNvSpPr>
              <p:nvPr/>
            </p:nvSpPr>
            <p:spPr bwMode="auto">
              <a:xfrm>
                <a:off x="150" y="3602"/>
                <a:ext cx="310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5" name="Rectangle 409"/>
              <p:cNvSpPr>
                <a:spLocks noChangeArrowheads="1"/>
              </p:cNvSpPr>
              <p:nvPr/>
            </p:nvSpPr>
            <p:spPr bwMode="auto">
              <a:xfrm>
                <a:off x="460" y="3602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6" name="Rectangle 410"/>
              <p:cNvSpPr>
                <a:spLocks noChangeArrowheads="1"/>
              </p:cNvSpPr>
              <p:nvPr/>
            </p:nvSpPr>
            <p:spPr bwMode="auto">
              <a:xfrm>
                <a:off x="460" y="3602"/>
                <a:ext cx="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7" name="Rectangle 411"/>
              <p:cNvSpPr>
                <a:spLocks noChangeArrowheads="1"/>
              </p:cNvSpPr>
              <p:nvPr/>
            </p:nvSpPr>
            <p:spPr bwMode="auto">
              <a:xfrm>
                <a:off x="150" y="3437"/>
                <a:ext cx="14" cy="1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8" name="Rectangle 412"/>
              <p:cNvSpPr>
                <a:spLocks noChangeArrowheads="1"/>
              </p:cNvSpPr>
              <p:nvPr/>
            </p:nvSpPr>
            <p:spPr bwMode="auto">
              <a:xfrm>
                <a:off x="460" y="3437"/>
                <a:ext cx="7" cy="1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19" name="Rectangle 413"/>
              <p:cNvSpPr>
                <a:spLocks noChangeArrowheads="1"/>
              </p:cNvSpPr>
              <p:nvPr/>
            </p:nvSpPr>
            <p:spPr bwMode="auto">
              <a:xfrm>
                <a:off x="468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0" name="Rectangle 414"/>
              <p:cNvSpPr>
                <a:spLocks noChangeArrowheads="1"/>
              </p:cNvSpPr>
              <p:nvPr/>
            </p:nvSpPr>
            <p:spPr bwMode="auto">
              <a:xfrm>
                <a:off x="468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1" name="Rectangle 415"/>
              <p:cNvSpPr>
                <a:spLocks noChangeArrowheads="1"/>
              </p:cNvSpPr>
              <p:nvPr/>
            </p:nvSpPr>
            <p:spPr bwMode="auto">
              <a:xfrm>
                <a:off x="475" y="3430"/>
                <a:ext cx="172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2" name="Rectangle 416"/>
              <p:cNvSpPr>
                <a:spLocks noChangeArrowheads="1"/>
              </p:cNvSpPr>
              <p:nvPr/>
            </p:nvSpPr>
            <p:spPr bwMode="auto">
              <a:xfrm>
                <a:off x="2201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723" name="Rectangle 417"/>
              <p:cNvSpPr>
                <a:spLocks noChangeArrowheads="1"/>
              </p:cNvSpPr>
              <p:nvPr/>
            </p:nvSpPr>
            <p:spPr bwMode="auto">
              <a:xfrm>
                <a:off x="2201" y="3430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0" name="Rectangle 419"/>
            <p:cNvSpPr>
              <a:spLocks noChangeArrowheads="1"/>
            </p:cNvSpPr>
            <p:nvPr/>
          </p:nvSpPr>
          <p:spPr bwMode="auto">
            <a:xfrm>
              <a:off x="46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Rectangle 420"/>
            <p:cNvSpPr>
              <a:spLocks noChangeArrowheads="1"/>
            </p:cNvSpPr>
            <p:nvPr/>
          </p:nvSpPr>
          <p:spPr bwMode="auto">
            <a:xfrm>
              <a:off x="46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Rectangle 421"/>
            <p:cNvSpPr>
              <a:spLocks noChangeArrowheads="1"/>
            </p:cNvSpPr>
            <p:nvPr/>
          </p:nvSpPr>
          <p:spPr bwMode="auto">
            <a:xfrm>
              <a:off x="475" y="3602"/>
              <a:ext cx="172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Rectangle 422"/>
            <p:cNvSpPr>
              <a:spLocks noChangeArrowheads="1"/>
            </p:cNvSpPr>
            <p:nvPr/>
          </p:nvSpPr>
          <p:spPr bwMode="auto">
            <a:xfrm>
              <a:off x="2201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Rectangle 423"/>
            <p:cNvSpPr>
              <a:spLocks noChangeArrowheads="1"/>
            </p:cNvSpPr>
            <p:nvPr/>
          </p:nvSpPr>
          <p:spPr bwMode="auto">
            <a:xfrm>
              <a:off x="2201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5" name="Rectangle 424"/>
            <p:cNvSpPr>
              <a:spLocks noChangeArrowheads="1"/>
            </p:cNvSpPr>
            <p:nvPr/>
          </p:nvSpPr>
          <p:spPr bwMode="auto">
            <a:xfrm>
              <a:off x="468" y="3437"/>
              <a:ext cx="7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6" name="Rectangle 425"/>
            <p:cNvSpPr>
              <a:spLocks noChangeArrowheads="1"/>
            </p:cNvSpPr>
            <p:nvPr/>
          </p:nvSpPr>
          <p:spPr bwMode="auto">
            <a:xfrm>
              <a:off x="2201" y="3437"/>
              <a:ext cx="7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7" name="Rectangle 426"/>
            <p:cNvSpPr>
              <a:spLocks noChangeArrowheads="1"/>
            </p:cNvSpPr>
            <p:nvPr/>
          </p:nvSpPr>
          <p:spPr bwMode="auto">
            <a:xfrm>
              <a:off x="2208" y="3430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8" name="Rectangle 427"/>
            <p:cNvSpPr>
              <a:spLocks noChangeArrowheads="1"/>
            </p:cNvSpPr>
            <p:nvPr/>
          </p:nvSpPr>
          <p:spPr bwMode="auto">
            <a:xfrm>
              <a:off x="2208" y="3430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9" name="Rectangle 428"/>
            <p:cNvSpPr>
              <a:spLocks noChangeArrowheads="1"/>
            </p:cNvSpPr>
            <p:nvPr/>
          </p:nvSpPr>
          <p:spPr bwMode="auto">
            <a:xfrm>
              <a:off x="2215" y="3430"/>
              <a:ext cx="317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Rectangle 429"/>
            <p:cNvSpPr>
              <a:spLocks noChangeArrowheads="1"/>
            </p:cNvSpPr>
            <p:nvPr/>
          </p:nvSpPr>
          <p:spPr bwMode="auto">
            <a:xfrm>
              <a:off x="5388" y="3430"/>
              <a:ext cx="1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1" name="Rectangle 430"/>
            <p:cNvSpPr>
              <a:spLocks noChangeArrowheads="1"/>
            </p:cNvSpPr>
            <p:nvPr/>
          </p:nvSpPr>
          <p:spPr bwMode="auto">
            <a:xfrm>
              <a:off x="220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2" name="Rectangle 431"/>
            <p:cNvSpPr>
              <a:spLocks noChangeArrowheads="1"/>
            </p:cNvSpPr>
            <p:nvPr/>
          </p:nvSpPr>
          <p:spPr bwMode="auto">
            <a:xfrm>
              <a:off x="2208" y="3602"/>
              <a:ext cx="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3" name="Rectangle 432"/>
            <p:cNvSpPr>
              <a:spLocks noChangeArrowheads="1"/>
            </p:cNvSpPr>
            <p:nvPr/>
          </p:nvSpPr>
          <p:spPr bwMode="auto">
            <a:xfrm>
              <a:off x="2215" y="3602"/>
              <a:ext cx="317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4" name="Rectangle 433"/>
            <p:cNvSpPr>
              <a:spLocks noChangeArrowheads="1"/>
            </p:cNvSpPr>
            <p:nvPr/>
          </p:nvSpPr>
          <p:spPr bwMode="auto">
            <a:xfrm>
              <a:off x="5388" y="3602"/>
              <a:ext cx="1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5" name="Rectangle 434"/>
            <p:cNvSpPr>
              <a:spLocks noChangeArrowheads="1"/>
            </p:cNvSpPr>
            <p:nvPr/>
          </p:nvSpPr>
          <p:spPr bwMode="auto">
            <a:xfrm>
              <a:off x="2208" y="3437"/>
              <a:ext cx="7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6" name="Rectangle 435"/>
            <p:cNvSpPr>
              <a:spLocks noChangeArrowheads="1"/>
            </p:cNvSpPr>
            <p:nvPr/>
          </p:nvSpPr>
          <p:spPr bwMode="auto">
            <a:xfrm>
              <a:off x="5388" y="3437"/>
              <a:ext cx="14" cy="1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7" name="Rectangle 436"/>
            <p:cNvSpPr>
              <a:spLocks noChangeArrowheads="1"/>
            </p:cNvSpPr>
            <p:nvPr/>
          </p:nvSpPr>
          <p:spPr bwMode="auto">
            <a:xfrm>
              <a:off x="164" y="3746"/>
              <a:ext cx="296" cy="39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8" name="Rectangle 437"/>
            <p:cNvSpPr>
              <a:spLocks noChangeArrowheads="1"/>
            </p:cNvSpPr>
            <p:nvPr/>
          </p:nvSpPr>
          <p:spPr bwMode="auto">
            <a:xfrm>
              <a:off x="164" y="3615"/>
              <a:ext cx="296" cy="13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9" name="Rectangle 438"/>
            <p:cNvSpPr>
              <a:spLocks noChangeArrowheads="1"/>
            </p:cNvSpPr>
            <p:nvPr/>
          </p:nvSpPr>
          <p:spPr bwMode="auto">
            <a:xfrm>
              <a:off x="164" y="3615"/>
              <a:ext cx="1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M7</a:t>
              </a:r>
              <a:endParaRPr lang="en-US" altLang="en-US" sz="1800"/>
            </a:p>
          </p:txBody>
        </p:sp>
        <p:sp>
          <p:nvSpPr>
            <p:cNvPr id="18470" name="Rectangle 439"/>
            <p:cNvSpPr>
              <a:spLocks noChangeArrowheads="1"/>
            </p:cNvSpPr>
            <p:nvPr/>
          </p:nvSpPr>
          <p:spPr bwMode="auto">
            <a:xfrm>
              <a:off x="327" y="3618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18471" name="Rectangle 440"/>
            <p:cNvSpPr>
              <a:spLocks noChangeArrowheads="1"/>
            </p:cNvSpPr>
            <p:nvPr/>
          </p:nvSpPr>
          <p:spPr bwMode="auto">
            <a:xfrm>
              <a:off x="475" y="3615"/>
              <a:ext cx="13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</a:t>
              </a:r>
              <a:endParaRPr lang="en-US" altLang="en-US" sz="1800"/>
            </a:p>
          </p:txBody>
        </p:sp>
        <p:sp>
          <p:nvSpPr>
            <p:cNvPr id="18472" name="Rectangle 441"/>
            <p:cNvSpPr>
              <a:spLocks noChangeArrowheads="1"/>
            </p:cNvSpPr>
            <p:nvPr/>
          </p:nvSpPr>
          <p:spPr bwMode="auto">
            <a:xfrm>
              <a:off x="607" y="3615"/>
              <a:ext cx="15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ute megakaryoblastic leukemia</a:t>
              </a:r>
              <a:endParaRPr lang="en-US" altLang="en-US" sz="1800"/>
            </a:p>
          </p:txBody>
        </p:sp>
        <p:sp>
          <p:nvSpPr>
            <p:cNvPr id="18473" name="Rectangle 442"/>
            <p:cNvSpPr>
              <a:spLocks noChangeArrowheads="1"/>
            </p:cNvSpPr>
            <p:nvPr/>
          </p:nvSpPr>
          <p:spPr bwMode="auto">
            <a:xfrm>
              <a:off x="2114" y="3618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18474" name="Rectangle 443"/>
            <p:cNvSpPr>
              <a:spLocks noChangeArrowheads="1"/>
            </p:cNvSpPr>
            <p:nvPr/>
          </p:nvSpPr>
          <p:spPr bwMode="auto">
            <a:xfrm>
              <a:off x="2215" y="3615"/>
              <a:ext cx="5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Seen mostly</a:t>
              </a:r>
              <a:endParaRPr lang="en-US" altLang="en-US" sz="1800"/>
            </a:p>
          </p:txBody>
        </p:sp>
        <p:sp>
          <p:nvSpPr>
            <p:cNvPr id="18475" name="Rectangle 444"/>
            <p:cNvSpPr>
              <a:spLocks noChangeArrowheads="1"/>
            </p:cNvSpPr>
            <p:nvPr/>
          </p:nvSpPr>
          <p:spPr bwMode="auto">
            <a:xfrm>
              <a:off x="2773" y="3615"/>
              <a:ext cx="14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in </a:t>
              </a:r>
              <a:endParaRPr lang="en-US" altLang="en-US" sz="1800"/>
            </a:p>
          </p:txBody>
        </p:sp>
        <p:sp>
          <p:nvSpPr>
            <p:cNvPr id="18476" name="Rectangle 445"/>
            <p:cNvSpPr>
              <a:spLocks noChangeArrowheads="1"/>
            </p:cNvSpPr>
            <p:nvPr/>
          </p:nvSpPr>
          <p:spPr bwMode="auto">
            <a:xfrm>
              <a:off x="2918" y="3615"/>
              <a:ext cx="6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children with </a:t>
              </a:r>
              <a:endParaRPr lang="en-US" altLang="en-US" sz="1800"/>
            </a:p>
          </p:txBody>
        </p:sp>
        <p:sp>
          <p:nvSpPr>
            <p:cNvPr id="18477" name="Rectangle 446"/>
            <p:cNvSpPr>
              <a:spLocks noChangeArrowheads="1"/>
            </p:cNvSpPr>
            <p:nvPr/>
          </p:nvSpPr>
          <p:spPr bwMode="auto">
            <a:xfrm>
              <a:off x="3549" y="3615"/>
              <a:ext cx="15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Down syndrome (good prognosis</a:t>
              </a:r>
              <a:endParaRPr lang="en-US" altLang="en-US" sz="1800"/>
            </a:p>
          </p:txBody>
        </p:sp>
        <p:sp>
          <p:nvSpPr>
            <p:cNvPr id="18478" name="Rectangle 447"/>
            <p:cNvSpPr>
              <a:spLocks noChangeArrowheads="1"/>
            </p:cNvSpPr>
            <p:nvPr/>
          </p:nvSpPr>
          <p:spPr bwMode="auto">
            <a:xfrm>
              <a:off x="5066" y="3615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if </a:t>
              </a:r>
              <a:endParaRPr lang="en-US" altLang="en-US" sz="1800"/>
            </a:p>
          </p:txBody>
        </p:sp>
        <p:sp>
          <p:nvSpPr>
            <p:cNvPr id="18479" name="Rectangle 448"/>
            <p:cNvSpPr>
              <a:spLocks noChangeArrowheads="1"/>
            </p:cNvSpPr>
            <p:nvPr/>
          </p:nvSpPr>
          <p:spPr bwMode="auto">
            <a:xfrm>
              <a:off x="5192" y="3615"/>
              <a:ext cx="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&lt;</a:t>
              </a:r>
              <a:endParaRPr lang="en-US" altLang="en-US" sz="1800"/>
            </a:p>
          </p:txBody>
        </p:sp>
        <p:sp>
          <p:nvSpPr>
            <p:cNvPr id="18480" name="Rectangle 449"/>
            <p:cNvSpPr>
              <a:spLocks noChangeArrowheads="1"/>
            </p:cNvSpPr>
            <p:nvPr/>
          </p:nvSpPr>
          <p:spPr bwMode="auto">
            <a:xfrm>
              <a:off x="5192" y="3730"/>
              <a:ext cx="6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Rectangle 450"/>
            <p:cNvSpPr>
              <a:spLocks noChangeArrowheads="1"/>
            </p:cNvSpPr>
            <p:nvPr/>
          </p:nvSpPr>
          <p:spPr bwMode="auto">
            <a:xfrm>
              <a:off x="5255" y="3615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2 </a:t>
              </a:r>
              <a:endParaRPr lang="en-US" altLang="en-US" sz="1800"/>
            </a:p>
          </p:txBody>
        </p:sp>
        <p:sp>
          <p:nvSpPr>
            <p:cNvPr id="18482" name="Rectangle 451"/>
            <p:cNvSpPr>
              <a:spLocks noChangeArrowheads="1"/>
            </p:cNvSpPr>
            <p:nvPr/>
          </p:nvSpPr>
          <p:spPr bwMode="auto">
            <a:xfrm>
              <a:off x="2215" y="3746"/>
              <a:ext cx="4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years old</a:t>
              </a:r>
              <a:endParaRPr lang="en-US" altLang="en-US" sz="1800"/>
            </a:p>
          </p:txBody>
        </p:sp>
        <p:sp>
          <p:nvSpPr>
            <p:cNvPr id="18483" name="Rectangle 452"/>
            <p:cNvSpPr>
              <a:spLocks noChangeArrowheads="1"/>
            </p:cNvSpPr>
            <p:nvPr/>
          </p:nvSpPr>
          <p:spPr bwMode="auto">
            <a:xfrm>
              <a:off x="2627" y="3746"/>
              <a:ext cx="8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; GATA1 mutations</a:t>
              </a:r>
              <a:endParaRPr lang="en-US" altLang="en-US" sz="1800"/>
            </a:p>
          </p:txBody>
        </p:sp>
        <p:sp>
          <p:nvSpPr>
            <p:cNvPr id="18484" name="Rectangle 453"/>
            <p:cNvSpPr>
              <a:spLocks noChangeArrowheads="1"/>
            </p:cNvSpPr>
            <p:nvPr/>
          </p:nvSpPr>
          <p:spPr bwMode="auto">
            <a:xfrm>
              <a:off x="3537" y="3746"/>
              <a:ext cx="13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) or mosaicism for trisomy 21;</a:t>
              </a:r>
              <a:endParaRPr lang="en-US" altLang="en-US" sz="1800"/>
            </a:p>
          </p:txBody>
        </p:sp>
        <p:sp>
          <p:nvSpPr>
            <p:cNvPr id="18485" name="Rectangle 454"/>
            <p:cNvSpPr>
              <a:spLocks noChangeArrowheads="1"/>
            </p:cNvSpPr>
            <p:nvPr/>
          </p:nvSpPr>
          <p:spPr bwMode="auto">
            <a:xfrm>
              <a:off x="4921" y="3746"/>
              <a:ext cx="34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rare in </a:t>
              </a:r>
              <a:endParaRPr lang="en-US" altLang="en-US" sz="1800"/>
            </a:p>
          </p:txBody>
        </p:sp>
        <p:sp>
          <p:nvSpPr>
            <p:cNvPr id="18486" name="Rectangle 455"/>
            <p:cNvSpPr>
              <a:spLocks noChangeArrowheads="1"/>
            </p:cNvSpPr>
            <p:nvPr/>
          </p:nvSpPr>
          <p:spPr bwMode="auto">
            <a:xfrm>
              <a:off x="2215" y="3877"/>
              <a:ext cx="146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normal children (poor prognosis</a:t>
              </a:r>
              <a:endParaRPr lang="en-US" altLang="en-US" sz="1800"/>
            </a:p>
          </p:txBody>
        </p:sp>
        <p:sp>
          <p:nvSpPr>
            <p:cNvPr id="18487" name="Rectangle 456"/>
            <p:cNvSpPr>
              <a:spLocks noChangeArrowheads="1"/>
            </p:cNvSpPr>
            <p:nvPr/>
          </p:nvSpPr>
          <p:spPr bwMode="auto">
            <a:xfrm>
              <a:off x="3681" y="3877"/>
              <a:ext cx="3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, t(1;22) </a:t>
              </a:r>
              <a:endParaRPr lang="en-US" altLang="en-US" sz="1800"/>
            </a:p>
          </p:txBody>
        </p:sp>
        <p:sp>
          <p:nvSpPr>
            <p:cNvPr id="18488" name="Rectangle 457"/>
            <p:cNvSpPr>
              <a:spLocks noChangeArrowheads="1"/>
            </p:cNvSpPr>
            <p:nvPr/>
          </p:nvSpPr>
          <p:spPr bwMode="auto">
            <a:xfrm>
              <a:off x="4075" y="387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en-US" sz="1800"/>
            </a:p>
          </p:txBody>
        </p:sp>
        <p:sp>
          <p:nvSpPr>
            <p:cNvPr id="18489" name="Rectangle 458"/>
            <p:cNvSpPr>
              <a:spLocks noChangeArrowheads="1"/>
            </p:cNvSpPr>
            <p:nvPr/>
          </p:nvSpPr>
          <p:spPr bwMode="auto">
            <a:xfrm>
              <a:off x="4114" y="3877"/>
              <a:ext cx="31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&gt; OTT</a:t>
              </a:r>
              <a:endParaRPr lang="en-US" altLang="en-US" sz="1800"/>
            </a:p>
          </p:txBody>
        </p:sp>
        <p:sp>
          <p:nvSpPr>
            <p:cNvPr id="18490" name="Rectangle 459"/>
            <p:cNvSpPr>
              <a:spLocks noChangeArrowheads="1"/>
            </p:cNvSpPr>
            <p:nvPr/>
          </p:nvSpPr>
          <p:spPr bwMode="auto">
            <a:xfrm>
              <a:off x="4426" y="3877"/>
              <a:ext cx="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en-US" altLang="en-US" sz="1800"/>
            </a:p>
          </p:txBody>
        </p:sp>
        <p:sp>
          <p:nvSpPr>
            <p:cNvPr id="18491" name="Rectangle 460"/>
            <p:cNvSpPr>
              <a:spLocks noChangeArrowheads="1"/>
            </p:cNvSpPr>
            <p:nvPr/>
          </p:nvSpPr>
          <p:spPr bwMode="auto">
            <a:xfrm>
              <a:off x="4465" y="3877"/>
              <a:ext cx="8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MAL fusion, often </a:t>
              </a:r>
              <a:endParaRPr lang="en-US" altLang="en-US" sz="1800"/>
            </a:p>
          </p:txBody>
        </p:sp>
        <p:sp>
          <p:nvSpPr>
            <p:cNvPr id="18492" name="Rectangle 461"/>
            <p:cNvSpPr>
              <a:spLocks noChangeArrowheads="1"/>
            </p:cNvSpPr>
            <p:nvPr/>
          </p:nvSpPr>
          <p:spPr bwMode="auto">
            <a:xfrm>
              <a:off x="2215" y="4007"/>
              <a:ext cx="3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infants</a:t>
              </a:r>
              <a:endParaRPr lang="en-US" altLang="en-US" sz="1800"/>
            </a:p>
          </p:txBody>
        </p:sp>
        <p:sp>
          <p:nvSpPr>
            <p:cNvPr id="18493" name="Rectangle 462"/>
            <p:cNvSpPr>
              <a:spLocks noChangeArrowheads="1"/>
            </p:cNvSpPr>
            <p:nvPr/>
          </p:nvSpPr>
          <p:spPr bwMode="auto">
            <a:xfrm>
              <a:off x="2524" y="4007"/>
              <a:ext cx="108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); myelofibrosis commo</a:t>
              </a:r>
              <a:endParaRPr lang="en-US" altLang="en-US" sz="1800"/>
            </a:p>
          </p:txBody>
        </p:sp>
        <p:sp>
          <p:nvSpPr>
            <p:cNvPr id="18494" name="Rectangle 463"/>
            <p:cNvSpPr>
              <a:spLocks noChangeArrowheads="1"/>
            </p:cNvSpPr>
            <p:nvPr/>
          </p:nvSpPr>
          <p:spPr bwMode="auto">
            <a:xfrm>
              <a:off x="3616" y="4007"/>
              <a:ext cx="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1800"/>
            </a:p>
          </p:txBody>
        </p:sp>
        <p:sp>
          <p:nvSpPr>
            <p:cNvPr id="18495" name="Rectangle 464"/>
            <p:cNvSpPr>
              <a:spLocks noChangeArrowheads="1"/>
            </p:cNvSpPr>
            <p:nvPr/>
          </p:nvSpPr>
          <p:spPr bwMode="auto">
            <a:xfrm>
              <a:off x="3673" y="4007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  <p:sp>
          <p:nvSpPr>
            <p:cNvPr id="18496" name="Rectangle 465"/>
            <p:cNvSpPr>
              <a:spLocks noChangeArrowheads="1"/>
            </p:cNvSpPr>
            <p:nvPr/>
          </p:nvSpPr>
          <p:spPr bwMode="auto">
            <a:xfrm>
              <a:off x="150" y="3608"/>
              <a:ext cx="31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7" name="Rectangle 466"/>
            <p:cNvSpPr>
              <a:spLocks noChangeArrowheads="1"/>
            </p:cNvSpPr>
            <p:nvPr/>
          </p:nvSpPr>
          <p:spPr bwMode="auto">
            <a:xfrm>
              <a:off x="460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8" name="Rectangle 467"/>
            <p:cNvSpPr>
              <a:spLocks noChangeArrowheads="1"/>
            </p:cNvSpPr>
            <p:nvPr/>
          </p:nvSpPr>
          <p:spPr bwMode="auto">
            <a:xfrm>
              <a:off x="460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Rectangle 468"/>
            <p:cNvSpPr>
              <a:spLocks noChangeArrowheads="1"/>
            </p:cNvSpPr>
            <p:nvPr/>
          </p:nvSpPr>
          <p:spPr bwMode="auto">
            <a:xfrm>
              <a:off x="150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0" name="Rectangle 469"/>
            <p:cNvSpPr>
              <a:spLocks noChangeArrowheads="1"/>
            </p:cNvSpPr>
            <p:nvPr/>
          </p:nvSpPr>
          <p:spPr bwMode="auto">
            <a:xfrm>
              <a:off x="150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1" name="Rectangle 470"/>
            <p:cNvSpPr>
              <a:spLocks noChangeArrowheads="1"/>
            </p:cNvSpPr>
            <p:nvPr/>
          </p:nvSpPr>
          <p:spPr bwMode="auto">
            <a:xfrm>
              <a:off x="164" y="4137"/>
              <a:ext cx="29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2" name="Rectangle 471"/>
            <p:cNvSpPr>
              <a:spLocks noChangeArrowheads="1"/>
            </p:cNvSpPr>
            <p:nvPr/>
          </p:nvSpPr>
          <p:spPr bwMode="auto">
            <a:xfrm>
              <a:off x="460" y="4137"/>
              <a:ext cx="7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3" name="Rectangle 472"/>
            <p:cNvSpPr>
              <a:spLocks noChangeArrowheads="1"/>
            </p:cNvSpPr>
            <p:nvPr/>
          </p:nvSpPr>
          <p:spPr bwMode="auto">
            <a:xfrm>
              <a:off x="150" y="3615"/>
              <a:ext cx="14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4" name="Rectangle 473"/>
            <p:cNvSpPr>
              <a:spLocks noChangeArrowheads="1"/>
            </p:cNvSpPr>
            <p:nvPr/>
          </p:nvSpPr>
          <p:spPr bwMode="auto">
            <a:xfrm>
              <a:off x="460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5" name="Rectangle 474"/>
            <p:cNvSpPr>
              <a:spLocks noChangeArrowheads="1"/>
            </p:cNvSpPr>
            <p:nvPr/>
          </p:nvSpPr>
          <p:spPr bwMode="auto">
            <a:xfrm>
              <a:off x="46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6" name="Rectangle 475"/>
            <p:cNvSpPr>
              <a:spLocks noChangeArrowheads="1"/>
            </p:cNvSpPr>
            <p:nvPr/>
          </p:nvSpPr>
          <p:spPr bwMode="auto">
            <a:xfrm>
              <a:off x="46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7" name="Rectangle 476"/>
            <p:cNvSpPr>
              <a:spLocks noChangeArrowheads="1"/>
            </p:cNvSpPr>
            <p:nvPr/>
          </p:nvSpPr>
          <p:spPr bwMode="auto">
            <a:xfrm>
              <a:off x="475" y="3608"/>
              <a:ext cx="1726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Rectangle 477"/>
            <p:cNvSpPr>
              <a:spLocks noChangeArrowheads="1"/>
            </p:cNvSpPr>
            <p:nvPr/>
          </p:nvSpPr>
          <p:spPr bwMode="auto">
            <a:xfrm>
              <a:off x="2201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9" name="Rectangle 478"/>
            <p:cNvSpPr>
              <a:spLocks noChangeArrowheads="1"/>
            </p:cNvSpPr>
            <p:nvPr/>
          </p:nvSpPr>
          <p:spPr bwMode="auto">
            <a:xfrm>
              <a:off x="2201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0" name="Rectangle 479"/>
            <p:cNvSpPr>
              <a:spLocks noChangeArrowheads="1"/>
            </p:cNvSpPr>
            <p:nvPr/>
          </p:nvSpPr>
          <p:spPr bwMode="auto">
            <a:xfrm>
              <a:off x="468" y="4137"/>
              <a:ext cx="1733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1" name="Rectangle 480"/>
            <p:cNvSpPr>
              <a:spLocks noChangeArrowheads="1"/>
            </p:cNvSpPr>
            <p:nvPr/>
          </p:nvSpPr>
          <p:spPr bwMode="auto">
            <a:xfrm>
              <a:off x="2201" y="4137"/>
              <a:ext cx="7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2" name="Rectangle 481"/>
            <p:cNvSpPr>
              <a:spLocks noChangeArrowheads="1"/>
            </p:cNvSpPr>
            <p:nvPr/>
          </p:nvSpPr>
          <p:spPr bwMode="auto">
            <a:xfrm>
              <a:off x="468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3" name="Rectangle 482"/>
            <p:cNvSpPr>
              <a:spLocks noChangeArrowheads="1"/>
            </p:cNvSpPr>
            <p:nvPr/>
          </p:nvSpPr>
          <p:spPr bwMode="auto">
            <a:xfrm>
              <a:off x="2201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4" name="Rectangle 483"/>
            <p:cNvSpPr>
              <a:spLocks noChangeArrowheads="1"/>
            </p:cNvSpPr>
            <p:nvPr/>
          </p:nvSpPr>
          <p:spPr bwMode="auto">
            <a:xfrm>
              <a:off x="220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5" name="Rectangle 484"/>
            <p:cNvSpPr>
              <a:spLocks noChangeArrowheads="1"/>
            </p:cNvSpPr>
            <p:nvPr/>
          </p:nvSpPr>
          <p:spPr bwMode="auto">
            <a:xfrm>
              <a:off x="2208" y="3608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6" name="Rectangle 485"/>
            <p:cNvSpPr>
              <a:spLocks noChangeArrowheads="1"/>
            </p:cNvSpPr>
            <p:nvPr/>
          </p:nvSpPr>
          <p:spPr bwMode="auto">
            <a:xfrm>
              <a:off x="2215" y="3608"/>
              <a:ext cx="3173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7" name="Rectangle 486"/>
            <p:cNvSpPr>
              <a:spLocks noChangeArrowheads="1"/>
            </p:cNvSpPr>
            <p:nvPr/>
          </p:nvSpPr>
          <p:spPr bwMode="auto">
            <a:xfrm>
              <a:off x="5388" y="3608"/>
              <a:ext cx="1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8" name="Rectangle 487"/>
            <p:cNvSpPr>
              <a:spLocks noChangeArrowheads="1"/>
            </p:cNvSpPr>
            <p:nvPr/>
          </p:nvSpPr>
          <p:spPr bwMode="auto">
            <a:xfrm>
              <a:off x="2208" y="4137"/>
              <a:ext cx="3180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19" name="Rectangle 488"/>
            <p:cNvSpPr>
              <a:spLocks noChangeArrowheads="1"/>
            </p:cNvSpPr>
            <p:nvPr/>
          </p:nvSpPr>
          <p:spPr bwMode="auto">
            <a:xfrm>
              <a:off x="5388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0" name="Rectangle 489"/>
            <p:cNvSpPr>
              <a:spLocks noChangeArrowheads="1"/>
            </p:cNvSpPr>
            <p:nvPr/>
          </p:nvSpPr>
          <p:spPr bwMode="auto">
            <a:xfrm>
              <a:off x="5388" y="4137"/>
              <a:ext cx="1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1" name="Rectangle 490"/>
            <p:cNvSpPr>
              <a:spLocks noChangeArrowheads="1"/>
            </p:cNvSpPr>
            <p:nvPr/>
          </p:nvSpPr>
          <p:spPr bwMode="auto">
            <a:xfrm>
              <a:off x="2208" y="3615"/>
              <a:ext cx="7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2" name="Rectangle 491"/>
            <p:cNvSpPr>
              <a:spLocks noChangeArrowheads="1"/>
            </p:cNvSpPr>
            <p:nvPr/>
          </p:nvSpPr>
          <p:spPr bwMode="auto">
            <a:xfrm>
              <a:off x="5388" y="3615"/>
              <a:ext cx="14" cy="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23" name="Rectangle 492"/>
            <p:cNvSpPr>
              <a:spLocks noChangeArrowheads="1"/>
            </p:cNvSpPr>
            <p:nvPr/>
          </p:nvSpPr>
          <p:spPr bwMode="auto">
            <a:xfrm>
              <a:off x="164" y="4152"/>
              <a:ext cx="2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01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09750" y="76200"/>
            <a:ext cx="8401050" cy="808038"/>
          </a:xfrm>
        </p:spPr>
        <p:txBody>
          <a:bodyPr anchor="t"/>
          <a:lstStyle/>
          <a:p>
            <a:r>
              <a:rPr lang="en-US" altLang="en-US" u="sng" smtClean="0"/>
              <a:t>WHO</a:t>
            </a:r>
            <a:r>
              <a:rPr lang="en-US" altLang="en-US" smtClean="0"/>
              <a:t>: clinical/molecular; 20% blasts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05000" y="1093788"/>
            <a:ext cx="8229600" cy="5078412"/>
          </a:xfrm>
        </p:spPr>
        <p:txBody>
          <a:bodyPr/>
          <a:lstStyle/>
          <a:p>
            <a:r>
              <a:rPr lang="en-US" altLang="en-US"/>
              <a:t>Is the AML due to prior XRT/chemo?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If yes: Dx is </a:t>
            </a:r>
            <a:r>
              <a:rPr lang="en-US" altLang="en-US" sz="2000" u="sng"/>
              <a:t>Therapy-related AML (t-AML)</a:t>
            </a:r>
          </a:p>
          <a:p>
            <a:r>
              <a:rPr lang="en-US" altLang="en-US"/>
              <a:t>Is the AML in a child with Down syndrome?</a:t>
            </a:r>
          </a:p>
          <a:p>
            <a:pPr lvl="1"/>
            <a:r>
              <a:rPr lang="en-US" altLang="en-US" sz="2000"/>
              <a:t>If yes: Dx is </a:t>
            </a:r>
            <a:r>
              <a:rPr lang="en-US" altLang="en-US" sz="2000" u="sng"/>
              <a:t>DS-related AML</a:t>
            </a:r>
          </a:p>
          <a:p>
            <a:r>
              <a:rPr lang="en-US" altLang="en-US"/>
              <a:t>Is major (“Big 4”) recurring abnormality present?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If yes: Dx is </a:t>
            </a:r>
            <a:r>
              <a:rPr lang="en-US" altLang="en-US" sz="2000" u="sng"/>
              <a:t>AML w/ t(8;21); inv(16); t(15;17); MLL-r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i="1"/>
              <a:t>NOTE: No minimum blast % needed</a:t>
            </a:r>
          </a:p>
          <a:p>
            <a:r>
              <a:rPr lang="en-US" altLang="en-US"/>
              <a:t>Is there dysplasia, prior MDS and/or MDS-related mutation (-7, del(5q), etc.)?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If yes, Dx is </a:t>
            </a:r>
            <a:r>
              <a:rPr lang="en-US" altLang="en-US" sz="2000" u="sng"/>
              <a:t>AML with MDS-related changes</a:t>
            </a:r>
          </a:p>
          <a:p>
            <a:pPr lvl="1"/>
            <a:r>
              <a:rPr lang="en-US" altLang="en-US" sz="2000" b="1" i="1"/>
              <a:t>If no to all: Dx is </a:t>
            </a:r>
            <a:r>
              <a:rPr lang="en-US" altLang="en-US" sz="2000" b="1" i="1" u="sng"/>
              <a:t>AML, NOS - use FAB to subclassify</a:t>
            </a:r>
          </a:p>
        </p:txBody>
      </p:sp>
    </p:spTree>
    <p:extLst>
      <p:ext uri="{BB962C8B-B14F-4D97-AF65-F5344CB8AC3E}">
        <p14:creationId xmlns:p14="http://schemas.microsoft.com/office/powerpoint/2010/main" val="3488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449888" cy="808038"/>
          </a:xfrm>
        </p:spPr>
        <p:txBody>
          <a:bodyPr anchor="t"/>
          <a:lstStyle/>
          <a:p>
            <a:r>
              <a:rPr lang="en-US" altLang="en-US" smtClean="0"/>
              <a:t>Immunophenotype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428038" cy="388620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</a:t>
            </a:r>
            <a:r>
              <a:rPr lang="en-US" dirty="0" err="1" smtClean="0"/>
              <a:t>immunophenotypic</a:t>
            </a:r>
            <a:r>
              <a:rPr lang="en-US" dirty="0" smtClean="0"/>
              <a:t> differences between acute lymphoid and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Know how to identify lymphoid/myeloid mixed lineage acute lymphoblastic leukemia and </a:t>
            </a:r>
            <a:r>
              <a:rPr lang="en-US" dirty="0" err="1" smtClean="0"/>
              <a:t>biphenotypic</a:t>
            </a:r>
            <a:r>
              <a:rPr lang="en-US" dirty="0" smtClean="0"/>
              <a:t> leukemia (by </a:t>
            </a:r>
            <a:r>
              <a:rPr lang="en-US" dirty="0" err="1" smtClean="0"/>
              <a:t>immunophenotyping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387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267200" y="65088"/>
            <a:ext cx="3810000" cy="665162"/>
          </a:xfrm>
        </p:spPr>
        <p:txBody>
          <a:bodyPr anchor="t"/>
          <a:lstStyle/>
          <a:p>
            <a:pPr algn="l"/>
            <a:r>
              <a:rPr lang="en-US" altLang="en-US" sz="3200"/>
              <a:t>Immunophenotype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05001" y="3578226"/>
            <a:ext cx="8132763" cy="2797175"/>
          </a:xfrm>
        </p:spPr>
        <p:txBody>
          <a:bodyPr/>
          <a:lstStyle/>
          <a:p>
            <a:r>
              <a:rPr lang="en-US" altLang="en-US" sz="2400"/>
              <a:t>Pan-myeloid: </a:t>
            </a:r>
            <a:r>
              <a:rPr lang="en-US" altLang="en-US" sz="2000"/>
              <a:t>13, 33, MPO (except M7)</a:t>
            </a:r>
          </a:p>
          <a:p>
            <a:r>
              <a:rPr lang="en-US" altLang="en-US" sz="2400"/>
              <a:t>Monocytic: </a:t>
            </a:r>
            <a:r>
              <a:rPr lang="en-US" altLang="en-US" sz="2000"/>
              <a:t>11b, 14</a:t>
            </a:r>
          </a:p>
          <a:p>
            <a:r>
              <a:rPr lang="en-US" altLang="en-US" sz="2400"/>
              <a:t>Erythroid: </a:t>
            </a:r>
            <a:r>
              <a:rPr lang="en-US" altLang="en-US" sz="2000"/>
              <a:t>Glycophorin A (235a)</a:t>
            </a:r>
          </a:p>
          <a:p>
            <a:r>
              <a:rPr lang="en-US" altLang="en-US" sz="2400"/>
              <a:t>Megakaryocytic: </a:t>
            </a:r>
            <a:r>
              <a:rPr lang="en-US" altLang="en-US" sz="2000"/>
              <a:t>41a, 42, 61, absent MPO</a:t>
            </a:r>
          </a:p>
          <a:p>
            <a:r>
              <a:rPr lang="en-US" altLang="en-US" sz="2400"/>
              <a:t>APL: </a:t>
            </a:r>
            <a:r>
              <a:rPr lang="en-US" altLang="en-US" sz="2000"/>
              <a:t>auto-fluorescence, bright 33, HLA-DR neg, 34 neg</a:t>
            </a:r>
          </a:p>
          <a:p>
            <a:r>
              <a:rPr lang="en-US" altLang="en-US" sz="2400"/>
              <a:t>t(8;21): </a:t>
            </a:r>
            <a:r>
              <a:rPr lang="en-US" altLang="en-US" sz="2000"/>
              <a:t>often CD19+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362908" y="3511069"/>
            <a:ext cx="2971718" cy="433387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Reprinted </a:t>
            </a:r>
            <a:r>
              <a:rPr lang="en-US" dirty="0"/>
              <a:t>from </a:t>
            </a:r>
            <a:r>
              <a:rPr lang="en-US" dirty="0" smtClean="0"/>
              <a:t>Journal of Immunological Methods, 243, </a:t>
            </a:r>
            <a:r>
              <a:rPr lang="en-US" dirty="0" err="1" smtClean="0"/>
              <a:t>Campana</a:t>
            </a:r>
            <a:r>
              <a:rPr lang="en-US" dirty="0" smtClean="0"/>
              <a:t>, </a:t>
            </a:r>
            <a:r>
              <a:rPr lang="en-US" dirty="0" err="1" smtClean="0"/>
              <a:t>Behm</a:t>
            </a:r>
            <a:r>
              <a:rPr lang="en-US" dirty="0" smtClean="0"/>
              <a:t>, </a:t>
            </a:r>
            <a:r>
              <a:rPr lang="en-US" dirty="0" err="1" smtClean="0"/>
              <a:t>Immunophenotyping</a:t>
            </a:r>
            <a:r>
              <a:rPr lang="en-US" dirty="0" smtClean="0"/>
              <a:t> </a:t>
            </a:r>
            <a:r>
              <a:rPr lang="en-US" dirty="0"/>
              <a:t>of leukemia, 59-75, </a:t>
            </a:r>
            <a:r>
              <a:rPr lang="en-US" dirty="0" smtClean="0"/>
              <a:t>©  2000, </a:t>
            </a:r>
            <a:r>
              <a:rPr lang="en-US" dirty="0"/>
              <a:t>with permission from </a:t>
            </a:r>
            <a:r>
              <a:rPr lang="en-US" dirty="0" smtClean="0"/>
              <a:t>Elsevier</a:t>
            </a:r>
            <a:endParaRPr lang="en-US" altLang="en-US" dirty="0"/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752475"/>
            <a:ext cx="8643937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43400" y="1295400"/>
            <a:ext cx="1905000" cy="1905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772400" y="1295400"/>
            <a:ext cx="412750" cy="304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772400" y="2446338"/>
            <a:ext cx="304800" cy="37306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382000" y="1295400"/>
            <a:ext cx="41275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489950" y="2763838"/>
            <a:ext cx="304800" cy="2079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709150" y="1306513"/>
            <a:ext cx="412750" cy="3048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715500" y="2955925"/>
            <a:ext cx="304800" cy="20955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90688" y="2238376"/>
            <a:ext cx="304800" cy="2079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818188" y="2238376"/>
            <a:ext cx="304800" cy="2079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73463" y="2224088"/>
            <a:ext cx="304800" cy="2079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327275" y="2224088"/>
            <a:ext cx="304800" cy="2079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35664" y="4724400"/>
            <a:ext cx="6254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70426" y="4281488"/>
            <a:ext cx="6254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680200" y="3902075"/>
            <a:ext cx="62388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169276" y="5562600"/>
            <a:ext cx="6254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86601" y="5105400"/>
            <a:ext cx="625475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676400" y="2432051"/>
            <a:ext cx="304800" cy="37306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690688" y="2790826"/>
            <a:ext cx="304800" cy="207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690688" y="2979738"/>
            <a:ext cx="304800" cy="20955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650288" cy="808038"/>
          </a:xfrm>
        </p:spPr>
        <p:txBody>
          <a:bodyPr anchor="t"/>
          <a:lstStyle/>
          <a:p>
            <a:r>
              <a:rPr lang="en-US" altLang="en-US" sz="4000"/>
              <a:t>Acute Leukemia of Ambiguous Lineage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852613" y="1417638"/>
            <a:ext cx="8534400" cy="4602162"/>
          </a:xfrm>
        </p:spPr>
        <p:txBody>
          <a:bodyPr/>
          <a:lstStyle/>
          <a:p>
            <a:r>
              <a:rPr lang="en-US" altLang="en-US" smtClean="0"/>
              <a:t>Acute Undifferentiated Leukemia (AUL)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Express no lineage-specific markers</a:t>
            </a:r>
          </a:p>
          <a:p>
            <a:r>
              <a:rPr lang="en-US" altLang="en-US" smtClean="0"/>
              <a:t>Mixed Phenotype Acute Leukemia (MPAL)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Distinct populations of blasts of different lineages; and/or single population of blasts co-expressing antigens of multiple lineages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Often MLL-rearranged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mtClean="0"/>
              <a:t>T/myeloid, B/myeloid most common</a:t>
            </a:r>
          </a:p>
        </p:txBody>
      </p:sp>
    </p:spTree>
    <p:extLst>
      <p:ext uri="{BB962C8B-B14F-4D97-AF65-F5344CB8AC3E}">
        <p14:creationId xmlns:p14="http://schemas.microsoft.com/office/powerpoint/2010/main" val="20911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1" y="106364"/>
            <a:ext cx="5503863" cy="808037"/>
          </a:xfrm>
        </p:spPr>
        <p:txBody>
          <a:bodyPr anchor="t"/>
          <a:lstStyle/>
          <a:p>
            <a:r>
              <a:rPr lang="en-US" altLang="en-US" smtClean="0"/>
              <a:t>Therapy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727201" y="1054100"/>
            <a:ext cx="8405813" cy="5118100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Know which drug combinations are most effective in the treatment of acute myeloid leukemia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that high-dose </a:t>
            </a:r>
            <a:r>
              <a:rPr lang="en-US" sz="2400" dirty="0" err="1"/>
              <a:t>cytarabine</a:t>
            </a:r>
            <a:r>
              <a:rPr lang="en-US" sz="2400" dirty="0"/>
              <a:t> is effective in the treatment of acute myeloid leukemia</a:t>
            </a:r>
            <a:r>
              <a:rPr lang="en-US" dirty="0" smtClean="0"/>
              <a:t> 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role of CNS prophylaxis in the treatment of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evidence against the use of extended maintenance therapy for AML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indications for </a:t>
            </a:r>
            <a:r>
              <a:rPr lang="en-US" sz="2400" dirty="0" err="1"/>
              <a:t>allogeneic</a:t>
            </a:r>
            <a:r>
              <a:rPr lang="en-US" sz="2400" dirty="0"/>
              <a:t> HSCT in AML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various components of prophylactic and acute supportive care for children with acute myeloid leukemia receiving treatment </a:t>
            </a:r>
          </a:p>
        </p:txBody>
      </p:sp>
    </p:spTree>
    <p:extLst>
      <p:ext uri="{BB962C8B-B14F-4D97-AF65-F5344CB8AC3E}">
        <p14:creationId xmlns:p14="http://schemas.microsoft.com/office/powerpoint/2010/main" val="736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163888" y="1"/>
            <a:ext cx="5980112" cy="722313"/>
          </a:xfrm>
        </p:spPr>
        <p:txBody>
          <a:bodyPr/>
          <a:lstStyle/>
          <a:p>
            <a:pPr algn="l"/>
            <a:r>
              <a:rPr lang="en-US" altLang="en-US" b="1" smtClean="0">
                <a:latin typeface="Arial Narrow" panose="020B0606020202030204" pitchFamily="34" charset="0"/>
              </a:rPr>
              <a:t>Current Standard Therapy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49425" y="1009816"/>
            <a:ext cx="8726488" cy="5390984"/>
          </a:xfrm>
        </p:spPr>
        <p:txBody>
          <a:bodyPr/>
          <a:lstStyle/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 Narrow" panose="020B0606020202030204" pitchFamily="34" charset="0"/>
              </a:rPr>
              <a:t>Remission induction</a:t>
            </a:r>
          </a:p>
          <a:p>
            <a:pPr marL="688975" lvl="1" indent="-350838"/>
            <a:r>
              <a:rPr lang="en-US" altLang="en-US" dirty="0">
                <a:latin typeface="Arial Narrow" panose="020B0606020202030204" pitchFamily="34" charset="0"/>
              </a:rPr>
              <a:t>2 courses of intense chemotherapy (Ara-C, </a:t>
            </a:r>
            <a:r>
              <a:rPr lang="en-US" altLang="en-US" dirty="0" err="1">
                <a:latin typeface="Arial Narrow" panose="020B0606020202030204" pitchFamily="34" charset="0"/>
              </a:rPr>
              <a:t>Doxo</a:t>
            </a:r>
            <a:r>
              <a:rPr lang="en-US" altLang="en-US" dirty="0">
                <a:latin typeface="Arial Narrow" panose="020B0606020202030204" pitchFamily="34" charset="0"/>
              </a:rPr>
              <a:t>, Etoposide); high risk of invasive infection; CR rate ~ 75-80%</a:t>
            </a:r>
          </a:p>
          <a:p>
            <a:pPr marL="688975" lvl="1" indent="-350838"/>
            <a:r>
              <a:rPr lang="en-US" altLang="en-US" dirty="0">
                <a:latin typeface="Arial Narrow" panose="020B0606020202030204" pitchFamily="34" charset="0"/>
              </a:rPr>
              <a:t>Current protocol “switches” 2</a:t>
            </a:r>
            <a:r>
              <a:rPr lang="en-US" altLang="en-US" baseline="30000" dirty="0">
                <a:latin typeface="Arial Narrow" panose="020B0606020202030204" pitchFamily="34" charset="0"/>
              </a:rPr>
              <a:t>nd</a:t>
            </a:r>
            <a:r>
              <a:rPr lang="en-US" altLang="en-US" dirty="0">
                <a:latin typeface="Arial Narrow" panose="020B0606020202030204" pitchFamily="34" charset="0"/>
              </a:rPr>
              <a:t> induction course to </a:t>
            </a:r>
            <a:r>
              <a:rPr lang="en-US" altLang="en-US" dirty="0" err="1">
                <a:latin typeface="Arial Narrow" panose="020B0606020202030204" pitchFamily="34" charset="0"/>
              </a:rPr>
              <a:t>mitoxantrone</a:t>
            </a:r>
            <a:r>
              <a:rPr lang="en-US" altLang="en-US" dirty="0">
                <a:latin typeface="Arial Narrow" panose="020B0606020202030204" pitchFamily="34" charset="0"/>
              </a:rPr>
              <a:t>/ HD Ara-C for HR patients</a:t>
            </a:r>
          </a:p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Arial Narrow" panose="020B0606020202030204" pitchFamily="34" charset="0"/>
              </a:rPr>
              <a:t>Post-remission consolidation</a:t>
            </a:r>
          </a:p>
          <a:p>
            <a:pPr marL="688975" lvl="1" indent="-350838"/>
            <a:r>
              <a:rPr lang="en-US" altLang="en-US" dirty="0">
                <a:latin typeface="Arial Narrow" panose="020B0606020202030204" pitchFamily="34" charset="0"/>
              </a:rPr>
              <a:t>BMT</a:t>
            </a:r>
          </a:p>
          <a:p>
            <a:pPr lvl="2"/>
            <a:r>
              <a:rPr lang="en-US" altLang="en-US" dirty="0" smtClean="0">
                <a:latin typeface="Arial Narrow" panose="020B0606020202030204" pitchFamily="34" charset="0"/>
              </a:rPr>
              <a:t>All HR with best donor (matched sib preferred, MUD/UCB donors acceptable)</a:t>
            </a:r>
          </a:p>
          <a:p>
            <a:pPr lvl="2"/>
            <a:r>
              <a:rPr lang="en-US" altLang="en-US" dirty="0" smtClean="0">
                <a:latin typeface="Arial Narrow" panose="020B0606020202030204" pitchFamily="34" charset="0"/>
              </a:rPr>
              <a:t>No LR (even with matched sib)</a:t>
            </a:r>
          </a:p>
          <a:p>
            <a:pPr marL="688975" lvl="1" indent="-350838"/>
            <a:r>
              <a:rPr lang="en-US" altLang="en-US" dirty="0">
                <a:latin typeface="Arial Narrow" panose="020B0606020202030204" pitchFamily="34" charset="0"/>
              </a:rPr>
              <a:t>Additional chemo “intensification” courses (2)</a:t>
            </a:r>
          </a:p>
          <a:p>
            <a:pPr lvl="2"/>
            <a:r>
              <a:rPr lang="en-US" altLang="en-US" dirty="0" smtClean="0">
                <a:latin typeface="Arial Narrow" panose="020B0606020202030204" pitchFamily="34" charset="0"/>
              </a:rPr>
              <a:t>HR w/o any donor, and all LR</a:t>
            </a:r>
          </a:p>
          <a:p>
            <a:pPr lvl="2"/>
            <a:r>
              <a:rPr lang="en-US" altLang="en-US" dirty="0" smtClean="0">
                <a:latin typeface="Arial Narrow" panose="020B0606020202030204" pitchFamily="34" charset="0"/>
              </a:rPr>
              <a:t>Usually HD Ara-C combined with drugs not used in induction (</a:t>
            </a:r>
            <a:r>
              <a:rPr lang="en-US" altLang="en-US" dirty="0" err="1" smtClean="0">
                <a:latin typeface="Arial Narrow" panose="020B0606020202030204" pitchFamily="34" charset="0"/>
              </a:rPr>
              <a:t>mitoxantrone</a:t>
            </a:r>
            <a:r>
              <a:rPr lang="en-US" altLang="en-US" dirty="0" smtClean="0">
                <a:latin typeface="Arial Narrow" panose="020B0606020202030204" pitchFamily="34" charset="0"/>
              </a:rPr>
              <a:t>, L-asp, e.g.)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76601" y="96839"/>
            <a:ext cx="5980113" cy="808037"/>
          </a:xfrm>
        </p:spPr>
        <p:txBody>
          <a:bodyPr/>
          <a:lstStyle/>
          <a:p>
            <a:pPr algn="l"/>
            <a:r>
              <a:rPr lang="en-US" altLang="en-US" b="1" smtClean="0">
                <a:latin typeface="Arial Narrow" panose="020B0606020202030204" pitchFamily="34" charset="0"/>
              </a:rPr>
              <a:t>Current Standard Therapy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79589" y="1033464"/>
            <a:ext cx="8212137" cy="5241925"/>
          </a:xfrm>
        </p:spPr>
        <p:txBody>
          <a:bodyPr/>
          <a:lstStyle/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Arial Narrow" panose="020B0606020202030204" pitchFamily="34" charset="0"/>
              </a:rPr>
              <a:t>CNS Prophylaxis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Much less intense than in ALL due to low rates of CNS relapse with standard therapy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For CNS+ at diagnosis, weekly IT Ara-C until CSF clears, then once per course; no cranial XRT</a:t>
            </a:r>
          </a:p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Arial Narrow" panose="020B0606020202030204" pitchFamily="34" charset="0"/>
              </a:rPr>
              <a:t>Maintenance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Unlike ALL, there is no role for extended maintenance (a survival benefit has never been demonstrated)</a:t>
            </a:r>
          </a:p>
        </p:txBody>
      </p:sp>
    </p:spTree>
    <p:extLst>
      <p:ext uri="{BB962C8B-B14F-4D97-AF65-F5344CB8AC3E}">
        <p14:creationId xmlns:p14="http://schemas.microsoft.com/office/powerpoint/2010/main" val="16148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00401" y="76200"/>
            <a:ext cx="5980113" cy="808038"/>
          </a:xfrm>
        </p:spPr>
        <p:txBody>
          <a:bodyPr/>
          <a:lstStyle/>
          <a:p>
            <a:pPr algn="l"/>
            <a:r>
              <a:rPr lang="en-US" altLang="en-US" b="1" smtClean="0">
                <a:latin typeface="Arial Narrow" panose="020B0606020202030204" pitchFamily="34" charset="0"/>
              </a:rPr>
              <a:t>Current Standard Therapy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79589" y="957264"/>
            <a:ext cx="8212137" cy="5241925"/>
          </a:xfrm>
        </p:spPr>
        <p:txBody>
          <a:bodyPr/>
          <a:lstStyle/>
          <a:p>
            <a:pPr>
              <a:buClr>
                <a:srgbClr val="9E001E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Arial Narrow" panose="020B0606020202030204" pitchFamily="34" charset="0"/>
              </a:rPr>
              <a:t>Supportive care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Admission during periods of neutropenia recommended, due to significant risk of life-threatening infections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Most infections are episodes of bacteremia and sepsis</a:t>
            </a:r>
          </a:p>
          <a:p>
            <a:pPr lvl="2"/>
            <a:r>
              <a:rPr lang="en-US" altLang="en-US">
                <a:latin typeface="Arial Narrow" panose="020B0606020202030204" pitchFamily="34" charset="0"/>
              </a:rPr>
              <a:t>Strep. Viridans</a:t>
            </a:r>
          </a:p>
          <a:p>
            <a:pPr lvl="2"/>
            <a:r>
              <a:rPr lang="en-US" altLang="en-US">
                <a:latin typeface="Arial Narrow" panose="020B0606020202030204" pitchFamily="34" charset="0"/>
              </a:rPr>
              <a:t>Gram negative enterics (E. coli, Klebsiella, Pseudomonas, etc.)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Aggressive empiric treatment with broad spectrum antibiotics to cover these organisms is standard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Bacterial prophylaxis is controversial and not considered standard due to concerns re: antibiotic resistance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Fungal and pneumocystis prophylaxis are commonly used</a:t>
            </a:r>
          </a:p>
          <a:p>
            <a:pPr marL="688975" lvl="1" indent="-350838"/>
            <a:r>
              <a:rPr lang="en-US" altLang="en-US">
                <a:latin typeface="Arial Narrow" panose="020B0606020202030204" pitchFamily="34" charset="0"/>
              </a:rPr>
              <a:t>G-CSF and other growth factors are not commonly used due to concerns re: promoting leukemia cell growth/survival</a:t>
            </a:r>
          </a:p>
        </p:txBody>
      </p:sp>
    </p:spTree>
    <p:extLst>
      <p:ext uri="{BB962C8B-B14F-4D97-AF65-F5344CB8AC3E}">
        <p14:creationId xmlns:p14="http://schemas.microsoft.com/office/powerpoint/2010/main" val="23204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Acute Myeloid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954338" y="28576"/>
            <a:ext cx="6189662" cy="733425"/>
          </a:xfrm>
        </p:spPr>
        <p:txBody>
          <a:bodyPr/>
          <a:lstStyle/>
          <a:p>
            <a:r>
              <a:rPr lang="en-US" altLang="en-US" smtClean="0"/>
              <a:t>Clinical aspects of APL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639888" y="874643"/>
            <a:ext cx="8875712" cy="5678558"/>
          </a:xfrm>
        </p:spPr>
        <p:txBody>
          <a:bodyPr/>
          <a:lstStyle/>
          <a:p>
            <a:r>
              <a:rPr lang="en-US" altLang="en-US" sz="2400" dirty="0"/>
              <a:t>High risk of life-threatening bleeds (~10% mortality) due to DIC/fibrinolysis + low </a:t>
            </a:r>
            <a:r>
              <a:rPr lang="en-US" altLang="en-US" sz="2400" dirty="0" err="1"/>
              <a:t>plts</a:t>
            </a:r>
            <a:endParaRPr lang="en-US" altLang="en-US" sz="2400" dirty="0"/>
          </a:p>
          <a:p>
            <a:pPr lvl="1"/>
            <a:r>
              <a:rPr lang="en-US" altLang="en-US" sz="2000" dirty="0"/>
              <a:t>Basics: close monitoring of PT, </a:t>
            </a:r>
            <a:r>
              <a:rPr lang="en-US" altLang="en-US" sz="2000" dirty="0" err="1"/>
              <a:t>aPTT</a:t>
            </a:r>
            <a:r>
              <a:rPr lang="en-US" altLang="en-US" sz="2000" dirty="0"/>
              <a:t>, fibrinogen, D-dimer, </a:t>
            </a:r>
            <a:r>
              <a:rPr lang="en-US" altLang="en-US" sz="2000" dirty="0" err="1"/>
              <a:t>plts</a:t>
            </a:r>
            <a:r>
              <a:rPr lang="en-US" altLang="en-US" sz="2000" dirty="0"/>
              <a:t> with liberal use of products: </a:t>
            </a:r>
            <a:r>
              <a:rPr lang="en-US" altLang="en-US" sz="2000" dirty="0" err="1"/>
              <a:t>plts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cryo</a:t>
            </a:r>
            <a:r>
              <a:rPr lang="en-US" altLang="en-US" sz="2000" dirty="0"/>
              <a:t>, FFP</a:t>
            </a:r>
          </a:p>
          <a:p>
            <a:pPr lvl="1"/>
            <a:r>
              <a:rPr lang="en-US" altLang="en-US" sz="2000" i="1" u="sng" dirty="0"/>
              <a:t>Start ATRA immediately </a:t>
            </a:r>
            <a:r>
              <a:rPr lang="en-US" altLang="en-US" sz="2000" dirty="0"/>
              <a:t>with suspected APL: rapidly improves </a:t>
            </a:r>
            <a:r>
              <a:rPr lang="en-US" altLang="en-US" sz="2000" dirty="0" err="1"/>
              <a:t>coag</a:t>
            </a:r>
            <a:r>
              <a:rPr lang="en-US" altLang="en-US" sz="2000" dirty="0"/>
              <a:t> parameters and reduces bleeding risk</a:t>
            </a:r>
          </a:p>
          <a:p>
            <a:pPr lvl="1"/>
            <a:r>
              <a:rPr lang="en-US" altLang="en-US" sz="2000" dirty="0"/>
              <a:t>Other interventions controversial (heparin, </a:t>
            </a:r>
            <a:r>
              <a:rPr lang="en-US" altLang="en-US" sz="2000" dirty="0" err="1"/>
              <a:t>amicar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rVIIa</a:t>
            </a:r>
            <a:r>
              <a:rPr lang="en-US" altLang="en-US" sz="2000" dirty="0"/>
              <a:t>, …) </a:t>
            </a:r>
          </a:p>
          <a:p>
            <a:r>
              <a:rPr lang="en-US" altLang="en-US" sz="2400" dirty="0"/>
              <a:t>Differentiation syndrome</a:t>
            </a:r>
          </a:p>
          <a:p>
            <a:pPr lvl="1"/>
            <a:r>
              <a:rPr lang="en-US" altLang="en-US" sz="2000" dirty="0"/>
              <a:t>Fever, edema, </a:t>
            </a:r>
            <a:r>
              <a:rPr lang="en-US" altLang="en-US" sz="2000" dirty="0" err="1"/>
              <a:t>pulm</a:t>
            </a:r>
            <a:r>
              <a:rPr lang="en-US" altLang="en-US" sz="2000" dirty="0"/>
              <a:t> infiltrates, hypoxia, </a:t>
            </a:r>
            <a:r>
              <a:rPr lang="en-US" altLang="en-US" sz="2000" dirty="0" err="1"/>
              <a:t>resp</a:t>
            </a:r>
            <a:r>
              <a:rPr lang="en-US" altLang="en-US" sz="2000" dirty="0"/>
              <a:t> distress, hypotension, renal/hepatic dysfunction, effusions, rash</a:t>
            </a:r>
          </a:p>
          <a:p>
            <a:pPr lvl="1"/>
            <a:r>
              <a:rPr lang="en-US" altLang="en-US" sz="2000" dirty="0"/>
              <a:t>Risk correlates with high WBC; can occur in absence of ATRA</a:t>
            </a:r>
          </a:p>
          <a:p>
            <a:pPr lvl="1"/>
            <a:r>
              <a:rPr lang="en-US" altLang="en-US" sz="2000" dirty="0"/>
              <a:t>Rx: Prompt recognition and use of dexamethasone, hold ATRA until resolving</a:t>
            </a:r>
          </a:p>
          <a:p>
            <a:r>
              <a:rPr lang="en-US" altLang="en-US" sz="2400" dirty="0"/>
              <a:t>Arsenic Trioxide</a:t>
            </a:r>
          </a:p>
          <a:p>
            <a:pPr lvl="1"/>
            <a:r>
              <a:rPr lang="en-US" altLang="en-US" sz="2000" dirty="0"/>
              <a:t>Increasingly incorporated into consolidation for APL in effort to reduce cumulative anthracycline exposure - recent data suggests that “low risk” APL (&lt;10k WBC) is curable with ATRA and Arsenic only!</a:t>
            </a:r>
          </a:p>
        </p:txBody>
      </p:sp>
    </p:spTree>
    <p:extLst>
      <p:ext uri="{BB962C8B-B14F-4D97-AF65-F5344CB8AC3E}">
        <p14:creationId xmlns:p14="http://schemas.microsoft.com/office/powerpoint/2010/main" val="17975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0" y="30164"/>
            <a:ext cx="5761038" cy="808037"/>
          </a:xfrm>
        </p:spPr>
        <p:txBody>
          <a:bodyPr anchor="t"/>
          <a:lstStyle/>
          <a:p>
            <a:r>
              <a:rPr lang="en-US" altLang="en-US" smtClean="0"/>
              <a:t>MDS vs. AML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660525" y="957264"/>
            <a:ext cx="8534400" cy="103187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the relationship between myelodysplastic syndromes and acute myeloid leukemia</a:t>
            </a:r>
          </a:p>
          <a:p>
            <a:pPr lvl="1">
              <a:buFont typeface="Arial" charset="0"/>
              <a:buChar char="•"/>
              <a:defRPr/>
            </a:pPr>
            <a:r>
              <a:rPr sz="2400" dirty="0"/>
              <a:t>In children (unlike adults), the vast majority of AML cases are “de novo” (i.e., not preceded by MDS)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dirty="0"/>
              <a:t>MDS in children commonly arises in setting of underlying constitutional disorder (DS, marrow failure syndrome, etc.)</a:t>
            </a:r>
          </a:p>
          <a:p>
            <a:pPr lvl="1">
              <a:buFont typeface="Arial" charset="0"/>
              <a:buChar char="•"/>
              <a:defRPr/>
            </a:pPr>
            <a:r>
              <a:rPr sz="2400" dirty="0"/>
              <a:t>MDS in children has similar implications as in adults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Eventual progression to AML is the general rule; pace of progression is variable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Generally requires HSCT for cure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Questionable role for pre-HSCT chemotherapy</a:t>
            </a:r>
          </a:p>
        </p:txBody>
      </p:sp>
    </p:spTree>
    <p:extLst>
      <p:ext uri="{BB962C8B-B14F-4D97-AF65-F5344CB8AC3E}">
        <p14:creationId xmlns:p14="http://schemas.microsoft.com/office/powerpoint/2010/main" val="35435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0" y="76200"/>
            <a:ext cx="5761038" cy="808038"/>
          </a:xfrm>
        </p:spPr>
        <p:txBody>
          <a:bodyPr anchor="t"/>
          <a:lstStyle/>
          <a:p>
            <a:r>
              <a:rPr lang="en-US" altLang="en-US" smtClean="0"/>
              <a:t>Hyperleukocytosis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8534400" cy="2408238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Recognize the potential complications of </a:t>
            </a:r>
            <a:r>
              <a:rPr lang="en-US" dirty="0" err="1" smtClean="0"/>
              <a:t>hyperleukocytosis</a:t>
            </a:r>
            <a:r>
              <a:rPr lang="en-US" dirty="0" smtClean="0"/>
              <a:t>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Plan the management of </a:t>
            </a:r>
            <a:r>
              <a:rPr lang="en-US" dirty="0" err="1" smtClean="0"/>
              <a:t>hyperleukocytosis</a:t>
            </a:r>
            <a:r>
              <a:rPr lang="en-US" dirty="0" smtClean="0"/>
              <a:t> in acute myeloid leukemia 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1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24200" y="6350"/>
            <a:ext cx="5761038" cy="808038"/>
          </a:xfrm>
        </p:spPr>
        <p:txBody>
          <a:bodyPr anchor="t"/>
          <a:lstStyle/>
          <a:p>
            <a:r>
              <a:rPr lang="en-US" altLang="en-US" smtClean="0"/>
              <a:t>Hyperleukocytosis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76400" y="731838"/>
            <a:ext cx="8534400" cy="582798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Risk factors: Elevated WBC (&gt;100K); AML&gt;ALL</a:t>
            </a:r>
          </a:p>
          <a:p>
            <a:r>
              <a:rPr lang="en-US" altLang="en-US" dirty="0" smtClean="0"/>
              <a:t>Etiology: </a:t>
            </a:r>
            <a:r>
              <a:rPr lang="en-US" altLang="en-US" dirty="0" err="1" smtClean="0"/>
              <a:t>Sludging</a:t>
            </a:r>
            <a:r>
              <a:rPr lang="en-US" altLang="en-US" dirty="0" smtClean="0"/>
              <a:t> of viscous blood in brain, lungs, kidneys, other organs</a:t>
            </a:r>
          </a:p>
          <a:p>
            <a:r>
              <a:rPr lang="en-US" altLang="en-US" dirty="0" smtClean="0"/>
              <a:t>Features: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Treat leukemia ASAP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Exchange transfusion or </a:t>
            </a:r>
            <a:r>
              <a:rPr lang="en-US" altLang="en-US" dirty="0" err="1" smtClean="0"/>
              <a:t>leukopheresis</a:t>
            </a:r>
            <a:r>
              <a:rPr lang="en-US" altLang="en-US" dirty="0" smtClean="0"/>
              <a:t> if symptomatic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16363" y="2822575"/>
          <a:ext cx="6126162" cy="189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78"/>
                <a:gridCol w="4541284"/>
              </a:tblGrid>
              <a:tr h="427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Organ system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Manifestation(s)</a:t>
                      </a:r>
                    </a:p>
                  </a:txBody>
                  <a:tcPr marL="91435" marR="91435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Decreased level of consciousness, stroke, intracranial bleeding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Hypoxia, respiratory distress, diffuse infiltrates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Renal insufficiency (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multifactorial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exacerbated by renal infiltration, tumor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lysis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syndrome)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6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124201" y="58739"/>
            <a:ext cx="6056313" cy="808037"/>
          </a:xfrm>
        </p:spPr>
        <p:txBody>
          <a:bodyPr/>
          <a:lstStyle/>
          <a:p>
            <a:r>
              <a:rPr lang="en-US" altLang="en-US" smtClean="0"/>
              <a:t>Late Effects in AML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676400" y="1843089"/>
            <a:ext cx="8534400" cy="4283075"/>
          </a:xfrm>
        </p:spPr>
        <p:txBody>
          <a:bodyPr/>
          <a:lstStyle/>
          <a:p>
            <a:r>
              <a:rPr lang="en-US" altLang="en-US" smtClean="0"/>
              <a:t>After chemotherapy only</a:t>
            </a:r>
          </a:p>
          <a:p>
            <a:pPr lvl="1"/>
            <a:r>
              <a:rPr lang="en-US" altLang="en-US" smtClean="0"/>
              <a:t>Anthracyclines: cumulative exposure ~ 450 mg/m</a:t>
            </a:r>
            <a:r>
              <a:rPr lang="en-US" altLang="en-US" baseline="30000" smtClean="0"/>
              <a:t>2</a:t>
            </a:r>
            <a:r>
              <a:rPr lang="en-US" altLang="en-US" smtClean="0"/>
              <a:t> doxorubicin equivalents – cardiotoxicity</a:t>
            </a:r>
          </a:p>
          <a:p>
            <a:pPr lvl="1"/>
            <a:r>
              <a:rPr lang="en-US" altLang="en-US" smtClean="0"/>
              <a:t>Etoposide: t-MDS/AML</a:t>
            </a:r>
          </a:p>
          <a:p>
            <a:pPr lvl="1"/>
            <a:r>
              <a:rPr lang="en-US" altLang="en-US" smtClean="0"/>
              <a:t>High dose Ara-C: neurotoxicity</a:t>
            </a:r>
          </a:p>
          <a:p>
            <a:r>
              <a:rPr lang="en-US" altLang="en-US" smtClean="0"/>
              <a:t>After HSCT</a:t>
            </a:r>
          </a:p>
          <a:p>
            <a:pPr lvl="1"/>
            <a:r>
              <a:rPr lang="en-US" altLang="en-US" smtClean="0"/>
              <a:t>Above, plus HSCT-related risks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12913" y="1127125"/>
            <a:ext cx="8405812" cy="585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E001E"/>
              </a:buClr>
              <a:defRPr/>
            </a:pPr>
            <a:r>
              <a:rPr lang="en-US" sz="3200" dirty="0" smtClean="0">
                <a:latin typeface="Arial Narrow" pitchFamily="34" charset="0"/>
              </a:rPr>
              <a:t> Recognize </a:t>
            </a:r>
            <a:r>
              <a:rPr lang="en-US" sz="3200" dirty="0">
                <a:latin typeface="Arial Narrow" pitchFamily="34" charset="0"/>
              </a:rPr>
              <a:t>the late complications of therapy for AML</a:t>
            </a:r>
          </a:p>
        </p:txBody>
      </p:sp>
    </p:spTree>
    <p:extLst>
      <p:ext uri="{BB962C8B-B14F-4D97-AF65-F5344CB8AC3E}">
        <p14:creationId xmlns:p14="http://schemas.microsoft.com/office/powerpoint/2010/main" val="26186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971801" y="30164"/>
            <a:ext cx="6073775" cy="808037"/>
          </a:xfrm>
        </p:spPr>
        <p:txBody>
          <a:bodyPr/>
          <a:lstStyle/>
          <a:p>
            <a:r>
              <a:rPr lang="en-US" altLang="en-US" smtClean="0"/>
              <a:t>Radiation in AML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676400" y="1814513"/>
            <a:ext cx="8534400" cy="4311650"/>
          </a:xfrm>
        </p:spPr>
        <p:txBody>
          <a:bodyPr/>
          <a:lstStyle/>
          <a:p>
            <a:r>
              <a:rPr lang="en-US" altLang="en-US" smtClean="0"/>
              <a:t>Generally limited to emergent treatment of life-threatening complications of chloromas (e.g., spinal cord compression)</a:t>
            </a:r>
          </a:p>
          <a:p>
            <a:r>
              <a:rPr lang="en-US" altLang="en-US" smtClean="0"/>
              <a:t>TBI is not a typical component of HSCT prep regimens for AML</a:t>
            </a:r>
          </a:p>
          <a:p>
            <a:r>
              <a:rPr lang="en-US" altLang="en-US" smtClean="0"/>
              <a:t>Cranial XRT is generally not required to control CNS disease in AML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12913" y="981076"/>
            <a:ext cx="8405812" cy="64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E001E"/>
              </a:buClr>
              <a:defRPr/>
            </a:pPr>
            <a:r>
              <a:rPr lang="en-US" sz="3600" dirty="0" smtClean="0">
                <a:latin typeface="Arial Narrow" pitchFamily="34" charset="0"/>
              </a:rPr>
              <a:t> Know </a:t>
            </a:r>
            <a:r>
              <a:rPr lang="en-US" sz="3600" dirty="0">
                <a:latin typeface="Arial Narrow" pitchFamily="34" charset="0"/>
              </a:rPr>
              <a:t>the indications for radiotherapy in AML</a:t>
            </a:r>
          </a:p>
        </p:txBody>
      </p:sp>
    </p:spTree>
    <p:extLst>
      <p:ext uri="{BB962C8B-B14F-4D97-AF65-F5344CB8AC3E}">
        <p14:creationId xmlns:p14="http://schemas.microsoft.com/office/powerpoint/2010/main" val="1106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Chronic Myeloid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54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Myeloid </a:t>
            </a:r>
            <a:r>
              <a:rPr lang="en-US" dirty="0"/>
              <a:t>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72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924550" cy="808038"/>
          </a:xfrm>
        </p:spPr>
        <p:txBody>
          <a:bodyPr anchor="t"/>
          <a:lstStyle/>
          <a:p>
            <a:r>
              <a:rPr lang="en-US" altLang="en-US" smtClean="0"/>
              <a:t>CML: Biology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752600" y="1407380"/>
            <a:ext cx="8413750" cy="4536219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Know the clinical, laboratory, and prognostic features of CML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smtClean="0"/>
              <a:t>Recognize </a:t>
            </a:r>
            <a:r>
              <a:rPr lang="en-US" sz="2400" dirty="0"/>
              <a:t>the hematologic changes associated with a blast crisis in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that a blast crisis in chronic myeloid leukemia can involve other cell lines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association of BCR-ABL1 </a:t>
            </a:r>
            <a:r>
              <a:rPr lang="en-US" sz="2400" dirty="0" err="1"/>
              <a:t>oncogene</a:t>
            </a:r>
            <a:r>
              <a:rPr lang="en-US" sz="2400" dirty="0"/>
              <a:t> with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clinical, laboratory and molecular characteristics that differentiate Ph+ chronic myeloid leukemia from Ph+ acute lymphocytic leukemia </a:t>
            </a:r>
          </a:p>
        </p:txBody>
      </p:sp>
    </p:spTree>
    <p:extLst>
      <p:ext uri="{BB962C8B-B14F-4D97-AF65-F5344CB8AC3E}">
        <p14:creationId xmlns:p14="http://schemas.microsoft.com/office/powerpoint/2010/main" val="39651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5600" y="304800"/>
            <a:ext cx="5837238" cy="808038"/>
          </a:xfrm>
        </p:spPr>
        <p:txBody>
          <a:bodyPr/>
          <a:lstStyle/>
          <a:p>
            <a:r>
              <a:rPr lang="en-US" altLang="en-US" smtClean="0"/>
              <a:t>CML: Definition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6300" y="1593850"/>
            <a:ext cx="7912100" cy="4502150"/>
          </a:xfrm>
        </p:spPr>
        <p:txBody>
          <a:bodyPr/>
          <a:lstStyle/>
          <a:p>
            <a:r>
              <a:rPr lang="en-US" altLang="en-US" sz="4000"/>
              <a:t>Myeloproliferative neoplasm (MPN)</a:t>
            </a:r>
          </a:p>
          <a:p>
            <a:r>
              <a:rPr lang="en-US" altLang="en-US" sz="4000"/>
              <a:t>Origin: abnormal pluripotent HSC</a:t>
            </a:r>
          </a:p>
          <a:p>
            <a:r>
              <a:rPr lang="en-US" altLang="en-US" sz="4000"/>
              <a:t>Ph+; t(9;22)(q34;q11.2); </a:t>
            </a:r>
            <a:r>
              <a:rPr lang="en-US" altLang="en-US" sz="4000" i="1"/>
              <a:t>BCR-ABL1</a:t>
            </a:r>
          </a:p>
          <a:p>
            <a:r>
              <a:rPr lang="en-US" altLang="en-US" sz="4000"/>
              <a:t>Triphasic natural history: </a:t>
            </a:r>
          </a:p>
          <a:p>
            <a:pPr lvl="1"/>
            <a:r>
              <a:rPr lang="en-US" altLang="en-US" smtClean="0"/>
              <a:t>Chronic Phase (CP)</a:t>
            </a:r>
          </a:p>
          <a:p>
            <a:pPr lvl="1"/>
            <a:r>
              <a:rPr lang="en-US" altLang="en-US" smtClean="0"/>
              <a:t>Accelerated Phase (AP)</a:t>
            </a:r>
          </a:p>
          <a:p>
            <a:pPr lvl="1"/>
            <a:r>
              <a:rPr lang="en-US" altLang="en-US" smtClean="0"/>
              <a:t>Blast Crisis (BC)</a:t>
            </a:r>
          </a:p>
        </p:txBody>
      </p:sp>
    </p:spTree>
    <p:extLst>
      <p:ext uri="{BB962C8B-B14F-4D97-AF65-F5344CB8AC3E}">
        <p14:creationId xmlns:p14="http://schemas.microsoft.com/office/powerpoint/2010/main" val="39530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smtClean="0"/>
              <a:t>Myeloid </a:t>
            </a:r>
            <a:r>
              <a:rPr lang="en-US" dirty="0"/>
              <a:t>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971801" y="55564"/>
            <a:ext cx="6264275" cy="808037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Molecular Biology</a:t>
            </a:r>
          </a:p>
        </p:txBody>
      </p:sp>
      <p:sp>
        <p:nvSpPr>
          <p:cNvPr id="48131" name="AutoShape 4" descr="http://www.mdconsult.com/das/book/body/137983259-2/0/1492/f4-u1.0-B978-1-4160-2805-5..50200-7..gr4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2" name="Picture 6" descr="http://www.mdconsult.com/das/book/body/137983259-2/0/1492/f4-u1.0-B978-1-4160-2805-5..50200-7..g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9" y="976313"/>
            <a:ext cx="86010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1498159" y="6211669"/>
            <a:ext cx="6549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dirty="0"/>
              <a:t>From </a:t>
            </a:r>
            <a:r>
              <a:rPr lang="en-US" sz="1200" i="1" dirty="0"/>
              <a:t>Annals of Internal Medicine</a:t>
            </a:r>
            <a:r>
              <a:rPr lang="en-US" sz="1200" dirty="0"/>
              <a:t>, </a:t>
            </a:r>
            <a:r>
              <a:rPr lang="en-US" sz="1200" dirty="0" smtClean="0"/>
              <a:t>Rosenbloom, Narrative </a:t>
            </a:r>
            <a:r>
              <a:rPr lang="en-US" sz="1200" dirty="0"/>
              <a:t>Review: Fibrotic Diseases: Cellular and Molecular Mechanisms and Novel Therapies</a:t>
            </a:r>
            <a:r>
              <a:rPr lang="en-US" sz="1200" dirty="0" smtClean="0"/>
              <a:t>, 152, 3, 159. Copyright </a:t>
            </a:r>
            <a:r>
              <a:rPr lang="en-US" sz="1200" dirty="0"/>
              <a:t>© </a:t>
            </a:r>
            <a:r>
              <a:rPr lang="en-US" sz="1200" dirty="0" smtClean="0"/>
              <a:t>2010 </a:t>
            </a:r>
            <a:r>
              <a:rPr lang="en-US" sz="1200" dirty="0"/>
              <a:t>American College of Physicians. All Rights Reserved. Reprinted with the permission of American College of Physicians, Inc</a:t>
            </a:r>
            <a:r>
              <a:rPr lang="en-US" sz="1200" dirty="0" smtClean="0"/>
              <a:t>.</a:t>
            </a:r>
            <a:endParaRPr lang="en-US" alt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Myeloid </a:t>
            </a:r>
            <a:r>
              <a:rPr lang="en-US" dirty="0"/>
              <a:t>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Management and Treatment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85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11476" y="15875"/>
            <a:ext cx="6156325" cy="808038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Clinical Features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706564" y="685800"/>
            <a:ext cx="8732837" cy="4724400"/>
          </a:xfrm>
        </p:spPr>
        <p:txBody>
          <a:bodyPr/>
          <a:lstStyle/>
          <a:p>
            <a:pPr eaLnBrk="1" hangingPunct="1"/>
            <a:r>
              <a:rPr lang="en-US" altLang="en-US" sz="2400"/>
              <a:t>Most pts diagnosed in Chronic Phase (CP)</a:t>
            </a:r>
          </a:p>
          <a:p>
            <a:pPr eaLnBrk="1" hangingPunct="1"/>
            <a:r>
              <a:rPr lang="en-US" altLang="en-US" sz="2400"/>
              <a:t>20-40% asx, dx’d due to abnl CBC (incidental findings of leukocytosis with left shift, +/- anemia, +/- thrombocytosis, basophilia, +/- eosinophilia)</a:t>
            </a:r>
          </a:p>
          <a:p>
            <a:pPr eaLnBrk="1" hangingPunct="1"/>
            <a:r>
              <a:rPr lang="en-US" altLang="en-US" sz="2400"/>
              <a:t>Sx: abd pain, dysphagia, inc abd girth (all from splenomegaly), fatigue, wt loss, night sweats, bleeding, (rarely) leukostasis/priapism(?) </a:t>
            </a:r>
          </a:p>
          <a:p>
            <a:pPr eaLnBrk="1" hangingPunct="1"/>
            <a:r>
              <a:rPr lang="en-US" altLang="en-US" sz="2400"/>
              <a:t>Natural history: progression (widely variable latency)</a:t>
            </a:r>
          </a:p>
          <a:p>
            <a:pPr lvl="1"/>
            <a:r>
              <a:rPr lang="en-US" altLang="en-US" sz="2000"/>
              <a:t>Accelerated phase (AP): decreased response to treatment, clonal evolution, inc blasts (&lt;20%), inc basophilia</a:t>
            </a:r>
          </a:p>
          <a:p>
            <a:pPr lvl="1"/>
            <a:r>
              <a:rPr lang="en-US" altLang="en-US" sz="2000"/>
              <a:t>Blast crisis (BC): acute leukemia (2/3 AML, 1/3 ALL)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270126" y="4953001"/>
            <a:ext cx="7407275" cy="1323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/>
              <a:t>Distinguishing CML-CP or CML-AP from Ph+ ALL is simple due to obvious differences in CBC and PB smear; CML presenting with lymphoid BC vs. Ph+ ALL is a more challenging distinction – molecular studies are crucial.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603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971800" y="19050"/>
            <a:ext cx="6248400" cy="808038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Diagnosis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1955800" y="755650"/>
            <a:ext cx="8229600" cy="5367338"/>
          </a:xfrm>
        </p:spPr>
        <p:txBody>
          <a:bodyPr/>
          <a:lstStyle/>
          <a:p>
            <a:pPr eaLnBrk="1" hangingPunct="1"/>
            <a:r>
              <a:rPr lang="en-US" altLang="en-US"/>
              <a:t>Demonstration of p210 BCR-ABL1 fusion (PCR) in blood in proper clinical context is likely sufficient</a:t>
            </a:r>
          </a:p>
          <a:p>
            <a:pPr eaLnBrk="1" hangingPunct="1"/>
            <a:r>
              <a:rPr lang="en-US" altLang="en-US"/>
              <a:t>Marrow typically included to definitively rule out accelerated phase and improve karyotyping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09763" y="5597525"/>
            <a:ext cx="81073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400" dirty="0"/>
              <a:t>Republished with permission of </a:t>
            </a:r>
            <a:r>
              <a:rPr lang="en-US" sz="1400" dirty="0" smtClean="0"/>
              <a:t>Blood: Journal of the American Society of Hematology, </a:t>
            </a:r>
            <a:r>
              <a:rPr lang="en-US" sz="1400" dirty="0"/>
              <a:t>from Clinical Significance of Cytogenetic Abnormalities in Adult Acute Lymphoblastic </a:t>
            </a:r>
            <a:r>
              <a:rPr lang="en-US" sz="1400" dirty="0" smtClean="0"/>
              <a:t>Leukemia, </a:t>
            </a:r>
            <a:r>
              <a:rPr lang="en-US" sz="1400" dirty="0" err="1" smtClean="0"/>
              <a:t>Faderl</a:t>
            </a:r>
            <a:r>
              <a:rPr lang="en-US" sz="1400" dirty="0" smtClean="0"/>
              <a:t>, et al, 91</a:t>
            </a:r>
            <a:r>
              <a:rPr lang="en-US" sz="1400" smtClean="0"/>
              <a:t>, 11, 1998; </a:t>
            </a:r>
            <a:r>
              <a:rPr lang="en-US" sz="1400" dirty="0"/>
              <a:t>permission conveyed through Copyright Clearance Center, Inc.</a:t>
            </a:r>
            <a:endParaRPr lang="en-US" altLang="en-US" sz="1400" dirty="0">
              <a:latin typeface="Arial Narrow" panose="020B0606020202030204" pitchFamily="34" charset="0"/>
            </a:endParaRPr>
          </a:p>
        </p:txBody>
      </p:sp>
      <p:pic>
        <p:nvPicPr>
          <p:cNvPr id="4710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7" b="5713"/>
          <a:stretch>
            <a:fillRect/>
          </a:stretch>
        </p:blipFill>
        <p:spPr bwMode="auto">
          <a:xfrm>
            <a:off x="1741488" y="2819400"/>
            <a:ext cx="84439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4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</a:t>
            </a:r>
            <a:r>
              <a:rPr lang="en-US" dirty="0" smtClean="0"/>
              <a:t>Myeloid </a:t>
            </a:r>
            <a:r>
              <a:rPr lang="en-US" dirty="0"/>
              <a:t>Leukemia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50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200400" y="76200"/>
            <a:ext cx="5924550" cy="808038"/>
          </a:xfrm>
        </p:spPr>
        <p:txBody>
          <a:bodyPr anchor="t"/>
          <a:lstStyle/>
          <a:p>
            <a:r>
              <a:rPr lang="en-US" altLang="en-US" smtClean="0"/>
              <a:t>CML: Treatment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782763" y="1246189"/>
            <a:ext cx="8259762" cy="3538537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Know the principles of using targeted therapy (such as </a:t>
            </a:r>
            <a:r>
              <a:rPr lang="en-US" sz="2400" dirty="0" err="1"/>
              <a:t>imatinib</a:t>
            </a:r>
            <a:r>
              <a:rPr lang="en-US" sz="2400" dirty="0"/>
              <a:t>) in patients with chronic myeloid leukemia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Plan the treatment of a blast crisis in a patient with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indications for and timing of HSCT in a patient with chronic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Know the therapeutic options for a patient who has a recurrence of chronic myeloid leukemia after HSCT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2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878014" y="0"/>
            <a:ext cx="8524875" cy="808038"/>
          </a:xfrm>
        </p:spPr>
        <p:txBody>
          <a:bodyPr/>
          <a:lstStyle/>
          <a:p>
            <a:r>
              <a:rPr lang="en-US" altLang="en-US" sz="3600"/>
              <a:t>CML: Impact of Tyrosine Kinase Inhibitors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828801" y="1041400"/>
            <a:ext cx="8169275" cy="5060950"/>
          </a:xfrm>
        </p:spPr>
        <p:txBody>
          <a:bodyPr/>
          <a:lstStyle/>
          <a:p>
            <a:r>
              <a:rPr lang="en-US" altLang="en-US" sz="2400"/>
              <a:t>Pre-TKI Era</a:t>
            </a:r>
          </a:p>
          <a:p>
            <a:pPr lvl="1"/>
            <a:r>
              <a:rPr lang="en-US" altLang="en-US" sz="2000"/>
              <a:t>The only curative long term curative therapy is allogeneic stem cell transplant, so essentially all children receive HSCT with best available donor</a:t>
            </a:r>
          </a:p>
          <a:p>
            <a:pPr lvl="1"/>
            <a:r>
              <a:rPr lang="en-US" altLang="en-US" sz="2000"/>
              <a:t>Hydroxyurea and interferon used to control disease prior to SCT</a:t>
            </a:r>
          </a:p>
          <a:p>
            <a:r>
              <a:rPr lang="en-US" altLang="en-US" sz="2400"/>
              <a:t>Post-TKI Era</a:t>
            </a:r>
          </a:p>
          <a:p>
            <a:pPr lvl="1"/>
            <a:r>
              <a:rPr lang="en-US" altLang="en-US" sz="2000"/>
              <a:t>Begin TKI, continue indefinitely</a:t>
            </a:r>
          </a:p>
          <a:p>
            <a:pPr lvl="1"/>
            <a:r>
              <a:rPr lang="en-US" altLang="en-US" sz="2000"/>
              <a:t>Consider HSCT in chronic phase only for patients with HLA-matched family donor (even then controversial)</a:t>
            </a:r>
          </a:p>
          <a:p>
            <a:pPr lvl="1"/>
            <a:r>
              <a:rPr lang="en-US" altLang="en-US" sz="2000"/>
              <a:t>For recurrent or refractory chronic phase, try higher dose TKI and/or new TKI first (guided by mutation analysis), then HSCT for treatment failure</a:t>
            </a:r>
          </a:p>
          <a:p>
            <a:pPr lvl="1"/>
            <a:r>
              <a:rPr lang="en-US" altLang="en-US" sz="2000"/>
              <a:t>For accelerated phase or blast crisis, attempt to induce remission with chemotherapy (AML or ALL, depending on blast phenotype) + TKI, and then take to HSCT</a:t>
            </a:r>
          </a:p>
        </p:txBody>
      </p:sp>
    </p:spTree>
    <p:extLst>
      <p:ext uri="{BB962C8B-B14F-4D97-AF65-F5344CB8AC3E}">
        <p14:creationId xmlns:p14="http://schemas.microsoft.com/office/powerpoint/2010/main" val="6258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133600" y="92075"/>
            <a:ext cx="8047038" cy="808038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Treatment of CML-CP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752600" y="952500"/>
            <a:ext cx="8534400" cy="5219700"/>
          </a:xfrm>
        </p:spPr>
        <p:txBody>
          <a:bodyPr/>
          <a:lstStyle/>
          <a:p>
            <a:pPr eaLnBrk="1" hangingPunct="1"/>
            <a:r>
              <a:rPr lang="en-US" altLang="en-US" sz="2000"/>
              <a:t>ABL tyrosine kinase inhibitors (TKI)</a:t>
            </a:r>
          </a:p>
          <a:p>
            <a:pPr lvl="1" eaLnBrk="1" hangingPunct="1"/>
            <a:r>
              <a:rPr lang="en-US" altLang="en-US" sz="1800"/>
              <a:t>Imatinib</a:t>
            </a:r>
          </a:p>
          <a:p>
            <a:pPr lvl="2" eaLnBrk="1" hangingPunct="1"/>
            <a:r>
              <a:rPr lang="en-US" altLang="en-US" sz="1600"/>
              <a:t>Kids: 340 mg/m2 qd (600 mg max)</a:t>
            </a:r>
          </a:p>
          <a:p>
            <a:pPr lvl="2" eaLnBrk="1" hangingPunct="1"/>
            <a:r>
              <a:rPr lang="en-US" altLang="en-US" sz="1600"/>
              <a:t>Adol/adult: 400 mg qd (may increase to 600 mg and 800 mg as needed for response)</a:t>
            </a:r>
          </a:p>
          <a:p>
            <a:pPr lvl="1" eaLnBrk="1" hangingPunct="1"/>
            <a:r>
              <a:rPr lang="en-US" altLang="en-US" sz="1800"/>
              <a:t>Dasatinib (100 mg qd)</a:t>
            </a:r>
          </a:p>
          <a:p>
            <a:pPr lvl="1" eaLnBrk="1" hangingPunct="1"/>
            <a:r>
              <a:rPr lang="en-US" altLang="en-US" sz="1800"/>
              <a:t>Nilotinib (400 mg bid)</a:t>
            </a:r>
          </a:p>
          <a:p>
            <a:pPr lvl="1" eaLnBrk="1" hangingPunct="1"/>
            <a:r>
              <a:rPr lang="en-US" altLang="en-US" sz="1800"/>
              <a:t>*Ponatinib (45 mg qd) – active against T315I mutant</a:t>
            </a:r>
          </a:p>
          <a:p>
            <a:pPr eaLnBrk="1" hangingPunct="1"/>
            <a:r>
              <a:rPr lang="en-US" altLang="en-US" sz="2000"/>
              <a:t>HSCT – controversial</a:t>
            </a:r>
          </a:p>
          <a:p>
            <a:pPr lvl="1"/>
            <a:r>
              <a:rPr lang="en-US" altLang="en-US" sz="1800"/>
              <a:t>HSCT remains the </a:t>
            </a:r>
            <a:r>
              <a:rPr lang="en-US" altLang="en-US" sz="1800" i="1"/>
              <a:t>only proven cure </a:t>
            </a:r>
            <a:r>
              <a:rPr lang="en-US" altLang="en-US" sz="1800"/>
              <a:t>for CML – TKI’s achieve sustained disease control, but recurrence likely upon discontinuation </a:t>
            </a:r>
          </a:p>
          <a:p>
            <a:pPr lvl="1"/>
            <a:r>
              <a:rPr lang="en-US" altLang="en-US" sz="1800"/>
              <a:t>Major prognostic factor for HSCT: disease phase (CP&gt;AP&gt;BC)</a:t>
            </a:r>
          </a:p>
          <a:p>
            <a:pPr lvl="1"/>
            <a:r>
              <a:rPr lang="en-US" altLang="en-US" sz="1800"/>
              <a:t>CML is </a:t>
            </a:r>
            <a:r>
              <a:rPr lang="en-US" altLang="en-US" sz="1800" i="1"/>
              <a:t>very sensitive </a:t>
            </a:r>
            <a:r>
              <a:rPr lang="en-US" altLang="en-US" sz="1800"/>
              <a:t>to graft vs. leukemia (GVL) effect – relapses post-HSCT can be effectively treated with donor lymphocyte infusions (DLI), especially if no GVH with first HSCT</a:t>
            </a:r>
          </a:p>
          <a:p>
            <a:pPr lvl="1"/>
            <a:r>
              <a:rPr lang="en-US" altLang="en-US" sz="1800"/>
              <a:t>When HSCT is used, TKI “maintenance” is typically added post-engraftment in effort to prevent relapse </a:t>
            </a:r>
          </a:p>
        </p:txBody>
      </p:sp>
      <p:sp>
        <p:nvSpPr>
          <p:cNvPr id="4" name="Right Brace 3"/>
          <p:cNvSpPr>
            <a:spLocks/>
          </p:cNvSpPr>
          <p:nvPr/>
        </p:nvSpPr>
        <p:spPr bwMode="auto">
          <a:xfrm>
            <a:off x="4868863" y="2278063"/>
            <a:ext cx="241300" cy="673100"/>
          </a:xfrm>
          <a:prstGeom prst="rightBrace">
            <a:avLst>
              <a:gd name="adj1" fmla="val 8368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56188" y="2268538"/>
            <a:ext cx="3859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More rapid and sustained cytogenetic/molecular responses</a:t>
            </a:r>
          </a:p>
        </p:txBody>
      </p:sp>
    </p:spTree>
    <p:extLst>
      <p:ext uri="{BB962C8B-B14F-4D97-AF65-F5344CB8AC3E}">
        <p14:creationId xmlns:p14="http://schemas.microsoft.com/office/powerpoint/2010/main" val="30893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925764" y="19050"/>
            <a:ext cx="6142037" cy="808038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Response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730376" y="931863"/>
            <a:ext cx="8793163" cy="46021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There are three principal strategies to assess response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Hematologic response (HR; determined with PB and exam)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Complete (CHR): normal counts, no HSM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Cytogenetic response (</a:t>
            </a:r>
            <a:r>
              <a:rPr lang="en-US" altLang="en-US" sz="2000" dirty="0" err="1"/>
              <a:t>CyR</a:t>
            </a:r>
            <a:r>
              <a:rPr lang="en-US" altLang="en-US" sz="2000" dirty="0"/>
              <a:t>; determined with BCR-ABL FISH on BMA)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Complete (</a:t>
            </a:r>
            <a:r>
              <a:rPr lang="en-US" altLang="en-US" dirty="0" err="1"/>
              <a:t>CCyR</a:t>
            </a:r>
            <a:r>
              <a:rPr lang="en-US" altLang="en-US" dirty="0"/>
              <a:t>): no </a:t>
            </a:r>
            <a:r>
              <a:rPr lang="en-US" altLang="en-US" dirty="0" err="1"/>
              <a:t>Ph</a:t>
            </a:r>
            <a:r>
              <a:rPr lang="en-US" altLang="en-US" dirty="0"/>
              <a:t>+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Partial (</a:t>
            </a:r>
            <a:r>
              <a:rPr lang="en-US" altLang="en-US" dirty="0" err="1"/>
              <a:t>PCyR</a:t>
            </a:r>
            <a:r>
              <a:rPr lang="en-US" altLang="en-US" dirty="0"/>
              <a:t>): major &lt;= 35%; minor 36-95%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Molecular response (MR; determined with BCR-ABL </a:t>
            </a:r>
            <a:r>
              <a:rPr lang="en-US" altLang="en-US" sz="2000" dirty="0" err="1"/>
              <a:t>qPCR</a:t>
            </a:r>
            <a:r>
              <a:rPr lang="en-US" altLang="en-US" sz="2000" dirty="0"/>
              <a:t> on PB)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Complete (CMR): PCR </a:t>
            </a:r>
            <a:r>
              <a:rPr lang="en-US" altLang="en-US" dirty="0" err="1"/>
              <a:t>neg</a:t>
            </a:r>
            <a:endParaRPr lang="en-US" altLang="en-US" dirty="0"/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dirty="0"/>
              <a:t>Major (MMR): BCR-ABL:ABL ratio &lt;0.1% (international scale), or 3 log reduction in copy#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/>
              <a:t>Most recent guidelines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BMA for response not needed if validated </a:t>
            </a:r>
            <a:r>
              <a:rPr lang="en-US" altLang="en-US" sz="2000" dirty="0" err="1"/>
              <a:t>qPCR</a:t>
            </a:r>
            <a:r>
              <a:rPr lang="en-US" altLang="en-US" sz="2000" dirty="0"/>
              <a:t> testing available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000" dirty="0"/>
              <a:t>Every 3 month testing until MMR, then every 3-6 months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sz="2000" dirty="0"/>
          </a:p>
          <a:p>
            <a:pPr marL="0" indent="0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86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651126" y="176214"/>
            <a:ext cx="6264275" cy="808037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Response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863726" y="1143001"/>
          <a:ext cx="8302625" cy="37496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5608"/>
                <a:gridCol w="3185376"/>
                <a:gridCol w="3111642"/>
              </a:tblGrid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Timepoint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Suboptimal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Failure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</a:tr>
              <a:tr h="823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</a:t>
                      </a:r>
                      <a:r>
                        <a:rPr lang="en-US" sz="2400" dirty="0" err="1" smtClean="0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</a:t>
                      </a:r>
                      <a:r>
                        <a:rPr lang="en-US" sz="2400" dirty="0" err="1" smtClean="0"/>
                        <a:t>PCyR</a:t>
                      </a:r>
                      <a:r>
                        <a:rPr lang="en-US" sz="2400" baseline="0" dirty="0" smtClean="0"/>
                        <a:t> (major) and/or BCR-ABL1 </a:t>
                      </a:r>
                      <a:r>
                        <a:rPr lang="en-US" sz="2400" baseline="0" dirty="0" err="1" smtClean="0"/>
                        <a:t>qPCR</a:t>
                      </a:r>
                      <a:r>
                        <a:rPr lang="en-US" sz="2400" baseline="0" dirty="0" smtClean="0"/>
                        <a:t> &gt;10%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CHR</a:t>
                      </a:r>
                      <a:r>
                        <a:rPr lang="en-US" sz="2400" baseline="0" dirty="0" smtClean="0"/>
                        <a:t> and/or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no </a:t>
                      </a:r>
                      <a:r>
                        <a:rPr lang="en-US" sz="2400" baseline="0" dirty="0" err="1" smtClean="0"/>
                        <a:t>PCyR</a:t>
                      </a:r>
                      <a:r>
                        <a:rPr lang="en-US" sz="2400" baseline="0" dirty="0" smtClean="0"/>
                        <a:t> (minor)</a:t>
                      </a:r>
                    </a:p>
                  </a:txBody>
                  <a:tcPr marL="91432" marR="91432" marT="45728" marB="45728"/>
                </a:tc>
              </a:tr>
              <a:tr h="11889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</a:t>
                      </a:r>
                      <a:r>
                        <a:rPr lang="en-US" sz="2400" dirty="0" err="1" smtClean="0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CCyR</a:t>
                      </a:r>
                      <a:r>
                        <a:rPr lang="en-US" sz="2400" baseline="0" dirty="0" smtClean="0"/>
                        <a:t> and/or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BCR-ABL </a:t>
                      </a:r>
                      <a:r>
                        <a:rPr lang="en-US" sz="2400" baseline="0" dirty="0" err="1" smtClean="0"/>
                        <a:t>qPCR</a:t>
                      </a:r>
                      <a:r>
                        <a:rPr lang="en-US" sz="2400" baseline="0" dirty="0" smtClean="0"/>
                        <a:t> &gt;1%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</a:t>
                      </a:r>
                      <a:r>
                        <a:rPr lang="en-US" sz="2400" dirty="0" err="1" smtClean="0"/>
                        <a:t>PCyR</a:t>
                      </a:r>
                      <a:r>
                        <a:rPr lang="en-US" sz="2400" baseline="0" dirty="0" smtClean="0"/>
                        <a:t> (major) and/or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BCR-ABL1 </a:t>
                      </a:r>
                      <a:r>
                        <a:rPr lang="en-US" sz="2400" baseline="0" dirty="0" err="1" smtClean="0"/>
                        <a:t>qPCR</a:t>
                      </a:r>
                      <a:r>
                        <a:rPr lang="en-US" sz="2400" baseline="0" dirty="0" smtClean="0"/>
                        <a:t> &gt;10%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</a:tr>
              <a:tr h="823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MMR (</a:t>
                      </a:r>
                      <a:r>
                        <a:rPr lang="en-US" sz="2400" dirty="0" err="1" smtClean="0"/>
                        <a:t>qPCR</a:t>
                      </a:r>
                      <a:r>
                        <a:rPr lang="en-US" sz="2400" dirty="0" smtClean="0"/>
                        <a:t> &gt; 0.1%)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CCyR</a:t>
                      </a:r>
                      <a:r>
                        <a:rPr lang="en-US" sz="2400" baseline="0" dirty="0" smtClean="0"/>
                        <a:t> and/or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BCR-ABL </a:t>
                      </a:r>
                      <a:r>
                        <a:rPr lang="en-US" sz="2400" baseline="0" dirty="0" err="1" smtClean="0"/>
                        <a:t>qPCR</a:t>
                      </a:r>
                      <a:r>
                        <a:rPr lang="en-US" sz="2400" baseline="0" dirty="0" smtClean="0"/>
                        <a:t> &gt;1%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</a:tr>
              <a:tr h="4572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</a:t>
                      </a:r>
                      <a:r>
                        <a:rPr lang="en-US" sz="2400" dirty="0" err="1" smtClean="0"/>
                        <a:t>mo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MMR (</a:t>
                      </a:r>
                      <a:r>
                        <a:rPr lang="en-US" sz="2400" baseline="0" dirty="0" err="1" smtClean="0"/>
                        <a:t>qPCR</a:t>
                      </a:r>
                      <a:r>
                        <a:rPr lang="en-US" sz="2400" baseline="0" dirty="0" smtClean="0"/>
                        <a:t> &gt; 0.1%)</a:t>
                      </a:r>
                      <a:endParaRPr lang="en-US" sz="2400" dirty="0"/>
                    </a:p>
                  </a:txBody>
                  <a:tcPr marL="91432" marR="91432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057401" y="109539"/>
            <a:ext cx="8061325" cy="808037"/>
          </a:xfrm>
        </p:spPr>
        <p:txBody>
          <a:bodyPr anchor="t"/>
          <a:lstStyle/>
          <a:p>
            <a:r>
              <a:rPr lang="en-US" altLang="en-US" smtClean="0"/>
              <a:t>Recurring Cytogenetic Lesions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804988" y="993776"/>
            <a:ext cx="8405812" cy="479742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Correlate clinical characteristics with chromosomal abnormalities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Understand the significance of rearrangements of the ATRA receptor gene in M3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Recognize specific clinical syndromes associated with t(8;21), inv(16), t(9;11), t(15;17), and </a:t>
            </a:r>
            <a:r>
              <a:rPr lang="en-US" dirty="0" err="1"/>
              <a:t>monosomy</a:t>
            </a:r>
            <a:r>
              <a:rPr lang="en-US" dirty="0"/>
              <a:t> 7 or 7q- in acute myeloid leukemia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Know the molecular abnormalities with which specific and recurring chromosomal abnormalities are associated in acute </a:t>
            </a:r>
            <a:r>
              <a:rPr lang="en-US" dirty="0" err="1"/>
              <a:t>nonlymphoblastic</a:t>
            </a:r>
            <a:r>
              <a:rPr lang="en-US" dirty="0"/>
              <a:t> leukemia </a:t>
            </a:r>
          </a:p>
        </p:txBody>
      </p:sp>
    </p:spTree>
    <p:extLst>
      <p:ext uri="{BB962C8B-B14F-4D97-AF65-F5344CB8AC3E}">
        <p14:creationId xmlns:p14="http://schemas.microsoft.com/office/powerpoint/2010/main" val="11784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6264275" cy="808038"/>
          </a:xfrm>
        </p:spPr>
        <p:txBody>
          <a:bodyPr/>
          <a:lstStyle/>
          <a:p>
            <a:pPr eaLnBrk="1" hangingPunct="1"/>
            <a:r>
              <a:rPr lang="en-US" altLang="en-US" smtClean="0"/>
              <a:t>CML: Response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1889126" y="914400"/>
            <a:ext cx="8245475" cy="5334000"/>
          </a:xfrm>
        </p:spPr>
        <p:txBody>
          <a:bodyPr/>
          <a:lstStyle/>
          <a:p>
            <a:pPr eaLnBrk="1" hangingPunct="1"/>
            <a:r>
              <a:rPr lang="en-US" altLang="en-US" sz="2400"/>
              <a:t>Response to TKI treatment is the most important prognostic factor in CML</a:t>
            </a:r>
          </a:p>
          <a:p>
            <a:r>
              <a:rPr lang="en-US" altLang="en-US" sz="2400"/>
              <a:t>Patients with a rapid and sustained response to TKI have an excellent outcome</a:t>
            </a:r>
          </a:p>
          <a:p>
            <a:r>
              <a:rPr lang="en-US" altLang="en-US" sz="2400"/>
              <a:t>TKI resistance</a:t>
            </a:r>
          </a:p>
          <a:p>
            <a:pPr lvl="1"/>
            <a:r>
              <a:rPr lang="en-US" altLang="en-US" sz="2000"/>
              <a:t>Primary – treatment failure or suboptimal response with TKI</a:t>
            </a:r>
          </a:p>
          <a:p>
            <a:pPr lvl="1"/>
            <a:r>
              <a:rPr lang="en-US" altLang="en-US" sz="2000"/>
              <a:t>Secondary - loss of response (rising qPCR, recurrence of FISH+, development of CML-AP, etc.)</a:t>
            </a:r>
          </a:p>
          <a:p>
            <a:pPr lvl="1"/>
            <a:r>
              <a:rPr lang="en-US" altLang="en-US" sz="2000"/>
              <a:t>Both types are most commonly caused by acquired mutations in ATP-binding pocket of ABL – T315I mutations have been most problematic, since they are also resistant to 2</a:t>
            </a:r>
            <a:r>
              <a:rPr lang="en-US" altLang="en-US" sz="2000" baseline="30000"/>
              <a:t>nd</a:t>
            </a:r>
            <a:r>
              <a:rPr lang="en-US" altLang="en-US" sz="2000"/>
              <a:t> and 3</a:t>
            </a:r>
            <a:r>
              <a:rPr lang="en-US" altLang="en-US" sz="2000" baseline="30000"/>
              <a:t>rd</a:t>
            </a:r>
            <a:r>
              <a:rPr lang="en-US" altLang="en-US" sz="2000"/>
              <a:t> line TKI’s – recently approved ponatinib has T315I activity</a:t>
            </a:r>
          </a:p>
          <a:p>
            <a:r>
              <a:rPr lang="en-US" altLang="en-US" sz="2400"/>
              <a:t>TKI-resistant patients generally require HSCT for cure</a:t>
            </a:r>
          </a:p>
        </p:txBody>
      </p:sp>
    </p:spTree>
    <p:extLst>
      <p:ext uri="{BB962C8B-B14F-4D97-AF65-F5344CB8AC3E}">
        <p14:creationId xmlns:p14="http://schemas.microsoft.com/office/powerpoint/2010/main" val="14387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/>
        </p:nvGraphicFramePr>
        <p:xfrm>
          <a:off x="1828800" y="692150"/>
          <a:ext cx="8199438" cy="5480050"/>
        </p:xfrm>
        <a:graphic>
          <a:graphicData uri="http://schemas.openxmlformats.org/drawingml/2006/table">
            <a:tbl>
              <a:tblPr/>
              <a:tblGrid>
                <a:gridCol w="1962987"/>
                <a:gridCol w="2267800"/>
                <a:gridCol w="1024168"/>
                <a:gridCol w="2944483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Cytogenetic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Molecular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FAB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Characteristics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t(8;21)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AML1-ETO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(RUNX1-RUNX1T1)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Auer Rods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Chloromas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px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t(15;17),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variants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PML-RARA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{variant}-RARA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M3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Granules/Auer rods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DIC/bleeding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px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(with ATRA/Arsenic)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inv(16)/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t(16;16)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CBFB-MYH11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M4Eo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Eos w/ </a:t>
                      </a: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baso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granules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Chloromas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</a:t>
                      </a: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px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abnormal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11q23</a:t>
                      </a:r>
                    </a:p>
                  </a:txBody>
                  <a:tcPr marL="91444" marR="9144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MLL-{partner}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M5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Infant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WBC/skin/CNS/gums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t-AML after </a:t>
                      </a: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topo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II </a:t>
                      </a:r>
                      <a:r>
                        <a:rPr kumimoji="0" lang="en-US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inh</a:t>
                      </a: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124200" y="15875"/>
            <a:ext cx="5138738" cy="8080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“The Big 4”</a:t>
            </a:r>
          </a:p>
        </p:txBody>
      </p:sp>
    </p:spTree>
    <p:extLst>
      <p:ext uri="{BB962C8B-B14F-4D97-AF65-F5344CB8AC3E}">
        <p14:creationId xmlns:p14="http://schemas.microsoft.com/office/powerpoint/2010/main" val="26110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114676" y="19050"/>
            <a:ext cx="6181725" cy="808038"/>
          </a:xfrm>
        </p:spPr>
        <p:txBody>
          <a:bodyPr anchor="t"/>
          <a:lstStyle/>
          <a:p>
            <a:r>
              <a:rPr lang="en-US" altLang="en-US" smtClean="0"/>
              <a:t>t(15;17) and ATRA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620838" y="792163"/>
            <a:ext cx="8407400" cy="1096962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Understand the significance of rearrangements of the ATRA receptor gene in M3 AML</a:t>
            </a:r>
          </a:p>
        </p:txBody>
      </p:sp>
      <p:sp>
        <p:nvSpPr>
          <p:cNvPr id="3" name="Oval 2"/>
          <p:cNvSpPr/>
          <p:nvPr/>
        </p:nvSpPr>
        <p:spPr>
          <a:xfrm>
            <a:off x="829312" y="3172325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81712" y="3324725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60787" y="3292999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3187" y="3445399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H="1">
            <a:off x="3461777" y="3766673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2935839" y="389024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3201896" y="336003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2808155" y="367605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2993028" y="339299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>
            <a:off x="3164827" y="379962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3133936" y="361427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2863760" y="347629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3021462" y="355888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>
            <a:off x="3313841" y="390877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3375624" y="342594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3235645" y="351243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3313840" y="368635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3097982" y="396850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20385" y="1970513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72785" y="2122913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5021375" y="244418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4367753" y="235357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4552626" y="207050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4423358" y="215380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4873439" y="258629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4935222" y="210345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4657580" y="264601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60787" y="1931344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913187" y="2083744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H="1">
            <a:off x="3461777" y="240501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2935839" y="252858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>
            <a:off x="3201896" y="199838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2808155" y="2314403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2993028" y="203133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3164827" y="243797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H="1">
            <a:off x="3133936" y="225261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2863760" y="211463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3021462" y="2197229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3313841" y="254712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3375624" y="206428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3235645" y="215078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3313840" y="232470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3097982" y="260684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37069" y="1994151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572359">
            <a:off x="5919804" y="2093596"/>
            <a:ext cx="392551" cy="537477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1" h="537477">
                <a:moveTo>
                  <a:pt x="3301" y="273120"/>
                </a:moveTo>
                <a:cubicBezTo>
                  <a:pt x="17031" y="201725"/>
                  <a:pt x="97686" y="90023"/>
                  <a:pt x="161251" y="47118"/>
                </a:cubicBezTo>
                <a:cubicBezTo>
                  <a:pt x="224816" y="4213"/>
                  <a:pt x="353906" y="-16487"/>
                  <a:pt x="384688" y="15688"/>
                </a:cubicBezTo>
                <a:cubicBezTo>
                  <a:pt x="415470" y="47863"/>
                  <a:pt x="345945" y="107092"/>
                  <a:pt x="345945" y="240169"/>
                </a:cubicBezTo>
                <a:cubicBezTo>
                  <a:pt x="345945" y="373246"/>
                  <a:pt x="404486" y="483096"/>
                  <a:pt x="359974" y="522315"/>
                </a:cubicBezTo>
                <a:cubicBezTo>
                  <a:pt x="315462" y="561534"/>
                  <a:pt x="138320" y="517019"/>
                  <a:pt x="78874" y="475486"/>
                </a:cubicBezTo>
                <a:cubicBezTo>
                  <a:pt x="19428" y="433953"/>
                  <a:pt x="-10429" y="344515"/>
                  <a:pt x="3301" y="27312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405112" y="1988870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90"/>
          <p:cNvSpPr/>
          <p:nvPr/>
        </p:nvSpPr>
        <p:spPr>
          <a:xfrm rot="572359">
            <a:off x="7493952" y="2094979"/>
            <a:ext cx="385036" cy="513719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  <a:gd name="connsiteX0" fmla="*/ 3301 w 384751"/>
              <a:gd name="connsiteY0" fmla="*/ 276345 h 537575"/>
              <a:gd name="connsiteX1" fmla="*/ 161251 w 384751"/>
              <a:gd name="connsiteY1" fmla="*/ 50343 h 537575"/>
              <a:gd name="connsiteX2" fmla="*/ 384688 w 384751"/>
              <a:gd name="connsiteY2" fmla="*/ 18913 h 537575"/>
              <a:gd name="connsiteX3" fmla="*/ 186196 w 384751"/>
              <a:gd name="connsiteY3" fmla="*/ 286946 h 537575"/>
              <a:gd name="connsiteX4" fmla="*/ 359974 w 384751"/>
              <a:gd name="connsiteY4" fmla="*/ 525540 h 537575"/>
              <a:gd name="connsiteX5" fmla="*/ 78874 w 384751"/>
              <a:gd name="connsiteY5" fmla="*/ 478711 h 537575"/>
              <a:gd name="connsiteX6" fmla="*/ 3301 w 384751"/>
              <a:gd name="connsiteY6" fmla="*/ 276345 h 537575"/>
              <a:gd name="connsiteX0" fmla="*/ 3301 w 390783"/>
              <a:gd name="connsiteY0" fmla="*/ 266775 h 528005"/>
              <a:gd name="connsiteX1" fmla="*/ 161251 w 390783"/>
              <a:gd name="connsiteY1" fmla="*/ 40773 h 528005"/>
              <a:gd name="connsiteX2" fmla="*/ 384688 w 390783"/>
              <a:gd name="connsiteY2" fmla="*/ 9343 h 528005"/>
              <a:gd name="connsiteX3" fmla="*/ 315468 w 390783"/>
              <a:gd name="connsiteY3" fmla="*/ 148143 h 528005"/>
              <a:gd name="connsiteX4" fmla="*/ 186196 w 390783"/>
              <a:gd name="connsiteY4" fmla="*/ 277376 h 528005"/>
              <a:gd name="connsiteX5" fmla="*/ 359974 w 390783"/>
              <a:gd name="connsiteY5" fmla="*/ 515970 h 528005"/>
              <a:gd name="connsiteX6" fmla="*/ 78874 w 390783"/>
              <a:gd name="connsiteY6" fmla="*/ 469141 h 528005"/>
              <a:gd name="connsiteX7" fmla="*/ 3301 w 390783"/>
              <a:gd name="connsiteY7" fmla="*/ 266775 h 528005"/>
              <a:gd name="connsiteX0" fmla="*/ 3301 w 390783"/>
              <a:gd name="connsiteY0" fmla="*/ 266775 h 527600"/>
              <a:gd name="connsiteX1" fmla="*/ 161251 w 390783"/>
              <a:gd name="connsiteY1" fmla="*/ 40773 h 527600"/>
              <a:gd name="connsiteX2" fmla="*/ 384688 w 390783"/>
              <a:gd name="connsiteY2" fmla="*/ 9343 h 527600"/>
              <a:gd name="connsiteX3" fmla="*/ 315468 w 390783"/>
              <a:gd name="connsiteY3" fmla="*/ 148143 h 527600"/>
              <a:gd name="connsiteX4" fmla="*/ 157372 w 390783"/>
              <a:gd name="connsiteY4" fmla="*/ 283053 h 527600"/>
              <a:gd name="connsiteX5" fmla="*/ 359974 w 390783"/>
              <a:gd name="connsiteY5" fmla="*/ 515970 h 527600"/>
              <a:gd name="connsiteX6" fmla="*/ 78874 w 390783"/>
              <a:gd name="connsiteY6" fmla="*/ 469141 h 527600"/>
              <a:gd name="connsiteX7" fmla="*/ 3301 w 390783"/>
              <a:gd name="connsiteY7" fmla="*/ 266775 h 527600"/>
              <a:gd name="connsiteX0" fmla="*/ 3301 w 390783"/>
              <a:gd name="connsiteY0" fmla="*/ 266775 h 518959"/>
              <a:gd name="connsiteX1" fmla="*/ 161251 w 390783"/>
              <a:gd name="connsiteY1" fmla="*/ 40773 h 518959"/>
              <a:gd name="connsiteX2" fmla="*/ 384688 w 390783"/>
              <a:gd name="connsiteY2" fmla="*/ 9343 h 518959"/>
              <a:gd name="connsiteX3" fmla="*/ 315468 w 390783"/>
              <a:gd name="connsiteY3" fmla="*/ 148143 h 518959"/>
              <a:gd name="connsiteX4" fmla="*/ 157372 w 390783"/>
              <a:gd name="connsiteY4" fmla="*/ 283053 h 518959"/>
              <a:gd name="connsiteX5" fmla="*/ 219447 w 390783"/>
              <a:gd name="connsiteY5" fmla="*/ 408642 h 518959"/>
              <a:gd name="connsiteX6" fmla="*/ 359974 w 390783"/>
              <a:gd name="connsiteY6" fmla="*/ 515970 h 518959"/>
              <a:gd name="connsiteX7" fmla="*/ 78874 w 390783"/>
              <a:gd name="connsiteY7" fmla="*/ 469141 h 518959"/>
              <a:gd name="connsiteX8" fmla="*/ 3301 w 390783"/>
              <a:gd name="connsiteY8" fmla="*/ 266775 h 518959"/>
              <a:gd name="connsiteX0" fmla="*/ 3301 w 390489"/>
              <a:gd name="connsiteY0" fmla="*/ 266775 h 518959"/>
              <a:gd name="connsiteX1" fmla="*/ 161251 w 390489"/>
              <a:gd name="connsiteY1" fmla="*/ 40773 h 518959"/>
              <a:gd name="connsiteX2" fmla="*/ 384688 w 390489"/>
              <a:gd name="connsiteY2" fmla="*/ 9343 h 518959"/>
              <a:gd name="connsiteX3" fmla="*/ 315468 w 390489"/>
              <a:gd name="connsiteY3" fmla="*/ 148143 h 518959"/>
              <a:gd name="connsiteX4" fmla="*/ 213153 w 390489"/>
              <a:gd name="connsiteY4" fmla="*/ 158032 h 518959"/>
              <a:gd name="connsiteX5" fmla="*/ 157372 w 390489"/>
              <a:gd name="connsiteY5" fmla="*/ 283053 h 518959"/>
              <a:gd name="connsiteX6" fmla="*/ 219447 w 390489"/>
              <a:gd name="connsiteY6" fmla="*/ 408642 h 518959"/>
              <a:gd name="connsiteX7" fmla="*/ 359974 w 390489"/>
              <a:gd name="connsiteY7" fmla="*/ 515970 h 518959"/>
              <a:gd name="connsiteX8" fmla="*/ 78874 w 390489"/>
              <a:gd name="connsiteY8" fmla="*/ 469141 h 518959"/>
              <a:gd name="connsiteX9" fmla="*/ 3301 w 390489"/>
              <a:gd name="connsiteY9" fmla="*/ 266775 h 518959"/>
              <a:gd name="connsiteX0" fmla="*/ 3301 w 390489"/>
              <a:gd name="connsiteY0" fmla="*/ 266775 h 553932"/>
              <a:gd name="connsiteX1" fmla="*/ 161251 w 390489"/>
              <a:gd name="connsiteY1" fmla="*/ 40773 h 553932"/>
              <a:gd name="connsiteX2" fmla="*/ 384688 w 390489"/>
              <a:gd name="connsiteY2" fmla="*/ 9343 h 553932"/>
              <a:gd name="connsiteX3" fmla="*/ 315468 w 390489"/>
              <a:gd name="connsiteY3" fmla="*/ 148143 h 553932"/>
              <a:gd name="connsiteX4" fmla="*/ 213153 w 390489"/>
              <a:gd name="connsiteY4" fmla="*/ 158032 h 553932"/>
              <a:gd name="connsiteX5" fmla="*/ 157372 w 390489"/>
              <a:gd name="connsiteY5" fmla="*/ 283053 h 553932"/>
              <a:gd name="connsiteX6" fmla="*/ 219447 w 390489"/>
              <a:gd name="connsiteY6" fmla="*/ 408642 h 553932"/>
              <a:gd name="connsiteX7" fmla="*/ 359974 w 390489"/>
              <a:gd name="connsiteY7" fmla="*/ 515970 h 553932"/>
              <a:gd name="connsiteX8" fmla="*/ 240033 w 390489"/>
              <a:gd name="connsiteY8" fmla="*/ 552224 h 553932"/>
              <a:gd name="connsiteX9" fmla="*/ 78874 w 390489"/>
              <a:gd name="connsiteY9" fmla="*/ 469141 h 553932"/>
              <a:gd name="connsiteX10" fmla="*/ 3301 w 390489"/>
              <a:gd name="connsiteY10" fmla="*/ 266775 h 55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489" h="553932">
                <a:moveTo>
                  <a:pt x="3301" y="266775"/>
                </a:moveTo>
                <a:cubicBezTo>
                  <a:pt x="17031" y="195380"/>
                  <a:pt x="97686" y="83678"/>
                  <a:pt x="161251" y="40773"/>
                </a:cubicBezTo>
                <a:cubicBezTo>
                  <a:pt x="224816" y="-2132"/>
                  <a:pt x="358985" y="-8552"/>
                  <a:pt x="384688" y="9343"/>
                </a:cubicBezTo>
                <a:cubicBezTo>
                  <a:pt x="410391" y="27238"/>
                  <a:pt x="344047" y="114679"/>
                  <a:pt x="315468" y="148143"/>
                </a:cubicBezTo>
                <a:cubicBezTo>
                  <a:pt x="286889" y="181607"/>
                  <a:pt x="239502" y="135547"/>
                  <a:pt x="213153" y="158032"/>
                </a:cubicBezTo>
                <a:cubicBezTo>
                  <a:pt x="186804" y="180517"/>
                  <a:pt x="156333" y="249967"/>
                  <a:pt x="157372" y="283053"/>
                </a:cubicBezTo>
                <a:cubicBezTo>
                  <a:pt x="158411" y="316139"/>
                  <a:pt x="185680" y="369823"/>
                  <a:pt x="219447" y="408642"/>
                </a:cubicBezTo>
                <a:cubicBezTo>
                  <a:pt x="253214" y="447461"/>
                  <a:pt x="356543" y="492040"/>
                  <a:pt x="359974" y="515970"/>
                </a:cubicBezTo>
                <a:cubicBezTo>
                  <a:pt x="363405" y="539900"/>
                  <a:pt x="286883" y="560029"/>
                  <a:pt x="240033" y="552224"/>
                </a:cubicBezTo>
                <a:cubicBezTo>
                  <a:pt x="193183" y="544419"/>
                  <a:pt x="116119" y="509914"/>
                  <a:pt x="78874" y="469141"/>
                </a:cubicBezTo>
                <a:cubicBezTo>
                  <a:pt x="19428" y="427608"/>
                  <a:pt x="-10429" y="338170"/>
                  <a:pt x="3301" y="26677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812903" y="2017755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90"/>
          <p:cNvSpPr/>
          <p:nvPr/>
        </p:nvSpPr>
        <p:spPr>
          <a:xfrm rot="1597680">
            <a:off x="8859797" y="2272225"/>
            <a:ext cx="154557" cy="2458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90"/>
          <p:cNvSpPr/>
          <p:nvPr/>
        </p:nvSpPr>
        <p:spPr>
          <a:xfrm rot="15910897">
            <a:off x="9086919" y="2440574"/>
            <a:ext cx="126535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90"/>
          <p:cNvSpPr/>
          <p:nvPr/>
        </p:nvSpPr>
        <p:spPr>
          <a:xfrm rot="15910897">
            <a:off x="9152564" y="2027528"/>
            <a:ext cx="144354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04" idx="0"/>
            <a:endCxn id="106" idx="0"/>
          </p:cNvCxnSpPr>
          <p:nvPr/>
        </p:nvCxnSpPr>
        <p:spPr>
          <a:xfrm flipV="1">
            <a:off x="8992167" y="2211407"/>
            <a:ext cx="63543" cy="738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7"/>
          </p:cNvCxnSpPr>
          <p:nvPr/>
        </p:nvCxnSpPr>
        <p:spPr>
          <a:xfrm flipH="1" flipV="1">
            <a:off x="8944069" y="2495984"/>
            <a:ext cx="82837" cy="79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2753442" y="4732676"/>
            <a:ext cx="823784" cy="7578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905842" y="4885076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3454432" y="520635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2928494" y="532991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3194551" y="479971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flipH="1">
            <a:off x="2800810" y="511573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flipH="1">
            <a:off x="2985683" y="483266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flipH="1">
            <a:off x="3157482" y="523930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flipH="1">
            <a:off x="3126591" y="505395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 flipH="1">
            <a:off x="2856415" y="491596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flipH="1">
            <a:off x="3014117" y="4998561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3306496" y="534845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flipH="1">
            <a:off x="3368279" y="486561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flipH="1">
            <a:off x="3228300" y="4952116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flipH="1">
            <a:off x="3306495" y="5126032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3090637" y="540817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85" name="Straight Connector 41984"/>
          <p:cNvCxnSpPr/>
          <p:nvPr/>
        </p:nvCxnSpPr>
        <p:spPr>
          <a:xfrm>
            <a:off x="4171639" y="3172325"/>
            <a:ext cx="0" cy="10131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88" name="Straight Arrow Connector 41987"/>
          <p:cNvCxnSpPr/>
          <p:nvPr/>
        </p:nvCxnSpPr>
        <p:spPr>
          <a:xfrm flipV="1">
            <a:off x="1586119" y="2470921"/>
            <a:ext cx="997497" cy="721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91" name="Straight Arrow Connector 41990"/>
          <p:cNvCxnSpPr/>
          <p:nvPr/>
        </p:nvCxnSpPr>
        <p:spPr>
          <a:xfrm>
            <a:off x="3874424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3846143" y="3678909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8362496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6936909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>
            <a:off x="5386664" y="2357651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3874424" y="5111616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1751051" y="3611006"/>
            <a:ext cx="942286" cy="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1628162" y="4182573"/>
            <a:ext cx="1065175" cy="715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7" name="TextBox 41996"/>
          <p:cNvSpPr txBox="1"/>
          <p:nvPr/>
        </p:nvSpPr>
        <p:spPr>
          <a:xfrm>
            <a:off x="779509" y="3856646"/>
            <a:ext cx="981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myeloblast</a:t>
            </a:r>
            <a:endParaRPr lang="en-US" sz="1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2604589" y="2723914"/>
            <a:ext cx="118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promyelocyte</a:t>
            </a:r>
            <a:endParaRPr lang="en-US" sz="1400" dirty="0"/>
          </a:p>
        </p:txBody>
      </p:sp>
      <p:sp>
        <p:nvSpPr>
          <p:cNvPr id="173" name="TextBox 172"/>
          <p:cNvSpPr txBox="1"/>
          <p:nvPr/>
        </p:nvSpPr>
        <p:spPr>
          <a:xfrm>
            <a:off x="5618083" y="2723914"/>
            <a:ext cx="1313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metamyelocyte</a:t>
            </a:r>
            <a:endParaRPr lang="en-US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544873" y="2723914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band</a:t>
            </a:r>
            <a:endParaRPr lang="en-US" sz="1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8808037" y="2723914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neutrophil</a:t>
            </a:r>
            <a:endParaRPr lang="en-US" sz="1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220297" y="2723914"/>
            <a:ext cx="93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myelocyte</a:t>
            </a:r>
            <a:endParaRPr lang="en-US" sz="1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626698" y="4016204"/>
            <a:ext cx="118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promyelocyte</a:t>
            </a:r>
            <a:endParaRPr lang="en-US" sz="1400" dirty="0"/>
          </a:p>
        </p:txBody>
      </p:sp>
      <p:sp>
        <p:nvSpPr>
          <p:cNvPr id="178" name="Oval 177"/>
          <p:cNvSpPr/>
          <p:nvPr/>
        </p:nvSpPr>
        <p:spPr>
          <a:xfrm>
            <a:off x="4296225" y="4737156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448625" y="4889556"/>
            <a:ext cx="548590" cy="4819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 flipH="1">
            <a:off x="4997215" y="5210830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 flipH="1">
            <a:off x="4343593" y="5120215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flipH="1">
            <a:off x="4528466" y="483714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 flipH="1">
            <a:off x="4399198" y="492044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 flipH="1">
            <a:off x="4849279" y="5352934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flipH="1">
            <a:off x="4911062" y="4870098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flipH="1">
            <a:off x="4633420" y="5412657"/>
            <a:ext cx="61783" cy="65903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812909" y="4760794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90"/>
          <p:cNvSpPr/>
          <p:nvPr/>
        </p:nvSpPr>
        <p:spPr>
          <a:xfrm rot="572359">
            <a:off x="5895644" y="4860239"/>
            <a:ext cx="392551" cy="537477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1" h="537477">
                <a:moveTo>
                  <a:pt x="3301" y="273120"/>
                </a:moveTo>
                <a:cubicBezTo>
                  <a:pt x="17031" y="201725"/>
                  <a:pt x="97686" y="90023"/>
                  <a:pt x="161251" y="47118"/>
                </a:cubicBezTo>
                <a:cubicBezTo>
                  <a:pt x="224816" y="4213"/>
                  <a:pt x="353906" y="-16487"/>
                  <a:pt x="384688" y="15688"/>
                </a:cubicBezTo>
                <a:cubicBezTo>
                  <a:pt x="415470" y="47863"/>
                  <a:pt x="345945" y="107092"/>
                  <a:pt x="345945" y="240169"/>
                </a:cubicBezTo>
                <a:cubicBezTo>
                  <a:pt x="345945" y="373246"/>
                  <a:pt x="404486" y="483096"/>
                  <a:pt x="359974" y="522315"/>
                </a:cubicBezTo>
                <a:cubicBezTo>
                  <a:pt x="315462" y="561534"/>
                  <a:pt x="138320" y="517019"/>
                  <a:pt x="78874" y="475486"/>
                </a:cubicBezTo>
                <a:cubicBezTo>
                  <a:pt x="19428" y="433953"/>
                  <a:pt x="-10429" y="344515"/>
                  <a:pt x="3301" y="27312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380952" y="4755513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90"/>
          <p:cNvSpPr/>
          <p:nvPr/>
        </p:nvSpPr>
        <p:spPr>
          <a:xfrm rot="572359">
            <a:off x="7469792" y="4861622"/>
            <a:ext cx="385036" cy="513719"/>
          </a:xfrm>
          <a:custGeom>
            <a:avLst/>
            <a:gdLst>
              <a:gd name="connsiteX0" fmla="*/ 0 w 548590"/>
              <a:gd name="connsiteY0" fmla="*/ 240957 h 481913"/>
              <a:gd name="connsiteX1" fmla="*/ 274295 w 548590"/>
              <a:gd name="connsiteY1" fmla="*/ 0 h 481913"/>
              <a:gd name="connsiteX2" fmla="*/ 548590 w 548590"/>
              <a:gd name="connsiteY2" fmla="*/ 240957 h 481913"/>
              <a:gd name="connsiteX3" fmla="*/ 274295 w 548590"/>
              <a:gd name="connsiteY3" fmla="*/ 481914 h 481913"/>
              <a:gd name="connsiteX4" fmla="*/ 0 w 548590"/>
              <a:gd name="connsiteY4" fmla="*/ 240957 h 481913"/>
              <a:gd name="connsiteX0" fmla="*/ 0 w 416784"/>
              <a:gd name="connsiteY0" fmla="*/ 240970 h 481939"/>
              <a:gd name="connsiteX1" fmla="*/ 274295 w 416784"/>
              <a:gd name="connsiteY1" fmla="*/ 13 h 481939"/>
              <a:gd name="connsiteX2" fmla="*/ 416784 w 416784"/>
              <a:gd name="connsiteY2" fmla="*/ 232732 h 481939"/>
              <a:gd name="connsiteX3" fmla="*/ 274295 w 416784"/>
              <a:gd name="connsiteY3" fmla="*/ 481927 h 481939"/>
              <a:gd name="connsiteX4" fmla="*/ 0 w 416784"/>
              <a:gd name="connsiteY4" fmla="*/ 240970 h 481939"/>
              <a:gd name="connsiteX0" fmla="*/ 618 w 417822"/>
              <a:gd name="connsiteY0" fmla="*/ 240970 h 490173"/>
              <a:gd name="connsiteX1" fmla="*/ 274913 w 417822"/>
              <a:gd name="connsiteY1" fmla="*/ 13 h 490173"/>
              <a:gd name="connsiteX2" fmla="*/ 417402 w 417822"/>
              <a:gd name="connsiteY2" fmla="*/ 232732 h 490173"/>
              <a:gd name="connsiteX3" fmla="*/ 357291 w 417822"/>
              <a:gd name="connsiteY3" fmla="*/ 490165 h 490173"/>
              <a:gd name="connsiteX4" fmla="*/ 618 w 417822"/>
              <a:gd name="connsiteY4" fmla="*/ 240970 h 490173"/>
              <a:gd name="connsiteX0" fmla="*/ 44 w 425180"/>
              <a:gd name="connsiteY0" fmla="*/ 257443 h 506646"/>
              <a:gd name="connsiteX1" fmla="*/ 381431 w 425180"/>
              <a:gd name="connsiteY1" fmla="*/ 11 h 506646"/>
              <a:gd name="connsiteX2" fmla="*/ 416828 w 425180"/>
              <a:gd name="connsiteY2" fmla="*/ 249205 h 506646"/>
              <a:gd name="connsiteX3" fmla="*/ 356717 w 425180"/>
              <a:gd name="connsiteY3" fmla="*/ 506638 h 506646"/>
              <a:gd name="connsiteX4" fmla="*/ 44 w 425180"/>
              <a:gd name="connsiteY4" fmla="*/ 257443 h 506646"/>
              <a:gd name="connsiteX0" fmla="*/ 5399 w 422723"/>
              <a:gd name="connsiteY0" fmla="*/ 274950 h 524153"/>
              <a:gd name="connsiteX1" fmla="*/ 163349 w 422723"/>
              <a:gd name="connsiteY1" fmla="*/ 48948 h 524153"/>
              <a:gd name="connsiteX2" fmla="*/ 386786 w 422723"/>
              <a:gd name="connsiteY2" fmla="*/ 17518 h 524153"/>
              <a:gd name="connsiteX3" fmla="*/ 422183 w 422723"/>
              <a:gd name="connsiteY3" fmla="*/ 266712 h 524153"/>
              <a:gd name="connsiteX4" fmla="*/ 362072 w 422723"/>
              <a:gd name="connsiteY4" fmla="*/ 524145 h 524153"/>
              <a:gd name="connsiteX5" fmla="*/ 5399 w 422723"/>
              <a:gd name="connsiteY5" fmla="*/ 274950 h 524153"/>
              <a:gd name="connsiteX0" fmla="*/ 3301 w 420625"/>
              <a:gd name="connsiteY0" fmla="*/ 274950 h 537529"/>
              <a:gd name="connsiteX1" fmla="*/ 161251 w 420625"/>
              <a:gd name="connsiteY1" fmla="*/ 48948 h 537529"/>
              <a:gd name="connsiteX2" fmla="*/ 384688 w 420625"/>
              <a:gd name="connsiteY2" fmla="*/ 17518 h 537529"/>
              <a:gd name="connsiteX3" fmla="*/ 420085 w 420625"/>
              <a:gd name="connsiteY3" fmla="*/ 266712 h 537529"/>
              <a:gd name="connsiteX4" fmla="*/ 359974 w 420625"/>
              <a:gd name="connsiteY4" fmla="*/ 524145 h 537529"/>
              <a:gd name="connsiteX5" fmla="*/ 78874 w 420625"/>
              <a:gd name="connsiteY5" fmla="*/ 477316 h 537529"/>
              <a:gd name="connsiteX6" fmla="*/ 3301 w 420625"/>
              <a:gd name="connsiteY6" fmla="*/ 274950 h 537529"/>
              <a:gd name="connsiteX0" fmla="*/ 3301 w 392551"/>
              <a:gd name="connsiteY0" fmla="*/ 273120 h 537477"/>
              <a:gd name="connsiteX1" fmla="*/ 161251 w 392551"/>
              <a:gd name="connsiteY1" fmla="*/ 47118 h 537477"/>
              <a:gd name="connsiteX2" fmla="*/ 384688 w 392551"/>
              <a:gd name="connsiteY2" fmla="*/ 15688 h 537477"/>
              <a:gd name="connsiteX3" fmla="*/ 345945 w 392551"/>
              <a:gd name="connsiteY3" fmla="*/ 240169 h 537477"/>
              <a:gd name="connsiteX4" fmla="*/ 359974 w 392551"/>
              <a:gd name="connsiteY4" fmla="*/ 522315 h 537477"/>
              <a:gd name="connsiteX5" fmla="*/ 78874 w 392551"/>
              <a:gd name="connsiteY5" fmla="*/ 475486 h 537477"/>
              <a:gd name="connsiteX6" fmla="*/ 3301 w 392551"/>
              <a:gd name="connsiteY6" fmla="*/ 273120 h 537477"/>
              <a:gd name="connsiteX0" fmla="*/ 3301 w 384751"/>
              <a:gd name="connsiteY0" fmla="*/ 276345 h 537575"/>
              <a:gd name="connsiteX1" fmla="*/ 161251 w 384751"/>
              <a:gd name="connsiteY1" fmla="*/ 50343 h 537575"/>
              <a:gd name="connsiteX2" fmla="*/ 384688 w 384751"/>
              <a:gd name="connsiteY2" fmla="*/ 18913 h 537575"/>
              <a:gd name="connsiteX3" fmla="*/ 186196 w 384751"/>
              <a:gd name="connsiteY3" fmla="*/ 286946 h 537575"/>
              <a:gd name="connsiteX4" fmla="*/ 359974 w 384751"/>
              <a:gd name="connsiteY4" fmla="*/ 525540 h 537575"/>
              <a:gd name="connsiteX5" fmla="*/ 78874 w 384751"/>
              <a:gd name="connsiteY5" fmla="*/ 478711 h 537575"/>
              <a:gd name="connsiteX6" fmla="*/ 3301 w 384751"/>
              <a:gd name="connsiteY6" fmla="*/ 276345 h 537575"/>
              <a:gd name="connsiteX0" fmla="*/ 3301 w 390783"/>
              <a:gd name="connsiteY0" fmla="*/ 266775 h 528005"/>
              <a:gd name="connsiteX1" fmla="*/ 161251 w 390783"/>
              <a:gd name="connsiteY1" fmla="*/ 40773 h 528005"/>
              <a:gd name="connsiteX2" fmla="*/ 384688 w 390783"/>
              <a:gd name="connsiteY2" fmla="*/ 9343 h 528005"/>
              <a:gd name="connsiteX3" fmla="*/ 315468 w 390783"/>
              <a:gd name="connsiteY3" fmla="*/ 148143 h 528005"/>
              <a:gd name="connsiteX4" fmla="*/ 186196 w 390783"/>
              <a:gd name="connsiteY4" fmla="*/ 277376 h 528005"/>
              <a:gd name="connsiteX5" fmla="*/ 359974 w 390783"/>
              <a:gd name="connsiteY5" fmla="*/ 515970 h 528005"/>
              <a:gd name="connsiteX6" fmla="*/ 78874 w 390783"/>
              <a:gd name="connsiteY6" fmla="*/ 469141 h 528005"/>
              <a:gd name="connsiteX7" fmla="*/ 3301 w 390783"/>
              <a:gd name="connsiteY7" fmla="*/ 266775 h 528005"/>
              <a:gd name="connsiteX0" fmla="*/ 3301 w 390783"/>
              <a:gd name="connsiteY0" fmla="*/ 266775 h 527600"/>
              <a:gd name="connsiteX1" fmla="*/ 161251 w 390783"/>
              <a:gd name="connsiteY1" fmla="*/ 40773 h 527600"/>
              <a:gd name="connsiteX2" fmla="*/ 384688 w 390783"/>
              <a:gd name="connsiteY2" fmla="*/ 9343 h 527600"/>
              <a:gd name="connsiteX3" fmla="*/ 315468 w 390783"/>
              <a:gd name="connsiteY3" fmla="*/ 148143 h 527600"/>
              <a:gd name="connsiteX4" fmla="*/ 157372 w 390783"/>
              <a:gd name="connsiteY4" fmla="*/ 283053 h 527600"/>
              <a:gd name="connsiteX5" fmla="*/ 359974 w 390783"/>
              <a:gd name="connsiteY5" fmla="*/ 515970 h 527600"/>
              <a:gd name="connsiteX6" fmla="*/ 78874 w 390783"/>
              <a:gd name="connsiteY6" fmla="*/ 469141 h 527600"/>
              <a:gd name="connsiteX7" fmla="*/ 3301 w 390783"/>
              <a:gd name="connsiteY7" fmla="*/ 266775 h 527600"/>
              <a:gd name="connsiteX0" fmla="*/ 3301 w 390783"/>
              <a:gd name="connsiteY0" fmla="*/ 266775 h 518959"/>
              <a:gd name="connsiteX1" fmla="*/ 161251 w 390783"/>
              <a:gd name="connsiteY1" fmla="*/ 40773 h 518959"/>
              <a:gd name="connsiteX2" fmla="*/ 384688 w 390783"/>
              <a:gd name="connsiteY2" fmla="*/ 9343 h 518959"/>
              <a:gd name="connsiteX3" fmla="*/ 315468 w 390783"/>
              <a:gd name="connsiteY3" fmla="*/ 148143 h 518959"/>
              <a:gd name="connsiteX4" fmla="*/ 157372 w 390783"/>
              <a:gd name="connsiteY4" fmla="*/ 283053 h 518959"/>
              <a:gd name="connsiteX5" fmla="*/ 219447 w 390783"/>
              <a:gd name="connsiteY5" fmla="*/ 408642 h 518959"/>
              <a:gd name="connsiteX6" fmla="*/ 359974 w 390783"/>
              <a:gd name="connsiteY6" fmla="*/ 515970 h 518959"/>
              <a:gd name="connsiteX7" fmla="*/ 78874 w 390783"/>
              <a:gd name="connsiteY7" fmla="*/ 469141 h 518959"/>
              <a:gd name="connsiteX8" fmla="*/ 3301 w 390783"/>
              <a:gd name="connsiteY8" fmla="*/ 266775 h 518959"/>
              <a:gd name="connsiteX0" fmla="*/ 3301 w 390489"/>
              <a:gd name="connsiteY0" fmla="*/ 266775 h 518959"/>
              <a:gd name="connsiteX1" fmla="*/ 161251 w 390489"/>
              <a:gd name="connsiteY1" fmla="*/ 40773 h 518959"/>
              <a:gd name="connsiteX2" fmla="*/ 384688 w 390489"/>
              <a:gd name="connsiteY2" fmla="*/ 9343 h 518959"/>
              <a:gd name="connsiteX3" fmla="*/ 315468 w 390489"/>
              <a:gd name="connsiteY3" fmla="*/ 148143 h 518959"/>
              <a:gd name="connsiteX4" fmla="*/ 213153 w 390489"/>
              <a:gd name="connsiteY4" fmla="*/ 158032 h 518959"/>
              <a:gd name="connsiteX5" fmla="*/ 157372 w 390489"/>
              <a:gd name="connsiteY5" fmla="*/ 283053 h 518959"/>
              <a:gd name="connsiteX6" fmla="*/ 219447 w 390489"/>
              <a:gd name="connsiteY6" fmla="*/ 408642 h 518959"/>
              <a:gd name="connsiteX7" fmla="*/ 359974 w 390489"/>
              <a:gd name="connsiteY7" fmla="*/ 515970 h 518959"/>
              <a:gd name="connsiteX8" fmla="*/ 78874 w 390489"/>
              <a:gd name="connsiteY8" fmla="*/ 469141 h 518959"/>
              <a:gd name="connsiteX9" fmla="*/ 3301 w 390489"/>
              <a:gd name="connsiteY9" fmla="*/ 266775 h 518959"/>
              <a:gd name="connsiteX0" fmla="*/ 3301 w 390489"/>
              <a:gd name="connsiteY0" fmla="*/ 266775 h 553932"/>
              <a:gd name="connsiteX1" fmla="*/ 161251 w 390489"/>
              <a:gd name="connsiteY1" fmla="*/ 40773 h 553932"/>
              <a:gd name="connsiteX2" fmla="*/ 384688 w 390489"/>
              <a:gd name="connsiteY2" fmla="*/ 9343 h 553932"/>
              <a:gd name="connsiteX3" fmla="*/ 315468 w 390489"/>
              <a:gd name="connsiteY3" fmla="*/ 148143 h 553932"/>
              <a:gd name="connsiteX4" fmla="*/ 213153 w 390489"/>
              <a:gd name="connsiteY4" fmla="*/ 158032 h 553932"/>
              <a:gd name="connsiteX5" fmla="*/ 157372 w 390489"/>
              <a:gd name="connsiteY5" fmla="*/ 283053 h 553932"/>
              <a:gd name="connsiteX6" fmla="*/ 219447 w 390489"/>
              <a:gd name="connsiteY6" fmla="*/ 408642 h 553932"/>
              <a:gd name="connsiteX7" fmla="*/ 359974 w 390489"/>
              <a:gd name="connsiteY7" fmla="*/ 515970 h 553932"/>
              <a:gd name="connsiteX8" fmla="*/ 240033 w 390489"/>
              <a:gd name="connsiteY8" fmla="*/ 552224 h 553932"/>
              <a:gd name="connsiteX9" fmla="*/ 78874 w 390489"/>
              <a:gd name="connsiteY9" fmla="*/ 469141 h 553932"/>
              <a:gd name="connsiteX10" fmla="*/ 3301 w 390489"/>
              <a:gd name="connsiteY10" fmla="*/ 266775 h 55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489" h="553932">
                <a:moveTo>
                  <a:pt x="3301" y="266775"/>
                </a:moveTo>
                <a:cubicBezTo>
                  <a:pt x="17031" y="195380"/>
                  <a:pt x="97686" y="83678"/>
                  <a:pt x="161251" y="40773"/>
                </a:cubicBezTo>
                <a:cubicBezTo>
                  <a:pt x="224816" y="-2132"/>
                  <a:pt x="358985" y="-8552"/>
                  <a:pt x="384688" y="9343"/>
                </a:cubicBezTo>
                <a:cubicBezTo>
                  <a:pt x="410391" y="27238"/>
                  <a:pt x="344047" y="114679"/>
                  <a:pt x="315468" y="148143"/>
                </a:cubicBezTo>
                <a:cubicBezTo>
                  <a:pt x="286889" y="181607"/>
                  <a:pt x="239502" y="135547"/>
                  <a:pt x="213153" y="158032"/>
                </a:cubicBezTo>
                <a:cubicBezTo>
                  <a:pt x="186804" y="180517"/>
                  <a:pt x="156333" y="249967"/>
                  <a:pt x="157372" y="283053"/>
                </a:cubicBezTo>
                <a:cubicBezTo>
                  <a:pt x="158411" y="316139"/>
                  <a:pt x="185680" y="369823"/>
                  <a:pt x="219447" y="408642"/>
                </a:cubicBezTo>
                <a:cubicBezTo>
                  <a:pt x="253214" y="447461"/>
                  <a:pt x="356543" y="492040"/>
                  <a:pt x="359974" y="515970"/>
                </a:cubicBezTo>
                <a:cubicBezTo>
                  <a:pt x="363405" y="539900"/>
                  <a:pt x="286883" y="560029"/>
                  <a:pt x="240033" y="552224"/>
                </a:cubicBezTo>
                <a:cubicBezTo>
                  <a:pt x="193183" y="544419"/>
                  <a:pt x="116119" y="509914"/>
                  <a:pt x="78874" y="469141"/>
                </a:cubicBezTo>
                <a:cubicBezTo>
                  <a:pt x="19428" y="427608"/>
                  <a:pt x="-10429" y="338170"/>
                  <a:pt x="3301" y="26677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8788743" y="4784398"/>
            <a:ext cx="823784" cy="757881"/>
          </a:xfrm>
          <a:prstGeom prst="ellipse">
            <a:avLst/>
          </a:prstGeom>
          <a:solidFill>
            <a:srgbClr val="FF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90"/>
          <p:cNvSpPr/>
          <p:nvPr/>
        </p:nvSpPr>
        <p:spPr>
          <a:xfrm rot="1597680">
            <a:off x="8835637" y="5038868"/>
            <a:ext cx="154557" cy="2458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90"/>
          <p:cNvSpPr/>
          <p:nvPr/>
        </p:nvSpPr>
        <p:spPr>
          <a:xfrm rot="15910897">
            <a:off x="9062759" y="5207217"/>
            <a:ext cx="126535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90"/>
          <p:cNvSpPr/>
          <p:nvPr/>
        </p:nvSpPr>
        <p:spPr>
          <a:xfrm rot="15910897">
            <a:off x="9128404" y="4794171"/>
            <a:ext cx="144354" cy="3392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stCxn id="192" idx="0"/>
            <a:endCxn id="194" idx="0"/>
          </p:cNvCxnSpPr>
          <p:nvPr/>
        </p:nvCxnSpPr>
        <p:spPr>
          <a:xfrm flipV="1">
            <a:off x="8968007" y="4978050"/>
            <a:ext cx="63543" cy="738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93" idx="7"/>
          </p:cNvCxnSpPr>
          <p:nvPr/>
        </p:nvCxnSpPr>
        <p:spPr>
          <a:xfrm flipH="1" flipV="1">
            <a:off x="8919909" y="5262627"/>
            <a:ext cx="82837" cy="7971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8338336" y="5124294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6912749" y="5124294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5362504" y="5124294"/>
            <a:ext cx="254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5593923" y="5490557"/>
            <a:ext cx="1313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metamyelocyte</a:t>
            </a:r>
            <a:endParaRPr lang="en-US" sz="1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7520713" y="5490557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band</a:t>
            </a:r>
            <a:endParaRPr lang="en-US" sz="1400" dirty="0"/>
          </a:p>
        </p:txBody>
      </p:sp>
      <p:sp>
        <p:nvSpPr>
          <p:cNvPr id="202" name="TextBox 201"/>
          <p:cNvSpPr txBox="1"/>
          <p:nvPr/>
        </p:nvSpPr>
        <p:spPr>
          <a:xfrm>
            <a:off x="8783877" y="5490557"/>
            <a:ext cx="95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neutrophil</a:t>
            </a:r>
            <a:endParaRPr lang="en-US" sz="1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4196137" y="5490557"/>
            <a:ext cx="936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myelocyte</a:t>
            </a:r>
            <a:endParaRPr lang="en-US" sz="1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2609329" y="5535864"/>
            <a:ext cx="1185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promyelocyte</a:t>
            </a:r>
            <a:endParaRPr lang="en-US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1436362" y="2575701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normal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721423" y="3284058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PML-RAR</a:t>
            </a:r>
            <a:r>
              <a:rPr lang="el-GR" sz="1400" b="1" dirty="0" smtClean="0">
                <a:solidFill>
                  <a:srgbClr val="FF0000"/>
                </a:solidFill>
              </a:rPr>
              <a:t>α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308121" y="446136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PML-RAR</a:t>
            </a:r>
            <a:r>
              <a:rPr lang="el-GR" sz="1400" b="1" dirty="0" smtClean="0">
                <a:solidFill>
                  <a:srgbClr val="FF0000"/>
                </a:solidFill>
              </a:rPr>
              <a:t>α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+ ATRA</a:t>
            </a:r>
          </a:p>
        </p:txBody>
      </p:sp>
      <p:sp>
        <p:nvSpPr>
          <p:cNvPr id="41998" name="TextBox 41997"/>
          <p:cNvSpPr txBox="1"/>
          <p:nvPr/>
        </p:nvSpPr>
        <p:spPr>
          <a:xfrm>
            <a:off x="4320385" y="3129076"/>
            <a:ext cx="40123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of abnormal RAR</a:t>
            </a:r>
            <a:r>
              <a:rPr lang="el-GR" dirty="0" smtClean="0"/>
              <a:t>α</a:t>
            </a:r>
            <a:r>
              <a:rPr lang="en-US" dirty="0" smtClean="0"/>
              <a:t> 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Repression of RAR</a:t>
            </a:r>
            <a:r>
              <a:rPr lang="el-GR" dirty="0" smtClean="0"/>
              <a:t>α</a:t>
            </a:r>
            <a:r>
              <a:rPr lang="en-US" dirty="0" smtClean="0"/>
              <a:t> target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Blocked 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APL</a:t>
            </a:r>
            <a:endParaRPr lang="en-US" dirty="0"/>
          </a:p>
        </p:txBody>
      </p:sp>
      <p:sp>
        <p:nvSpPr>
          <p:cNvPr id="41999" name="TextBox 41998"/>
          <p:cNvSpPr txBox="1"/>
          <p:nvPr/>
        </p:nvSpPr>
        <p:spPr>
          <a:xfrm>
            <a:off x="4935222" y="6042199"/>
            <a:ext cx="36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ATRA-induced myeloid differentiation</a:t>
            </a:r>
            <a:endParaRPr lang="en-US" dirty="0"/>
          </a:p>
        </p:txBody>
      </p:sp>
      <p:sp>
        <p:nvSpPr>
          <p:cNvPr id="42000" name="Right Brace 41999"/>
          <p:cNvSpPr/>
          <p:nvPr/>
        </p:nvSpPr>
        <p:spPr>
          <a:xfrm rot="5400000">
            <a:off x="6764965" y="3094824"/>
            <a:ext cx="274348" cy="5635001"/>
          </a:xfrm>
          <a:prstGeom prst="rightBrace">
            <a:avLst>
              <a:gd name="adj1" fmla="val 11768"/>
              <a:gd name="adj2" fmla="val 515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77" grpId="0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200" grpId="0"/>
      <p:bldP spid="201" grpId="0"/>
      <p:bldP spid="202" grpId="0"/>
      <p:bldP spid="203" grpId="0"/>
      <p:bldP spid="204" grpId="0"/>
      <p:bldP spid="206" grpId="0"/>
      <p:bldP spid="207" grpId="0"/>
      <p:bldP spid="41998" grpId="0"/>
      <p:bldP spid="41999" grpId="0"/>
      <p:bldP spid="420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608638" cy="808038"/>
          </a:xfrm>
        </p:spPr>
        <p:txBody>
          <a:bodyPr anchor="t"/>
          <a:lstStyle/>
          <a:p>
            <a:r>
              <a:rPr lang="en-US" altLang="en-US" smtClean="0"/>
              <a:t>Leukemogenesis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060575" y="1377951"/>
            <a:ext cx="7454900" cy="1806575"/>
          </a:xfrm>
          <a:solidFill>
            <a:schemeClr val="accent6">
              <a:lumMod val="60000"/>
              <a:lumOff val="4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Know which constitutional and genetic conditions predispose to the development of leukemia </a:t>
            </a:r>
          </a:p>
        </p:txBody>
      </p:sp>
    </p:spTree>
    <p:extLst>
      <p:ext uri="{BB962C8B-B14F-4D97-AF65-F5344CB8AC3E}">
        <p14:creationId xmlns:p14="http://schemas.microsoft.com/office/powerpoint/2010/main" val="42379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3894</Words>
  <Application>Microsoft Office PowerPoint</Application>
  <PresentationFormat>Widescreen</PresentationFormat>
  <Paragraphs>642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Arial Narrow</vt:lpstr>
      <vt:lpstr>Calibri</vt:lpstr>
      <vt:lpstr>Calibri Light</vt:lpstr>
      <vt:lpstr>Palatino</vt:lpstr>
      <vt:lpstr>Symbol</vt:lpstr>
      <vt:lpstr>Times New Roman</vt:lpstr>
      <vt:lpstr>Wingdings</vt:lpstr>
      <vt:lpstr>Office Theme</vt:lpstr>
      <vt:lpstr>1_Office Theme</vt:lpstr>
      <vt:lpstr>PowerPoint Presentation</vt:lpstr>
      <vt:lpstr>This talk will follow the topical structure suggested by the ABP:</vt:lpstr>
      <vt:lpstr>Classification of Myeloid Neoplasms</vt:lpstr>
      <vt:lpstr>Part 1: Acute Myeloid Leukemia</vt:lpstr>
      <vt:lpstr>Acute Myeloid Leukemia</vt:lpstr>
      <vt:lpstr>Recurring Cytogenetic Lesions</vt:lpstr>
      <vt:lpstr>PowerPoint Presentation</vt:lpstr>
      <vt:lpstr>t(15;17) and ATRA</vt:lpstr>
      <vt:lpstr>Leukemogenesis</vt:lpstr>
      <vt:lpstr>Major Leukemia Predispositions</vt:lpstr>
      <vt:lpstr>Marrow Failure and MDS/AML</vt:lpstr>
      <vt:lpstr>Marrow Failure and MDS/AML</vt:lpstr>
      <vt:lpstr>Marrow Failure and MDS/AML</vt:lpstr>
      <vt:lpstr>Marrow Failure and MDS/AML</vt:lpstr>
      <vt:lpstr>t-AML</vt:lpstr>
      <vt:lpstr>t-AML</vt:lpstr>
      <vt:lpstr>Acute Myeloid Leukemia</vt:lpstr>
      <vt:lpstr>Epidemiology</vt:lpstr>
      <vt:lpstr>Epidemiology</vt:lpstr>
      <vt:lpstr>Epidemiology</vt:lpstr>
      <vt:lpstr>Epidemiology</vt:lpstr>
      <vt:lpstr>Monozygotic twins</vt:lpstr>
      <vt:lpstr>Prognostic Factors &amp;  Risk Stratification</vt:lpstr>
      <vt:lpstr>Prognostic Factors not used</vt:lpstr>
      <vt:lpstr>Recent Risk Stratification</vt:lpstr>
      <vt:lpstr>Update: incorporation of MRD</vt:lpstr>
      <vt:lpstr>Current Risk Stratification</vt:lpstr>
      <vt:lpstr>Acute Myeloid Leukemia</vt:lpstr>
      <vt:lpstr>Classification</vt:lpstr>
      <vt:lpstr>PowerPoint Presentation</vt:lpstr>
      <vt:lpstr>WHO: clinical/molecular; 20% blasts</vt:lpstr>
      <vt:lpstr>Immunophenotype</vt:lpstr>
      <vt:lpstr>Immunophenotype</vt:lpstr>
      <vt:lpstr>Acute Leukemia of Ambiguous Lineage</vt:lpstr>
      <vt:lpstr>Acute Myeloid Leukemia</vt:lpstr>
      <vt:lpstr>Therapy</vt:lpstr>
      <vt:lpstr>Current Standard Therapy</vt:lpstr>
      <vt:lpstr>Current Standard Therapy</vt:lpstr>
      <vt:lpstr>Current Standard Therapy</vt:lpstr>
      <vt:lpstr>Clinical aspects of APL</vt:lpstr>
      <vt:lpstr>MDS vs. AML</vt:lpstr>
      <vt:lpstr>Hyperleukocytosis</vt:lpstr>
      <vt:lpstr>Hyperleukocytosis</vt:lpstr>
      <vt:lpstr>Late Effects in AML</vt:lpstr>
      <vt:lpstr>Radiation in AML</vt:lpstr>
      <vt:lpstr>Part 2: Chronic Myeloid Leukemia</vt:lpstr>
      <vt:lpstr>Chronic Myeloid Leukemia</vt:lpstr>
      <vt:lpstr>CML: Biology</vt:lpstr>
      <vt:lpstr>CML: Definition</vt:lpstr>
      <vt:lpstr>CML: Molecular Biology</vt:lpstr>
      <vt:lpstr>Chronic Myeloid Leukemia</vt:lpstr>
      <vt:lpstr>CML: Clinical Features</vt:lpstr>
      <vt:lpstr>CML: Diagnosis</vt:lpstr>
      <vt:lpstr>Chronic Myeloid Leukemia</vt:lpstr>
      <vt:lpstr>CML: Treatment</vt:lpstr>
      <vt:lpstr>CML: Impact of Tyrosine Kinase Inhibitors</vt:lpstr>
      <vt:lpstr>CML: Treatment of CML-CP</vt:lpstr>
      <vt:lpstr>CML: Response</vt:lpstr>
      <vt:lpstr>CML: Response</vt:lpstr>
      <vt:lpstr>CML: Response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Romack</dc:creator>
  <cp:lastModifiedBy>Pat Brown</cp:lastModifiedBy>
  <cp:revision>26</cp:revision>
  <cp:lastPrinted>2018-12-17T18:26:37Z</cp:lastPrinted>
  <dcterms:created xsi:type="dcterms:W3CDTF">2018-09-04T19:59:44Z</dcterms:created>
  <dcterms:modified xsi:type="dcterms:W3CDTF">2018-12-17T18:35:35Z</dcterms:modified>
</cp:coreProperties>
</file>