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67" r:id="rId3"/>
    <p:sldId id="257" r:id="rId4"/>
    <p:sldId id="258" r:id="rId5"/>
    <p:sldId id="259" r:id="rId6"/>
    <p:sldId id="1213" r:id="rId7"/>
    <p:sldId id="1227" r:id="rId8"/>
    <p:sldId id="1209" r:id="rId9"/>
    <p:sldId id="1144" r:id="rId10"/>
    <p:sldId id="260" r:id="rId11"/>
    <p:sldId id="358" r:id="rId12"/>
    <p:sldId id="1247" r:id="rId13"/>
    <p:sldId id="1250" r:id="rId14"/>
    <p:sldId id="1248" r:id="rId15"/>
    <p:sldId id="1053" r:id="rId16"/>
    <p:sldId id="736" r:id="rId17"/>
    <p:sldId id="1054" r:id="rId18"/>
    <p:sldId id="739" r:id="rId19"/>
    <p:sldId id="360" r:id="rId20"/>
    <p:sldId id="357" r:id="rId21"/>
    <p:sldId id="272" r:id="rId22"/>
    <p:sldId id="1143" r:id="rId23"/>
    <p:sldId id="269" r:id="rId24"/>
    <p:sldId id="261" r:id="rId25"/>
    <p:sldId id="283" r:id="rId26"/>
    <p:sldId id="281" r:id="rId27"/>
    <p:sldId id="1215" r:id="rId28"/>
    <p:sldId id="311" r:id="rId29"/>
    <p:sldId id="312" r:id="rId30"/>
    <p:sldId id="313" r:id="rId31"/>
    <p:sldId id="278" r:id="rId32"/>
    <p:sldId id="280" r:id="rId33"/>
    <p:sldId id="1224" r:id="rId34"/>
    <p:sldId id="1210" r:id="rId35"/>
    <p:sldId id="309" r:id="rId36"/>
    <p:sldId id="1216" r:id="rId37"/>
    <p:sldId id="1221" r:id="rId38"/>
    <p:sldId id="1220" r:id="rId39"/>
    <p:sldId id="1212" r:id="rId40"/>
    <p:sldId id="1217" r:id="rId41"/>
    <p:sldId id="1222" r:id="rId42"/>
    <p:sldId id="1226" r:id="rId43"/>
    <p:sldId id="265" r:id="rId44"/>
    <p:sldId id="1229" r:id="rId45"/>
    <p:sldId id="1230" r:id="rId46"/>
    <p:sldId id="262" r:id="rId47"/>
    <p:sldId id="266" r:id="rId48"/>
    <p:sldId id="329" r:id="rId49"/>
    <p:sldId id="330" r:id="rId50"/>
    <p:sldId id="333" r:id="rId51"/>
    <p:sldId id="1243" r:id="rId52"/>
    <p:sldId id="316" r:id="rId53"/>
    <p:sldId id="317" r:id="rId54"/>
    <p:sldId id="318" r:id="rId55"/>
    <p:sldId id="320" r:id="rId56"/>
    <p:sldId id="319" r:id="rId57"/>
    <p:sldId id="334" r:id="rId58"/>
    <p:sldId id="335" r:id="rId59"/>
    <p:sldId id="338" r:id="rId60"/>
    <p:sldId id="339" r:id="rId61"/>
    <p:sldId id="557" r:id="rId62"/>
    <p:sldId id="1241" r:id="rId63"/>
    <p:sldId id="1244" r:id="rId64"/>
    <p:sldId id="1245" r:id="rId65"/>
    <p:sldId id="908" r:id="rId66"/>
    <p:sldId id="346" r:id="rId67"/>
    <p:sldId id="347" r:id="rId68"/>
    <p:sldId id="348" r:id="rId69"/>
    <p:sldId id="349" r:id="rId70"/>
    <p:sldId id="1242" r:id="rId71"/>
    <p:sldId id="1249" r:id="rId72"/>
    <p:sldId id="1246" r:id="rId7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gnon Loh" initials="MLL" lastIdx="2" clrIdx="0">
    <p:extLst>
      <p:ext uri="{19B8F6BF-5375-455C-9EA6-DF929625EA0E}">
        <p15:presenceInfo xmlns:p15="http://schemas.microsoft.com/office/powerpoint/2012/main" userId="Mignon Lo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1" autoAdjust="0"/>
    <p:restoredTop sz="79663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FD8623A-CC4B-C543-951B-BEDF4EFA5C4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7FBE179-92D3-9C41-BE9E-EBC909FBBE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4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xmlns="" id="{3B16B263-3CB3-A04B-805D-C6A762F505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EA3C0F-3AD1-DF45-875B-D72F2DDF19D3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7410" name="Rectangle 1026">
            <a:extLst>
              <a:ext uri="{FF2B5EF4-FFF2-40B4-BE49-F238E27FC236}">
                <a16:creationId xmlns:a16="http://schemas.microsoft.com/office/drawing/2014/main" xmlns="" id="{B3CADB35-3269-774A-8D98-8F144E555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xmlns="" id="{A0118C88-939E-7D41-A954-A280746F5A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2922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Get permission from Jun Yang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1DF2C7-5D6A-4946-BCCD-719596CD1BC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09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xmlns="" id="{275973DD-F643-E54E-B822-FCB0036FE4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7A0DAC5-EF6E-A64F-BE97-2D8CF117DF38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xmlns="" id="{1239893A-DF89-9542-8209-7B847CE57F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xmlns="" id="{1478D382-2BDD-5B49-AB44-0F7912FE6C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5184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xmlns="" id="{1B6211E6-F2F7-544E-8104-18E3BB14F3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951FC6-1349-D745-A378-BD4C5DBC934F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49154" name="Rectangle 1026">
            <a:extLst>
              <a:ext uri="{FF2B5EF4-FFF2-40B4-BE49-F238E27FC236}">
                <a16:creationId xmlns:a16="http://schemas.microsoft.com/office/drawing/2014/main" xmlns="" id="{6B3AADB4-A366-B540-82B4-F8549E52BE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1027">
            <a:extLst>
              <a:ext uri="{FF2B5EF4-FFF2-40B4-BE49-F238E27FC236}">
                <a16:creationId xmlns:a16="http://schemas.microsoft.com/office/drawing/2014/main" xmlns="" id="{8D678D00-BBA6-604F-8B84-9C9172A2F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0530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>
            <a:extLst>
              <a:ext uri="{FF2B5EF4-FFF2-40B4-BE49-F238E27FC236}">
                <a16:creationId xmlns:a16="http://schemas.microsoft.com/office/drawing/2014/main" xmlns="" id="{E31E4BD2-85F1-D446-ABA1-50CFD79FC2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5BC200E-2D1B-364A-BE01-F852089F94B5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xmlns="" id="{0CEAE2BA-2AD5-0E45-A254-38E664E69D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xmlns="" id="{C0D9D814-F946-D74D-8128-7E5585847F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3181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xmlns="" id="{F37E86DF-3D5F-F748-90A8-FEAA359580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D04ED9A-54EB-184A-938F-E57A69C4F21F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xmlns="" id="{6F6554FF-B0E3-4347-9089-A0574B320F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xmlns="" id="{5EFDAD4D-4580-714A-9E4C-0E455FF75A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6451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xmlns="" id="{BC2051D6-94C5-494D-A874-2988FE5A88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0B6EDA-91AF-454A-9428-2F6492FF4CB5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xmlns="" id="{5CBFF722-1081-1C4F-BCE5-3BBF9EFA3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xmlns="" id="{6CBDE92C-25BC-FC49-B0F2-5053ABB26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4180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xmlns="" id="{47BD4C02-C9FC-AB45-A034-E5F03EF8F0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C075392-7531-B246-B1FD-26E7AAFD1E1C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63A4746B-55AD-BD47-829E-DEA982B2DC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0BD48F96-1755-8645-9CC1-0F651F4A61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0906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xmlns="" id="{E2D7C3A3-E591-1C49-AA0E-9BAAF55860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EB5F39-5857-BF43-B146-030A7C4B8B09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xmlns="" id="{42044BB6-5642-D842-989E-5AF830385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xmlns="" id="{C636ED00-0058-5344-B49D-012337EF0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/>
              <a:t>1. CD1a and CD8 negative (&lt;5%)</a:t>
            </a:r>
          </a:p>
          <a:p>
            <a:r>
              <a:rPr lang="en-US" sz="1300" dirty="0"/>
              <a:t>2.  Positive for one or more immature/myeloid antigens including: CD34, CD13, CD33, CD117, HLA-DR, etc. (&gt;25%)</a:t>
            </a:r>
          </a:p>
          <a:p>
            <a:r>
              <a:rPr lang="en-US" sz="1300" dirty="0"/>
              <a:t>3.  CD5 weak defined as either &lt; 75% positive OR 1 log dimmer than mature T cells.</a:t>
            </a:r>
          </a:p>
          <a:p>
            <a:r>
              <a:rPr lang="en-US" sz="1300" dirty="0"/>
              <a:t/>
            </a:r>
            <a:br>
              <a:rPr lang="en-US" sz="1300" dirty="0"/>
            </a:br>
            <a:endParaRPr lang="en-US" sz="1300" dirty="0"/>
          </a:p>
          <a:p>
            <a:r>
              <a:rPr lang="en-US" sz="1300" dirty="0"/>
              <a:t>The cCD3 and CD7 are not really part of the ETP definition but used largely identify lineage as T for further </a:t>
            </a:r>
            <a:r>
              <a:rPr lang="en-US" sz="1300" dirty="0" err="1"/>
              <a:t>subclassification</a:t>
            </a:r>
            <a:r>
              <a:rPr lang="en-US" sz="1300" dirty="0"/>
              <a:t>, particularly cCD3.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4505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BE179-92D3-9C41-BE9E-EBC909FBBE5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66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xmlns="" id="{F3A638DA-B4B1-4844-AA17-7DD7983BD3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275C10E-1581-6A44-85D9-6063748CC9AE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xmlns="" id="{09E09023-87FB-4C47-910B-5106812E4F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xmlns="" id="{FEFEAF72-B991-E94F-A8BA-732A368060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1866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xmlns="" id="{4B879710-2797-6F43-B4B9-77D33E3EC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334" y="1056799"/>
            <a:ext cx="4902201" cy="362045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661" tIns="48331" rIns="96661" bIns="48331" anchor="ctr"/>
          <a:lstStyle/>
          <a:p>
            <a:endParaRPr lang="en-US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xmlns="" id="{AD740740-808A-7346-A5A0-93B3BFFBA1F0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264921" y="5027295"/>
            <a:ext cx="5767493" cy="401716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90620" indent="-90620">
              <a:lnSpc>
                <a:spcPct val="93000"/>
              </a:lnSpc>
              <a:spcBef>
                <a:spcPct val="0"/>
              </a:spcBef>
              <a:buSzPct val="45000"/>
              <a:tabLst>
                <a:tab pos="765235" algn="l"/>
                <a:tab pos="1530469" algn="l"/>
                <a:tab pos="2295704" algn="l"/>
                <a:tab pos="3060939" algn="l"/>
                <a:tab pos="3826173" algn="l"/>
                <a:tab pos="4591408" algn="l"/>
                <a:tab pos="5356643" algn="l"/>
              </a:tabLst>
            </a:pP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Developmental arrest as the first step in </a:t>
            </a:r>
            <a:r>
              <a:rPr lang="en-GB" altLang="en-US" dirty="0" err="1">
                <a:latin typeface="Arial" panose="020B0604020202020204" pitchFamily="34" charset="0"/>
                <a:ea typeface="msgothic" charset="0"/>
                <a:cs typeface="msgothic" charset="0"/>
              </a:rPr>
              <a:t>leukemogenesis</a:t>
            </a: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 During normal B‐cell generation, hematopoietic stem cells (HSC) give rise to progenitors that pass through steps of lineage commitment and differentiation to eventually become mature B cells. Chromosomal translocations that result in fusion proteins such as </a:t>
            </a:r>
            <a:r>
              <a:rPr lang="en-GB" altLang="en-US" i="1" dirty="0">
                <a:latin typeface="Arial" panose="020B0604020202020204" pitchFamily="34" charset="0"/>
                <a:ea typeface="msgothic" charset="0"/>
                <a:cs typeface="msgothic" charset="0"/>
              </a:rPr>
              <a:t>PAX5‐ETV6</a:t>
            </a: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 block B‐cell differentiation and lead to a distinct population of early B cells with limited survival capacity under normal conditions. The occurrence of secondary mutations affecting </a:t>
            </a:r>
            <a:r>
              <a:rPr lang="en-GB" altLang="en-US" dirty="0" err="1">
                <a:latin typeface="Arial" panose="020B0604020202020204" pitchFamily="34" charset="0"/>
                <a:ea typeface="msgothic" charset="0"/>
                <a:cs typeface="msgothic" charset="0"/>
              </a:rPr>
              <a:t>tumor</a:t>
            </a:r>
            <a:r>
              <a:rPr lang="en-GB" altLang="en-US" dirty="0">
                <a:latin typeface="Arial" panose="020B0604020202020204" pitchFamily="34" charset="0"/>
                <a:ea typeface="msgothic" charset="0"/>
                <a:cs typeface="msgothic" charset="0"/>
              </a:rPr>
              <a:t> suppressors or oncogenes enhances proliferation or survival and initiates BCP‐ALL.</a:t>
            </a:r>
          </a:p>
          <a:p>
            <a:pPr marL="90620" indent="-90620">
              <a:lnSpc>
                <a:spcPct val="93000"/>
              </a:lnSpc>
              <a:spcBef>
                <a:spcPct val="0"/>
              </a:spcBef>
              <a:buSzPct val="45000"/>
              <a:tabLst>
                <a:tab pos="765235" algn="l"/>
                <a:tab pos="1530469" algn="l"/>
                <a:tab pos="2295704" algn="l"/>
                <a:tab pos="3060939" algn="l"/>
                <a:tab pos="3826173" algn="l"/>
                <a:tab pos="4591408" algn="l"/>
                <a:tab pos="5356643" algn="l"/>
              </a:tabLst>
            </a:pPr>
            <a:endParaRPr lang="en-GB" altLang="en-US" dirty="0">
              <a:latin typeface="Arial" panose="020B0604020202020204" pitchFamily="34" charset="0"/>
              <a:ea typeface="msgothic" charset="0"/>
              <a:cs typeface="msgothic" charset="0"/>
            </a:endParaRPr>
          </a:p>
          <a:p>
            <a:pPr marL="90620" indent="-90620">
              <a:lnSpc>
                <a:spcPct val="93000"/>
              </a:lnSpc>
              <a:spcBef>
                <a:spcPct val="0"/>
              </a:spcBef>
              <a:buSzPct val="45000"/>
              <a:tabLst>
                <a:tab pos="765235" algn="l"/>
                <a:tab pos="1530469" algn="l"/>
                <a:tab pos="2295704" algn="l"/>
                <a:tab pos="3060939" algn="l"/>
                <a:tab pos="3826173" algn="l"/>
                <a:tab pos="4591408" algn="l"/>
                <a:tab pos="5356643" algn="l"/>
              </a:tabLst>
            </a:pP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  <a:ea typeface="msgothic" charset="0"/>
                <a:cs typeface="msgothic" charset="0"/>
              </a:rPr>
              <a:t>Copyright license obtained by M. </a:t>
            </a:r>
            <a:r>
              <a:rPr lang="en-GB" altLang="en-US" dirty="0" err="1">
                <a:solidFill>
                  <a:srgbClr val="FF0000"/>
                </a:solidFill>
                <a:latin typeface="Arial" panose="020B0604020202020204" pitchFamily="34" charset="0"/>
                <a:ea typeface="msgothic" charset="0"/>
                <a:cs typeface="msgothic" charset="0"/>
              </a:rPr>
              <a:t>Loh</a:t>
            </a:r>
            <a:r>
              <a:rPr lang="en-GB" altLang="en-US" dirty="0">
                <a:solidFill>
                  <a:srgbClr val="FF0000"/>
                </a:solidFill>
                <a:latin typeface="Arial" panose="020B0604020202020204" pitchFamily="34" charset="0"/>
                <a:ea typeface="msgothic" charset="0"/>
                <a:cs typeface="msgothic" charset="0"/>
              </a:rPr>
              <a:t>:  </a:t>
            </a:r>
            <a:r>
              <a:rPr lang="en-GB" altLang="en-US" u="none" dirty="0">
                <a:solidFill>
                  <a:srgbClr val="FF0000"/>
                </a:solidFill>
                <a:latin typeface="Arial" panose="020B0604020202020204" pitchFamily="34" charset="0"/>
                <a:ea typeface="msgothic" charset="0"/>
                <a:cs typeface="msgothic" charset="0"/>
              </a:rPr>
              <a:t>4459530952196, the </a:t>
            </a:r>
            <a:r>
              <a:rPr lang="en-GB" altLang="en-US" u="none" dirty="0" err="1">
                <a:solidFill>
                  <a:srgbClr val="FF0000"/>
                </a:solidFill>
                <a:latin typeface="Arial" panose="020B0604020202020204" pitchFamily="34" charset="0"/>
                <a:ea typeface="msgothic" charset="0"/>
                <a:cs typeface="msgothic" charset="0"/>
              </a:rPr>
              <a:t>Embo</a:t>
            </a:r>
            <a:r>
              <a:rPr lang="en-GB" altLang="en-US" u="none" dirty="0">
                <a:solidFill>
                  <a:srgbClr val="FF0000"/>
                </a:solidFill>
                <a:latin typeface="Arial" panose="020B0604020202020204" pitchFamily="34" charset="0"/>
                <a:ea typeface="msgothic" charset="0"/>
                <a:cs typeface="msgothic" charset="0"/>
              </a:rPr>
              <a:t> Journal on Oct 31, 2018</a:t>
            </a:r>
          </a:p>
        </p:txBody>
      </p:sp>
    </p:spTree>
    <p:extLst>
      <p:ext uri="{BB962C8B-B14F-4D97-AF65-F5344CB8AC3E}">
        <p14:creationId xmlns:p14="http://schemas.microsoft.com/office/powerpoint/2010/main" val="2904940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1602-2901-3D41-B921-36F09BC3F2F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43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1602-2901-3D41-B921-36F09BC3F2F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xmlns="" id="{59591016-6227-3745-829D-FCDDE5C49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FAF5F2-EBDC-114B-B95C-FE6D9CA5253B}" type="slidenum">
              <a:rPr lang="en-US" altLang="en-US" smtClean="0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xmlns="" id="{AD63E21D-5237-2948-92BB-A9454F84E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xmlns="" id="{623BC545-02FD-4340-8FE8-6BCE31C640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5219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xmlns="" id="{9529DE27-5DFE-8547-82ED-6546BF3858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DA6EA9D-3732-EF47-903D-42C550D26972}" type="slidenum">
              <a:rPr lang="en-US" altLang="en-US" smtClean="0"/>
              <a:pPr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xmlns="" id="{42A8E7C6-0FE9-E743-B41C-F374E44AA0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xmlns="" id="{ACA02976-7191-4E46-B8D2-EAB03C135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5231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xmlns="" id="{72C43783-2F3E-1B4A-8CAD-7B6063921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D972FE-1990-1443-8AF2-A864109C3220}" type="slidenum">
              <a:rPr lang="en-US" altLang="en-US" smtClean="0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xmlns="" id="{D70C8C1D-C4C6-A44D-B701-0E5718FD6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xmlns="" id="{26AF31E1-EB45-7F42-80F1-C6A1872AD0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1315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xmlns="" id="{5BCA71BA-E0A2-E140-99DF-63C9A8A3BA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75C496-E1CD-AA45-A8FC-AA3BF5C43848}" type="slidenum">
              <a:rPr lang="en-US" altLang="en-US" smtClean="0"/>
              <a:pPr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xmlns="" id="{E208CFF6-F8A4-234B-B99B-6D060D3D3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xmlns="" id="{60CB0720-6829-8645-AD66-14CF25B227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33005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xmlns="" id="{8367CC45-F4E0-7F49-AAA6-1BD0EDF88C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B6A329D-A3FF-2D4F-AFDB-1C155E03BC0B}" type="slidenum">
              <a:rPr lang="en-US" altLang="en-US" smtClean="0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xmlns="" id="{F16CCFA0-2BF8-F141-9DBC-4CE653DDE6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xmlns="" id="{30B6DD8F-9B1F-B04B-AAE1-0618B22ED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1171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xmlns="" id="{87321CF0-1DEF-6D4C-9020-2EFFB871EA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D2FA0C8-ADC2-5E4B-AD6D-C0A0C4A1B0B6}" type="slidenum">
              <a:rPr lang="en-US" altLang="en-US" smtClean="0"/>
              <a:pPr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xmlns="" id="{6EC7E886-E9F6-2E41-B9CF-0096D78094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xmlns="" id="{1937B221-1399-C14E-ABD3-017BA3E79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8313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>
            <a:extLst>
              <a:ext uri="{FF2B5EF4-FFF2-40B4-BE49-F238E27FC236}">
                <a16:creationId xmlns:a16="http://schemas.microsoft.com/office/drawing/2014/main" xmlns="" id="{ADE9F8B7-8D3D-C745-810C-D798E93811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6" name="Notes Placeholder 2">
            <a:extLst>
              <a:ext uri="{FF2B5EF4-FFF2-40B4-BE49-F238E27FC236}">
                <a16:creationId xmlns:a16="http://schemas.microsoft.com/office/drawing/2014/main" xmlns="" id="{A0397E13-9D27-094F-974C-FEF75DCCB5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18787" name="Slide Number Placeholder 3">
            <a:extLst>
              <a:ext uri="{FF2B5EF4-FFF2-40B4-BE49-F238E27FC236}">
                <a16:creationId xmlns:a16="http://schemas.microsoft.com/office/drawing/2014/main" xmlns="" id="{C59351A2-8D0F-224B-A411-BA623AAE6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6BEF8C6-8CE4-EF4E-8B46-D8627A64D000}" type="slidenum">
              <a:rPr lang="en-US" altLang="en-US" smtClean="0"/>
              <a:pPr>
                <a:spcBef>
                  <a:spcPct val="0"/>
                </a:spcBef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2331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xmlns="" id="{8A5A0A19-904A-B543-8D2F-52755B6FC4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392AF6-E771-944B-8E68-2376A7F64EF9}" type="slidenum">
              <a:rPr lang="en-US" altLang="en-US" smtClean="0"/>
              <a:pPr>
                <a:spcBef>
                  <a:spcPct val="0"/>
                </a:spcBef>
              </a:pPr>
              <a:t>57</a:t>
            </a:fld>
            <a:endParaRPr lang="en-US" altLang="en-US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xmlns="" id="{177EE5D0-B048-7D41-8D75-77EA81523D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xmlns="" id="{C89B4475-6727-F94C-9376-A8EC508CE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9808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permission from Jun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B02DA-5A51-44AC-B127-D0457834DD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1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>
            <a:extLst>
              <a:ext uri="{FF2B5EF4-FFF2-40B4-BE49-F238E27FC236}">
                <a16:creationId xmlns:a16="http://schemas.microsoft.com/office/drawing/2014/main" xmlns="" id="{827CAF52-0465-084E-9B79-080665B9A8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C3168B-FE22-B344-B252-C312550FDA23}" type="slidenum">
              <a:rPr lang="en-US" altLang="en-US" smtClean="0"/>
              <a:pPr>
                <a:spcBef>
                  <a:spcPct val="0"/>
                </a:spcBef>
              </a:pPr>
              <a:t>58</a:t>
            </a:fld>
            <a:endParaRPr lang="en-US" altLang="en-US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xmlns="" id="{A4CFFB3B-370E-394C-BE14-A0A3794A85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xmlns="" id="{12719D43-2260-1D45-9AE2-4FDED2457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38968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xmlns="" id="{2E7670D0-7D74-F046-B822-97EA0E11B5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07E2EF3-068A-0A44-B468-1BC0A4A79CD1}" type="slidenum">
              <a:rPr lang="en-US" altLang="en-US" smtClean="0"/>
              <a:pPr>
                <a:spcBef>
                  <a:spcPct val="0"/>
                </a:spcBef>
              </a:pPr>
              <a:t>59</a:t>
            </a:fld>
            <a:endParaRPr lang="en-US" alt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xmlns="" id="{548C884E-2BBB-1E46-B73B-33E4D7B8E5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xmlns="" id="{43B8C22F-F50F-3245-BC47-663C9989B9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8328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xmlns="" id="{E4ABFDF9-C906-CA44-BD64-762335AAE3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418D56-7091-3C4C-8E3B-AD81DAE8B301}" type="slidenum">
              <a:rPr lang="en-US" altLang="en-US" smtClean="0"/>
              <a:pPr>
                <a:spcBef>
                  <a:spcPct val="0"/>
                </a:spcBef>
              </a:pPr>
              <a:t>60</a:t>
            </a:fld>
            <a:endParaRPr lang="en-US" altLang="en-US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xmlns="" id="{1B66F6BA-CB8F-894A-8AE3-FEBC6F0B64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xmlns="" id="{3A5F096F-9791-C149-8D53-9C2FDB2BF7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7789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5C25CD1-3FF2-794A-A3A7-F3ECF84DA5A1}" type="slidenum">
              <a:rPr lang="en-US" altLang="en-US" sz="1300"/>
              <a:pPr/>
              <a:t>61</a:t>
            </a:fld>
            <a:endParaRPr lang="en-US" altLang="en-US" sz="130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9814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BE179-92D3-9C41-BE9E-EBC909FBBE5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52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>
            <a:extLst>
              <a:ext uri="{FF2B5EF4-FFF2-40B4-BE49-F238E27FC236}">
                <a16:creationId xmlns:a16="http://schemas.microsoft.com/office/drawing/2014/main" xmlns="" id="{9306CFFB-E929-A04A-845A-638F8EA7C4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A72023-D019-5D43-AC2B-C52C6E8C9141}" type="slidenum">
              <a:rPr lang="en-US" altLang="en-US" smtClean="0"/>
              <a:pPr>
                <a:spcBef>
                  <a:spcPct val="0"/>
                </a:spcBef>
              </a:pPr>
              <a:t>66</a:t>
            </a:fld>
            <a:endParaRPr lang="en-US" altLang="en-US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xmlns="" id="{8430E2C4-ED9D-E34E-A22A-0648B409F0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xmlns="" id="{06530307-B9CB-6646-8D55-4465DC4E9F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05205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>
            <a:extLst>
              <a:ext uri="{FF2B5EF4-FFF2-40B4-BE49-F238E27FC236}">
                <a16:creationId xmlns:a16="http://schemas.microsoft.com/office/drawing/2014/main" xmlns="" id="{D5F8C10C-7E1F-B849-A6FF-3851BAD09A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6965506-461C-A149-A817-A05163502557}" type="slidenum">
              <a:rPr lang="en-US" altLang="en-US" smtClean="0"/>
              <a:pPr>
                <a:spcBef>
                  <a:spcPct val="0"/>
                </a:spcBef>
              </a:pPr>
              <a:t>67</a:t>
            </a:fld>
            <a:endParaRPr lang="en-US" altLang="en-US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xmlns="" id="{0C23DCC9-3E1A-B54A-B5F8-EB34E749C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xmlns="" id="{6E7B2BBE-4E8A-D349-924D-9739E6A522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82587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>
            <a:extLst>
              <a:ext uri="{FF2B5EF4-FFF2-40B4-BE49-F238E27FC236}">
                <a16:creationId xmlns:a16="http://schemas.microsoft.com/office/drawing/2014/main" xmlns="" id="{F78E36DF-C3BB-7D4F-967D-BF60D856C2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FC728B8-FD6C-5E44-B5A2-E4D375ACDD0B}" type="slidenum">
              <a:rPr lang="en-US" altLang="en-US" smtClean="0"/>
              <a:pPr>
                <a:spcBef>
                  <a:spcPct val="0"/>
                </a:spcBef>
              </a:pPr>
              <a:t>68</a:t>
            </a:fld>
            <a:endParaRPr lang="en-US" altLang="en-US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xmlns="" id="{62F686F9-65F6-5C44-9298-8BF8B1A7CA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xmlns="" id="{810356DB-1611-3E4C-A4C5-CE0CA571FA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28322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>
            <a:extLst>
              <a:ext uri="{FF2B5EF4-FFF2-40B4-BE49-F238E27FC236}">
                <a16:creationId xmlns:a16="http://schemas.microsoft.com/office/drawing/2014/main" xmlns="" id="{FF5A73E0-CC27-9340-AFE2-0AEA332B92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5F4412-E42F-964C-BA25-D151208408FB}" type="slidenum">
              <a:rPr lang="en-US" altLang="en-US" smtClean="0"/>
              <a:pPr>
                <a:spcBef>
                  <a:spcPct val="0"/>
                </a:spcBef>
              </a:pPr>
              <a:t>69</a:t>
            </a:fld>
            <a:endParaRPr lang="en-US" altLang="en-US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xmlns="" id="{58423D5D-037F-8241-AABF-3557B99A58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xmlns="" id="{FC3C504F-7DFC-A24D-9095-5DBBC21BF4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7408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copyright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BE179-92D3-9C41-BE9E-EBC909FBBE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0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300" dirty="0">
                <a:solidFill>
                  <a:srgbClr val="FFFFFF"/>
                </a:solidFill>
                <a:latin typeface="Arial" charset="0"/>
              </a:rPr>
              <a:t>Slide showing the tremendous improvements in ALL outcomes over the past 4 decades. Overall Survival among Children with Acute Lymphoblastic Leukemia (ALL) Who Were Enrolled in Children’s Cancer Group and Children’s Oncology Group Clinical Trials, 1968–2009</a:t>
            </a:r>
            <a:endParaRPr lang="en-US" sz="1300" dirty="0"/>
          </a:p>
          <a:p>
            <a:endParaRPr lang="en-US" altLang="en-US" dirty="0"/>
          </a:p>
          <a:p>
            <a:r>
              <a:rPr lang="en-US" altLang="en-US" dirty="0"/>
              <a:t>Need copyright license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83306">
              <a:defRPr/>
            </a:pPr>
            <a:fld id="{E9DC6A5D-5C4F-46D9-B117-1D7C8CF9EA6C}" type="slidenum">
              <a:rPr lang="en-US" altLang="en-US" sz="1300">
                <a:solidFill>
                  <a:srgbClr val="000000"/>
                </a:solidFill>
                <a:latin typeface="Times" panose="02020603050405020304" pitchFamily="18" charset="0"/>
              </a:rPr>
              <a:pPr defTabSz="483306">
                <a:defRPr/>
              </a:pPr>
              <a:t>15</a:t>
            </a:fld>
            <a:endParaRPr lang="en-US" altLang="en-US" sz="1300" dirty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419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E5E53AC-3249-B44B-9F81-E890E2643C1B}" type="slidenum">
              <a:rPr lang="en-US" sz="1300"/>
              <a:pPr/>
              <a:t>16</a:t>
            </a:fld>
            <a:endParaRPr lang="en-US" sz="13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4854" tIns="47427" rIns="94854" bIns="47427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927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3282816-6855-434C-9B0B-5D5906EA7C68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4854" tIns="47427" rIns="94854" bIns="47427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04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?copyright license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BE179-92D3-9C41-BE9E-EBC909FBBE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8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xmlns="" id="{8E5CBE8A-99F8-724F-9159-C791997A9E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E3547A-A6CF-2242-8347-0B4CC0FD74CE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xmlns="" id="{62760ACB-B4F3-0045-BA04-7187778F84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xmlns="" id="{45BEE829-D841-5D42-BC3B-E11D6ABBCC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559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89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9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6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11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8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02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0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0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E7260-98A2-4B3E-BC0D-F34B56742F2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2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E7260-98A2-4B3E-BC0D-F34B56742F2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cbi.nlm.nih.gov/pubmed/30504287" TargetMode="Externa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5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Epidemiology of Hematologic Malignancies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1683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xmlns="" id="{ACDECEB4-2618-3F49-B080-9A5C0D65D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573024"/>
            <a:ext cx="11295888" cy="762000"/>
          </a:xfrm>
        </p:spPr>
        <p:txBody>
          <a:bodyPr anchor="t">
            <a:no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 and AML remain the mos</a:t>
            </a:r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 common leukemias in children and adolescents</a:t>
            </a:r>
            <a:endParaRPr lang="en-US" altLang="en-US" sz="3600" b="1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xmlns="" id="{08CA1A3D-4F63-1F47-AAC3-84AED8FB4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07" y="1918447"/>
            <a:ext cx="9631680" cy="3843999"/>
          </a:xfrm>
        </p:spPr>
        <p:txBody>
          <a:bodyPr>
            <a:normAutofit/>
          </a:bodyPr>
          <a:lstStyle/>
          <a:p>
            <a:r>
              <a:rPr lang="en-US" altLang="en-US" sz="3000" b="1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 </a:t>
            </a:r>
          </a:p>
          <a:p>
            <a:pPr lvl="1"/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80% of  cases among those </a:t>
            </a:r>
            <a:r>
              <a:rPr lang="en-US" altLang="en-US" sz="2800" u="sng" dirty="0">
                <a:latin typeface="+mj-lt"/>
                <a:ea typeface="ＭＳ Ｐゴシック" panose="020B0600070205080204" pitchFamily="34" charset="-128"/>
              </a:rPr>
              <a:t>&lt;</a:t>
            </a: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14.99 </a:t>
            </a:r>
            <a:r>
              <a:rPr lang="en-US" altLang="en-US" sz="2800" dirty="0" err="1">
                <a:latin typeface="+mj-lt"/>
                <a:ea typeface="ＭＳ Ｐゴシック" panose="020B0600070205080204" pitchFamily="34" charset="-128"/>
              </a:rPr>
              <a:t>yrs</a:t>
            </a: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 old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56% of leukemias among 15-19.99 </a:t>
            </a:r>
            <a:r>
              <a:rPr lang="en-US" altLang="en-US" sz="2800" dirty="0" err="1">
                <a:latin typeface="+mj-lt"/>
                <a:ea typeface="ＭＳ Ｐゴシック" panose="020B0600070205080204" pitchFamily="34" charset="-128"/>
              </a:rPr>
              <a:t>yrs</a:t>
            </a: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 old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Peak incidence 2-4 years (industrialized countries)</a:t>
            </a:r>
          </a:p>
          <a:p>
            <a:r>
              <a:rPr lang="en-US" altLang="en-US" sz="3000" b="1" dirty="0">
                <a:latin typeface="+mj-lt"/>
                <a:ea typeface="ＭＳ Ｐゴシック" panose="020B0600070205080204" pitchFamily="34" charset="-128"/>
              </a:rPr>
              <a:t>AML</a:t>
            </a:r>
          </a:p>
          <a:p>
            <a:pPr lvl="1"/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15% of  cases among those </a:t>
            </a:r>
            <a:r>
              <a:rPr lang="en-US" altLang="en-US" sz="2800" u="sng" dirty="0">
                <a:latin typeface="+mj-lt"/>
                <a:ea typeface="ＭＳ Ｐゴシック" panose="020B0600070205080204" pitchFamily="34" charset="-128"/>
              </a:rPr>
              <a:t>&lt;</a:t>
            </a: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14.99 </a:t>
            </a:r>
            <a:r>
              <a:rPr lang="en-US" altLang="en-US" sz="2800" dirty="0" err="1">
                <a:latin typeface="+mj-lt"/>
                <a:ea typeface="ＭＳ Ｐゴシック" panose="020B0600070205080204" pitchFamily="34" charset="-128"/>
              </a:rPr>
              <a:t>yrs</a:t>
            </a: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 old</a:t>
            </a:r>
          </a:p>
          <a:p>
            <a:pPr lvl="1"/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31% of leukemias among 15-19.99 </a:t>
            </a:r>
            <a:r>
              <a:rPr lang="en-US" altLang="en-US" sz="2800" dirty="0" err="1">
                <a:latin typeface="+mj-lt"/>
                <a:ea typeface="ＭＳ Ｐゴシック" panose="020B0600070205080204" pitchFamily="34" charset="-128"/>
              </a:rPr>
              <a:t>yrs</a:t>
            </a: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 old</a:t>
            </a:r>
          </a:p>
          <a:p>
            <a:pPr lvl="1"/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No peak incidence </a:t>
            </a:r>
          </a:p>
          <a:p>
            <a:pPr lvl="1"/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BEE44E-78B9-484C-BD57-9B7894A1311C}"/>
              </a:ext>
            </a:extLst>
          </p:cNvPr>
          <p:cNvSpPr txBox="1"/>
          <p:nvPr/>
        </p:nvSpPr>
        <p:spPr>
          <a:xfrm>
            <a:off x="3859190" y="6345869"/>
            <a:ext cx="4735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E. Ward </a:t>
            </a:r>
            <a:r>
              <a:rPr lang="en-US" sz="1600" i="1" dirty="0" err="1">
                <a:latin typeface="+mj-lt"/>
              </a:rPr>
              <a:t>CaCancerjournal</a:t>
            </a:r>
            <a:r>
              <a:rPr lang="en-US" sz="1600" i="1" dirty="0">
                <a:latin typeface="+mj-lt"/>
              </a:rPr>
              <a:t> (2014), taken from SEER data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137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BC4897-6607-934C-B56D-7D088A31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805" y="24762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Childhood leukemia is common and occurs most frequently in younger children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D4A42D-1A75-B644-BABE-F7DE4F834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076" y="1809178"/>
            <a:ext cx="7844217" cy="3694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3048AD-A59E-2A4E-A553-1A95F7C34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94" y="1599753"/>
            <a:ext cx="3534344" cy="425145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8FA89C2E-691E-0740-BE72-0FF21BF95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998" y="6103361"/>
            <a:ext cx="53375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/>
              <a:t>Originally </a:t>
            </a:r>
            <a:r>
              <a:rPr lang="en-US" sz="1600" dirty="0"/>
              <a:t>published by the National Cancer </a:t>
            </a:r>
            <a:r>
              <a:rPr lang="en-US" sz="1600" dirty="0" smtClean="0"/>
              <a:t>Institute, </a:t>
            </a:r>
            <a:r>
              <a:rPr kumimoji="0" lang="en-US" altLang="en-US" sz="16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https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://seer.cancer.gov/statfacts/html/childleuk.html</a:t>
            </a:r>
            <a:endParaRPr kumimoji="0" lang="en-US" alt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61155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xmlns="" id="{ACDECEB4-2618-3F49-B080-9A5C0D65D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573024"/>
            <a:ext cx="11295888" cy="762000"/>
          </a:xfrm>
        </p:spPr>
        <p:txBody>
          <a:bodyPr anchor="t">
            <a:noAutofit/>
          </a:bodyPr>
          <a:lstStyle/>
          <a:p>
            <a:r>
              <a:rPr lang="en-US" altLang="en-US" sz="40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Rates of ALL and AML differ by age:</a:t>
            </a:r>
            <a:br>
              <a:rPr lang="en-US" altLang="en-US" sz="40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sz="40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SEER Incidence rates 2011-2015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53027544-C503-7945-B332-9A57A1C04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823259"/>
              </p:ext>
            </p:extLst>
          </p:nvPr>
        </p:nvGraphicFramePr>
        <p:xfrm>
          <a:off x="579119" y="2478128"/>
          <a:ext cx="11040451" cy="23118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62637">
                  <a:extLst>
                    <a:ext uri="{9D8B030D-6E8A-4147-A177-3AD203B41FA5}">
                      <a16:colId xmlns:a16="http://schemas.microsoft.com/office/drawing/2014/main" xmlns="" val="1715949686"/>
                    </a:ext>
                  </a:extLst>
                </a:gridCol>
                <a:gridCol w="1917514">
                  <a:extLst>
                    <a:ext uri="{9D8B030D-6E8A-4147-A177-3AD203B41FA5}">
                      <a16:colId xmlns:a16="http://schemas.microsoft.com/office/drawing/2014/main" xmlns="" val="2406562925"/>
                    </a:ext>
                  </a:extLst>
                </a:gridCol>
                <a:gridCol w="1840075">
                  <a:extLst>
                    <a:ext uri="{9D8B030D-6E8A-4147-A177-3AD203B41FA5}">
                      <a16:colId xmlns:a16="http://schemas.microsoft.com/office/drawing/2014/main" xmlns="" val="2736670210"/>
                    </a:ext>
                  </a:extLst>
                </a:gridCol>
                <a:gridCol w="1840075">
                  <a:extLst>
                    <a:ext uri="{9D8B030D-6E8A-4147-A177-3AD203B41FA5}">
                      <a16:colId xmlns:a16="http://schemas.microsoft.com/office/drawing/2014/main" xmlns="" val="1024062090"/>
                    </a:ext>
                  </a:extLst>
                </a:gridCol>
                <a:gridCol w="1840075">
                  <a:extLst>
                    <a:ext uri="{9D8B030D-6E8A-4147-A177-3AD203B41FA5}">
                      <a16:colId xmlns:a16="http://schemas.microsoft.com/office/drawing/2014/main" xmlns="" val="4247617643"/>
                    </a:ext>
                  </a:extLst>
                </a:gridCol>
                <a:gridCol w="1840075">
                  <a:extLst>
                    <a:ext uri="{9D8B030D-6E8A-4147-A177-3AD203B41FA5}">
                      <a16:colId xmlns:a16="http://schemas.microsoft.com/office/drawing/2014/main" xmlns="" val="408451396"/>
                    </a:ext>
                  </a:extLst>
                </a:gridCol>
              </a:tblGrid>
              <a:tr h="577966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Leukemia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&lt;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1-4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5-9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10-14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15-19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4270220"/>
                  </a:ext>
                </a:extLst>
              </a:tr>
              <a:tr h="577966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+mj-lt"/>
                        </a:rPr>
                        <a:t>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51.8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93.8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44.9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35.3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35.7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3005859"/>
                  </a:ext>
                </a:extLst>
              </a:tr>
              <a:tr h="577966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+mj-lt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20.9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78.5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36.7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23.1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18.5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31417716"/>
                  </a:ext>
                </a:extLst>
              </a:tr>
              <a:tr h="577966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+mj-lt"/>
                        </a:rPr>
                        <a:t>AML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18.8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10.8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+mj-lt"/>
                        </a:rPr>
                        <a:t>9.9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260630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C03CD8-D009-E242-9815-B886C934CD16}"/>
              </a:ext>
            </a:extLst>
          </p:cNvPr>
          <p:cNvSpPr/>
          <p:nvPr/>
        </p:nvSpPr>
        <p:spPr>
          <a:xfrm>
            <a:off x="1460809" y="5069943"/>
            <a:ext cx="8541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Rates are per 1,000,000 and are age-adjusted to the 2000 US </a:t>
            </a:r>
            <a:r>
              <a:rPr lang="en-US" sz="2000" b="1" dirty="0" err="1">
                <a:latin typeface="+mj-lt"/>
              </a:rPr>
              <a:t>Std</a:t>
            </a:r>
            <a:r>
              <a:rPr lang="en-US" sz="2000" b="1" dirty="0">
                <a:latin typeface="+mj-lt"/>
              </a:rPr>
              <a:t> Population 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38DB461E-B3A4-1544-8194-59C5CA82A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474" y="5750004"/>
            <a:ext cx="73137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https://seer.cancer.gov/csr/1975_2015/results_merged/sect_29_childhood_cancer_iccc.pdf#search=childhood%20cancer</a:t>
            </a:r>
            <a:endParaRPr kumimoji="0" lang="en-US" alt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9373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xmlns="" id="{ACDECEB4-2618-3F49-B080-9A5C0D65D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80" y="274085"/>
            <a:ext cx="11295888" cy="762000"/>
          </a:xfrm>
        </p:spPr>
        <p:txBody>
          <a:bodyPr anchor="t">
            <a:no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 and AML remain the mos</a:t>
            </a:r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 common leukemias in children and adolescents and differ in incidence by race</a:t>
            </a:r>
            <a:endParaRPr lang="en-US" altLang="en-US" sz="3600" b="1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EBE982-BB08-434B-9D80-FFA15FA99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678" y="1444011"/>
            <a:ext cx="8264769" cy="4865379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01DA939F-DA0E-984D-AFAA-A68D5F7DE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012" y="6255652"/>
            <a:ext cx="53383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/>
              <a:t>Originally published by the National Cancer Institute, </a:t>
            </a:r>
            <a:r>
              <a:rPr kumimoji="0" lang="en-US" altLang="en-US" sz="16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https://seer.cancer.gov/statfacts/html/childleuk.html</a:t>
            </a:r>
            <a:endParaRPr kumimoji="0" lang="en-US" alt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6886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27804" y="101600"/>
            <a:ext cx="9654396" cy="1143000"/>
          </a:xfrm>
        </p:spPr>
        <p:txBody>
          <a:bodyPr>
            <a:noAutofit/>
          </a:bodyPr>
          <a:lstStyle/>
          <a:p>
            <a:pPr defTabSz="829452">
              <a:lnSpc>
                <a:spcPct val="97000"/>
              </a:lnSpc>
              <a:buClr>
                <a:srgbClr val="FFFFFF"/>
              </a:buClr>
              <a:buSzPct val="45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  <a:defRPr/>
            </a:pPr>
            <a:r>
              <a:rPr lang="en-US" b="1" dirty="0">
                <a:ea typeface="Geneva" pitchFamily="-112" charset="0"/>
                <a:cs typeface="Arial"/>
              </a:rPr>
              <a:t>Improved</a:t>
            </a:r>
            <a:r>
              <a:rPr lang="en-US" b="1" dirty="0">
                <a:solidFill>
                  <a:srgbClr val="FFFF00"/>
                </a:solidFill>
                <a:ea typeface="Geneva" pitchFamily="-112" charset="0"/>
                <a:cs typeface="Arial"/>
              </a:rPr>
              <a:t> </a:t>
            </a:r>
            <a:r>
              <a:rPr lang="en-US" b="1" dirty="0">
                <a:ea typeface="Geneva" pitchFamily="-112" charset="0"/>
                <a:cs typeface="Arial"/>
              </a:rPr>
              <a:t>Survival in Childhood ALL</a:t>
            </a:r>
            <a:br>
              <a:rPr lang="en-US" b="1" dirty="0">
                <a:ea typeface="Geneva" pitchFamily="-112" charset="0"/>
                <a:cs typeface="Arial"/>
              </a:rPr>
            </a:br>
            <a:r>
              <a:rPr lang="en-US" b="1" dirty="0">
                <a:ea typeface="Geneva" pitchFamily="-112" charset="0"/>
                <a:cs typeface="Arial"/>
              </a:rPr>
              <a:t>CCG/COG Trials 1968-2009 (n=39,697)</a:t>
            </a:r>
            <a:endParaRPr lang="en-GB" b="1" dirty="0">
              <a:ea typeface="Gothic"/>
              <a:cs typeface="Arial"/>
            </a:endParaRPr>
          </a:p>
        </p:txBody>
      </p:sp>
      <p:pic>
        <p:nvPicPr>
          <p:cNvPr id="30723" name="Picture 4" descr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32" y="1413294"/>
            <a:ext cx="8371431" cy="47459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28996" y="6220698"/>
            <a:ext cx="7196167" cy="62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en-US" sz="1400" dirty="0"/>
              <a:t>From </a:t>
            </a:r>
            <a:r>
              <a:rPr lang="en-US" sz="1400" dirty="0" smtClean="0"/>
              <a:t>The </a:t>
            </a:r>
            <a:r>
              <a:rPr lang="en-US" sz="1400" dirty="0"/>
              <a:t>New England Journal of </a:t>
            </a:r>
            <a:r>
              <a:rPr lang="en-US" sz="1400" dirty="0" smtClean="0"/>
              <a:t>Medicine, Hunger, S, Mullighan, C, , </a:t>
            </a:r>
            <a:r>
              <a:rPr lang="en-US" sz="1400" dirty="0"/>
              <a:t>Acute Lymphoblastic Leukemia in </a:t>
            </a:r>
            <a:r>
              <a:rPr lang="en-US" sz="1400" dirty="0" smtClean="0"/>
              <a:t>Children, Volume 373, Copyright © (2015) Massachusetts Medical Society. Reprinted with permission from Massachusetts Medical Society</a:t>
            </a:r>
            <a:endParaRPr lang="en-GB" sz="14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5148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902" y="323088"/>
            <a:ext cx="8610600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>
                <a:ea typeface="ＭＳ Ｐゴシック" charset="0"/>
                <a:cs typeface="ＭＳ Ｐゴシック" charset="0"/>
              </a:rPr>
              <a:t>Overall ALL Survival: Age/Gender</a:t>
            </a:r>
            <a:endParaRPr lang="en-US" sz="3600" b="1" dirty="0">
              <a:solidFill>
                <a:srgbClr val="003300"/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87027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388435"/>
              </p:ext>
            </p:extLst>
          </p:nvPr>
        </p:nvGraphicFramePr>
        <p:xfrm>
          <a:off x="2743200" y="1299881"/>
          <a:ext cx="6629400" cy="459028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4313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40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833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06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26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Patient Group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 yr OS%</a:t>
                      </a:r>
                    </a:p>
                    <a:p>
                      <a:pPr marL="344488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2000-05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 yr OS%</a:t>
                      </a:r>
                    </a:p>
                    <a:p>
                      <a:pPr marL="344488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2006-09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 Value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507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&lt; 1 yr</a:t>
                      </a:r>
                      <a:endParaRPr lang="en-US" sz="1800" b="1" dirty="0">
                        <a:solidFill>
                          <a:srgbClr val="006579"/>
                        </a:solidFill>
                        <a:latin typeface="Arial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53.5 +/-</a:t>
                      </a:r>
                      <a:r>
                        <a:rPr lang="en-US" sz="1800" b="0" baseline="0" dirty="0"/>
                        <a:t> 4.</a:t>
                      </a:r>
                      <a:r>
                        <a:rPr lang="en-US" sz="1800" b="0" dirty="0"/>
                        <a:t>1% (</a:t>
                      </a:r>
                      <a:r>
                        <a:rPr lang="en-US" sz="1800" b="0" dirty="0" err="1"/>
                        <a:t>n</a:t>
                      </a:r>
                      <a:r>
                        <a:rPr lang="en-US" sz="1800" b="0" dirty="0"/>
                        <a:t>=159)</a:t>
                      </a:r>
                      <a:endParaRPr lang="en-US" sz="1800" b="0" dirty="0">
                        <a:solidFill>
                          <a:srgbClr val="006579"/>
                        </a:solidFill>
                        <a:latin typeface="Arial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43.0 +/- 14.5% (</a:t>
                      </a:r>
                      <a:r>
                        <a:rPr lang="en-US" sz="1800" b="0" dirty="0" err="1"/>
                        <a:t>n</a:t>
                      </a:r>
                      <a:r>
                        <a:rPr lang="en-US" sz="1800" b="0" dirty="0"/>
                        <a:t>=51)</a:t>
                      </a:r>
                      <a:endParaRPr lang="en-US" sz="1800" b="0" dirty="0">
                        <a:solidFill>
                          <a:srgbClr val="006579"/>
                        </a:solidFill>
                        <a:latin typeface="Arial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0.246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6579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5076">
                <a:tc>
                  <a:txBody>
                    <a:bodyPr/>
                    <a:lstStyle/>
                    <a:p>
                      <a:pPr marL="0" marR="0" lvl="0" indent="0" algn="ctr" defTabSz="4571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1-9.99 yrs</a:t>
                      </a:r>
                    </a:p>
                    <a:p>
                      <a:pPr algn="ctr"/>
                      <a:endParaRPr lang="en-US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0000"/>
                          </a:solidFill>
                        </a:rPr>
                        <a:t>93.9 +/-</a:t>
                      </a:r>
                      <a:r>
                        <a:rPr lang="en-US" sz="1800" b="0" baseline="0" dirty="0">
                          <a:solidFill>
                            <a:srgbClr val="FF0000"/>
                          </a:solidFill>
                        </a:rPr>
                        <a:t> 0.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</a:rPr>
                        <a:t>3% (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</a:rPr>
                        <a:t>=6079)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FF0000"/>
                          </a:solidFill>
                        </a:rPr>
                        <a:t>95.2 +/-</a:t>
                      </a:r>
                      <a:r>
                        <a:rPr lang="en-US" sz="1800" b="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</a:rPr>
                        <a:t>0.4% (</a:t>
                      </a:r>
                      <a:r>
                        <a:rPr lang="en-US" sz="1800" b="0" dirty="0" err="1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</a:rPr>
                        <a:t>=4954)</a:t>
                      </a:r>
                      <a:endParaRPr lang="en-US" sz="1800" b="0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0.005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26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10+ yrs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579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81.1 +/-</a:t>
                      </a:r>
                      <a:r>
                        <a:rPr lang="en-US" sz="1800" b="0" baseline="0" dirty="0"/>
                        <a:t> 1.</a:t>
                      </a:r>
                      <a:r>
                        <a:rPr lang="en-US" sz="1800" b="0" dirty="0"/>
                        <a:t>1% (</a:t>
                      </a:r>
                      <a:r>
                        <a:rPr lang="en-US" sz="1800" b="0" dirty="0" err="1"/>
                        <a:t>n</a:t>
                      </a:r>
                      <a:r>
                        <a:rPr lang="en-US" sz="1800" b="0" dirty="0"/>
                        <a:t>=1528)</a:t>
                      </a:r>
                      <a:endParaRPr lang="en-US" sz="1800" b="0" dirty="0">
                        <a:solidFill>
                          <a:srgbClr val="006579"/>
                        </a:solidFill>
                        <a:latin typeface="Arial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83.0 +/-</a:t>
                      </a:r>
                      <a:r>
                        <a:rPr lang="en-US" sz="1800" b="0" baseline="0" dirty="0"/>
                        <a:t> </a:t>
                      </a:r>
                      <a:r>
                        <a:rPr lang="en-US" sz="1800" b="0" dirty="0"/>
                        <a:t>1.5% (</a:t>
                      </a:r>
                      <a:r>
                        <a:rPr lang="en-US" sz="1800" b="0" dirty="0" err="1"/>
                        <a:t>n</a:t>
                      </a:r>
                      <a:r>
                        <a:rPr lang="en-US" sz="1800" b="0" dirty="0"/>
                        <a:t>=1525)</a:t>
                      </a:r>
                      <a:endParaRPr lang="en-US" sz="1800" b="0" dirty="0">
                        <a:solidFill>
                          <a:srgbClr val="006579"/>
                        </a:solidFill>
                        <a:latin typeface="Arial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0.408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6579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50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16+ yrs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6579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78.2 +/- 2.5% (</a:t>
                      </a:r>
                      <a:r>
                        <a:rPr lang="en-US" sz="1800" b="0" dirty="0" err="1"/>
                        <a:t>n</a:t>
                      </a:r>
                      <a:r>
                        <a:rPr lang="en-US" sz="1800" b="0" dirty="0"/>
                        <a:t>=365)</a:t>
                      </a:r>
                      <a:endParaRPr lang="en-US" sz="1800" b="0" dirty="0">
                        <a:solidFill>
                          <a:srgbClr val="006579"/>
                        </a:solidFill>
                        <a:latin typeface="Arial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76.8 +/-</a:t>
                      </a:r>
                      <a:r>
                        <a:rPr lang="en-US" sz="1800" b="0" baseline="0" dirty="0"/>
                        <a:t> </a:t>
                      </a:r>
                      <a:r>
                        <a:rPr lang="en-US" sz="1800" b="0" dirty="0"/>
                        <a:t>3.3% (</a:t>
                      </a:r>
                      <a:r>
                        <a:rPr lang="en-US" sz="1800" b="0" dirty="0" err="1"/>
                        <a:t>n</a:t>
                      </a:r>
                      <a:r>
                        <a:rPr lang="en-US" sz="1800" b="0" dirty="0"/>
                        <a:t>=427)</a:t>
                      </a:r>
                      <a:endParaRPr lang="en-US" sz="1800" b="0" dirty="0">
                        <a:solidFill>
                          <a:srgbClr val="006579"/>
                        </a:solidFill>
                        <a:latin typeface="Arial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0.359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6579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50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Male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89.9 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</a:rPr>
                        <a:t>+/-</a:t>
                      </a:r>
                      <a:r>
                        <a:rPr lang="en-US" sz="1800" b="0" baseline="0" dirty="0">
                          <a:solidFill>
                            <a:srgbClr val="FF0000"/>
                          </a:solidFill>
                        </a:rPr>
                        <a:t> 0.5</a:t>
                      </a: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% (</a:t>
                      </a:r>
                      <a:r>
                        <a:rPr kumimoji="0" lang="en-US" sz="1800" b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=4327)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91.5 +/- 0.7% (</a:t>
                      </a:r>
                      <a:r>
                        <a:rPr kumimoji="0" lang="en-US" sz="1800" b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n</a:t>
                      </a: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=3633)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0.0356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50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Female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4488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91.2 +/- 0.5% (</a:t>
                      </a:r>
                      <a:r>
                        <a:rPr kumimoji="0" lang="en-US" sz="18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=3439)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92.7 +/- 0.7% (</a:t>
                      </a:r>
                      <a:r>
                        <a:rPr kumimoji="0" lang="en-US" sz="18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</a:t>
                      </a: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=2897)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0.078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/>
                        <a:ea typeface="ＭＳ Ｐゴシック" pitchFamily="-112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65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4366265" y="6370378"/>
            <a:ext cx="2819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 dirty="0"/>
              <a:t>Hunger, </a:t>
            </a:r>
            <a:r>
              <a:rPr lang="en-US" sz="1600" i="1" dirty="0" err="1"/>
              <a:t>Devidas</a:t>
            </a:r>
            <a:r>
              <a:rPr lang="en-US" sz="1600" i="1" dirty="0"/>
              <a:t>, SIOP 2013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097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xmlns="" id="{4D1E1090-B09D-1B4A-99DA-25A0A40265BB}"/>
              </a:ext>
            </a:extLst>
          </p:cNvPr>
          <p:cNvSpPr txBox="1">
            <a:spLocks/>
          </p:cNvSpPr>
          <p:nvPr/>
        </p:nvSpPr>
        <p:spPr>
          <a:xfrm>
            <a:off x="523671" y="485788"/>
            <a:ext cx="976654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cs typeface="Arial"/>
              </a:rPr>
              <a:t>Overall Survival: Narrowing the Racial Gap</a:t>
            </a:r>
            <a:br>
              <a:rPr lang="en-US" sz="3600" b="1" dirty="0">
                <a:cs typeface="Arial"/>
              </a:rPr>
            </a:br>
            <a:endParaRPr lang="en-US" sz="3600" b="1" i="1" dirty="0">
              <a:solidFill>
                <a:schemeClr val="accent5"/>
              </a:solidFill>
              <a:cs typeface="Arial"/>
            </a:endParaRPr>
          </a:p>
        </p:txBody>
      </p:sp>
      <p:graphicFrame>
        <p:nvGraphicFramePr>
          <p:cNvPr id="3" name="Group 3">
            <a:extLst>
              <a:ext uri="{FF2B5EF4-FFF2-40B4-BE49-F238E27FC236}">
                <a16:creationId xmlns:a16="http://schemas.microsoft.com/office/drawing/2014/main" xmlns="" id="{2BE5011A-2FF6-CD47-BC8A-63EA5060B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439938"/>
              </p:ext>
            </p:extLst>
          </p:nvPr>
        </p:nvGraphicFramePr>
        <p:xfrm>
          <a:off x="970302" y="1861814"/>
          <a:ext cx="7315200" cy="2726972"/>
        </p:xfrm>
        <a:graphic>
          <a:graphicData uri="http://schemas.openxmlformats.org/drawingml/2006/table">
            <a:tbl>
              <a:tblPr/>
              <a:tblGrid>
                <a:gridCol w="25818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333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12" charset="-128"/>
                          <a:cs typeface="Arial"/>
                        </a:rPr>
                        <a:t>Race</a:t>
                      </a:r>
                    </a:p>
                  </a:txBody>
                  <a:tcPr marT="45751" marB="4575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12" charset="-128"/>
                          <a:cs typeface="Arial"/>
                        </a:rPr>
                        <a:t>5 yr OS 1990-05 vs. 2006-09</a:t>
                      </a:r>
                    </a:p>
                  </a:txBody>
                  <a:tcPr marT="45751" marB="457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28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12" charset="-128"/>
                          <a:cs typeface="Arial"/>
                        </a:rPr>
                        <a:t>White </a:t>
                      </a:r>
                    </a:p>
                  </a:txBody>
                  <a:tcPr marT="45751" marB="4575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12" charset="-128"/>
                          <a:cs typeface="Arial"/>
                        </a:rPr>
                        <a:t>85.4% vs. 92.5% </a:t>
                      </a:r>
                    </a:p>
                  </a:txBody>
                  <a:tcPr marT="45751" marB="457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59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12" charset="-128"/>
                          <a:cs typeface="Arial"/>
                        </a:rPr>
                        <a:t>African Americans</a:t>
                      </a:r>
                    </a:p>
                  </a:txBody>
                  <a:tcPr marT="45751" marB="4575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12" charset="-128"/>
                          <a:cs typeface="Arial"/>
                        </a:rPr>
                        <a:t>74.9% vs. 90.5%</a:t>
                      </a:r>
                    </a:p>
                  </a:txBody>
                  <a:tcPr marT="45751" marB="4575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7E225C-A203-CB4C-BACA-0132C535B617}"/>
              </a:ext>
            </a:extLst>
          </p:cNvPr>
          <p:cNvSpPr/>
          <p:nvPr/>
        </p:nvSpPr>
        <p:spPr>
          <a:xfrm>
            <a:off x="713182" y="5172400"/>
            <a:ext cx="10973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2"/>
                </a:solidFill>
                <a:latin typeface="+mj-lt"/>
                <a:cs typeface="Arial"/>
              </a:rPr>
              <a:t>62% Decrease in Death Rates for African Americans 1990-94 vs. 2006-09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4679AF-E5FB-E94A-8476-2DCA40EDF042}"/>
              </a:ext>
            </a:extLst>
          </p:cNvPr>
          <p:cNvSpPr txBox="1"/>
          <p:nvPr/>
        </p:nvSpPr>
        <p:spPr>
          <a:xfrm>
            <a:off x="8501443" y="2440470"/>
            <a:ext cx="3185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ALL survival disparities have narrowed between African Americans vs. Whites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6878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2127" y="403413"/>
            <a:ext cx="11104054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600" b="1" dirty="0">
                <a:ea typeface="ＭＳ Ｐゴシック" charset="0"/>
                <a:cs typeface="ＭＳ Ｐゴシック" charset="0"/>
              </a:rPr>
              <a:t>Survival Improvements Over Twenty Years:   T-ALL vs. B-ALL</a:t>
            </a:r>
          </a:p>
        </p:txBody>
      </p:sp>
      <p:graphicFrame>
        <p:nvGraphicFramePr>
          <p:cNvPr id="287027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844944"/>
              </p:ext>
            </p:extLst>
          </p:nvPr>
        </p:nvGraphicFramePr>
        <p:xfrm>
          <a:off x="2895601" y="1568827"/>
          <a:ext cx="5975679" cy="2696263"/>
        </p:xfrm>
        <a:graphic>
          <a:graphicData uri="http://schemas.openxmlformats.org/drawingml/2006/table">
            <a:tbl>
              <a:tblPr/>
              <a:tblGrid>
                <a:gridCol w="1599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750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15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5040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2" charset="-128"/>
                          <a:cs typeface="Arial"/>
                        </a:rPr>
                        <a:t>Patient Group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2" charset="-128"/>
                          <a:cs typeface="Arial"/>
                        </a:rPr>
                        <a:t>5 yr OS%</a:t>
                      </a:r>
                    </a:p>
                    <a:p>
                      <a:pPr marL="344488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2" charset="-128"/>
                          <a:cs typeface="Arial"/>
                        </a:rPr>
                        <a:t>1990-94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4488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2" charset="-128"/>
                          <a:cs typeface="Arial"/>
                        </a:rPr>
                        <a:t>5 yr OS%</a:t>
                      </a:r>
                    </a:p>
                    <a:p>
                      <a:pPr marL="344488" marR="0" lvl="1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-112" charset="-128"/>
                          <a:cs typeface="Arial"/>
                        </a:rPr>
                        <a:t>2006-09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209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B-ALL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84.9 +/- 0.5 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=5068)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92.2 +/- 0.5% 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=6078)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209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T-ALL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70.7 +/- 1.7% 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=748)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90.6 +/- 2.7% 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=449)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59123" y="4409297"/>
            <a:ext cx="98930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2"/>
                </a:solidFill>
                <a:latin typeface="+mj-lt"/>
                <a:cs typeface="Times New Roman"/>
              </a:rPr>
              <a:t>90% 3-yr EFS for T-ALL in UKALL 2003 (Vora, ASH 2008), which uses the COG (Capizzi MTX + </a:t>
            </a:r>
            <a:r>
              <a:rPr lang="en-US" sz="2400" b="1" dirty="0" err="1">
                <a:solidFill>
                  <a:schemeClr val="accent2"/>
                </a:solidFill>
                <a:latin typeface="+mj-lt"/>
                <a:cs typeface="Times New Roman"/>
              </a:rPr>
              <a:t>ASNase</a:t>
            </a:r>
            <a:r>
              <a:rPr lang="en-US" sz="2400" b="1" dirty="0">
                <a:solidFill>
                  <a:schemeClr val="accent2"/>
                </a:solidFill>
                <a:latin typeface="+mj-lt"/>
                <a:cs typeface="Times New Roman"/>
              </a:rPr>
              <a:t>) augmented BFM backbone</a:t>
            </a:r>
          </a:p>
          <a:p>
            <a:pPr>
              <a:defRPr/>
            </a:pPr>
            <a:endParaRPr lang="en-US" sz="2400" b="1" dirty="0">
              <a:solidFill>
                <a:schemeClr val="accent2"/>
              </a:solidFill>
              <a:latin typeface="+mj-lt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accent2"/>
                </a:solidFill>
                <a:latin typeface="+mj-lt"/>
                <a:cs typeface="Times New Roman"/>
              </a:rPr>
              <a:t>Improved survival for T-ALL likely helps to explain the improved survival for African Americans over past 20 years</a:t>
            </a:r>
            <a:endParaRPr lang="en-US" sz="24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8697" name="Rectangle 4"/>
          <p:cNvSpPr>
            <a:spLocks noChangeArrowheads="1"/>
          </p:cNvSpPr>
          <p:nvPr/>
        </p:nvSpPr>
        <p:spPr bwMode="auto">
          <a:xfrm>
            <a:off x="3980019" y="6519446"/>
            <a:ext cx="31182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/>
              <a:t>Hunger et al, JCO 2012; SIOP 2013 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281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31E843-BE30-FC4A-9088-8ABF67481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34" y="4239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Survival is excellent for ALL, less so for AML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4DF0F5-34AA-C041-9CEC-7D9630657A5A}"/>
              </a:ext>
            </a:extLst>
          </p:cNvPr>
          <p:cNvSpPr txBox="1"/>
          <p:nvPr/>
        </p:nvSpPr>
        <p:spPr>
          <a:xfrm>
            <a:off x="6430126" y="1958543"/>
            <a:ext cx="52433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Improved treatment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  <a:latin typeface="+mj-lt"/>
              </a:rPr>
              <a:t>CNS recognized as sanctuary site that needed special prophylaxis in 1970s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  <a:latin typeface="+mj-lt"/>
              </a:rPr>
              <a:t>Intensified therapies for identified risk groups with higher rates of relapse</a:t>
            </a:r>
          </a:p>
          <a:p>
            <a:pPr lvl="1"/>
            <a:endParaRPr lang="en-US" sz="2800" dirty="0">
              <a:solidFill>
                <a:schemeClr val="accent2"/>
              </a:solidFill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2"/>
                </a:solidFill>
                <a:latin typeface="+mj-lt"/>
              </a:rPr>
              <a:t>Improved supportive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E1C0B5-F618-D04D-9DD2-B25541696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66" y="953504"/>
            <a:ext cx="5048710" cy="5304701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517729A9-1BA5-FE4E-8818-2EBEF4A37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8442" y="6227058"/>
            <a:ext cx="70252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https://seer.cancer.gov/csr/1975_2015/results_merged/sect_29_childhood_cancer_iccc.pdf#search=childhood%20cancer</a:t>
            </a:r>
            <a:endParaRPr kumimoji="0" lang="en-US" altLang="en-US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929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xmlns="" id="{3F3F22B8-7777-C744-8FD0-6A0BD03299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3568" y="396558"/>
            <a:ext cx="8686800" cy="1249362"/>
          </a:xfrm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Disclosure Slide: Mignon </a:t>
            </a:r>
            <a:r>
              <a:rPr lang="en-US" altLang="en-US" b="1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Loh</a:t>
            </a:r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MD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xmlns="" id="{8E52379C-9BD3-7546-83FC-89E112F36B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828800"/>
            <a:ext cx="7900988" cy="43434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Speaker’</a:t>
            </a:r>
            <a:r>
              <a:rPr lang="en-US" altLang="ja-JP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 Bureau: None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Consultant without compensation over past two years:  Novartis, Incyte,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Abbvie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Pfizer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Honoraria over past two years: None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Stock ownership: None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Most therapies used in childhood ALL are </a:t>
            </a:r>
            <a:r>
              <a:rPr lang="en-US" altLang="en-US" b="1" i="1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off-label</a:t>
            </a: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;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therefore, any therapeutic recommendations made may include off-label use of drugs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81822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xmlns="" id="{EBEB29C6-EA74-E84C-9558-EBFD6A91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75" y="49840"/>
            <a:ext cx="10515600" cy="13255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Known Predisposition Syndromes 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xmlns="" id="{686789F5-E9BA-E747-A842-638437EFE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457"/>
            <a:ext cx="10515600" cy="4917506"/>
          </a:xfrm>
          <a:noFill/>
        </p:spPr>
        <p:txBody>
          <a:bodyPr>
            <a:normAutofit/>
          </a:bodyPr>
          <a:lstStyle/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Down Syndrome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Constitutional Robertsonian translocation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Ataxia telangiectasia (ATM) (T-ALL and NHL)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Nijmegen breakage syndrome (NBS1)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Bloom Syndrome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Constitutional mismatch repair deficiencies</a:t>
            </a:r>
          </a:p>
          <a:p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Rasopathies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(NF1, Noonan Syndrome)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Klinefelter Syndrome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Li-Fraumeni (hypodiploid ALL)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81FB14-B164-AC4C-9AA8-05E755D94BF5}"/>
              </a:ext>
            </a:extLst>
          </p:cNvPr>
          <p:cNvSpPr txBox="1"/>
          <p:nvPr/>
        </p:nvSpPr>
        <p:spPr>
          <a:xfrm>
            <a:off x="2039517" y="6297671"/>
            <a:ext cx="755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</a:rPr>
              <a:t>Reviewed in C.P. Kratz, European J. Med Gen., 2016 and S. </a:t>
            </a:r>
            <a:r>
              <a:rPr lang="en-US" i="1" dirty="0" err="1">
                <a:latin typeface="+mj-lt"/>
              </a:rPr>
              <a:t>Izraeli</a:t>
            </a:r>
            <a:r>
              <a:rPr lang="en-US" i="1" dirty="0">
                <a:latin typeface="+mj-lt"/>
              </a:rPr>
              <a:t>,  Blood 2014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5022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xmlns="" id="{43C71F9E-FA89-574E-A044-D33746C068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 and Down Syndrome (DS)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xmlns="" id="{6E863E6E-3A0A-3D48-AE43-2A4AF73E4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075768"/>
            <a:ext cx="9296400" cy="5334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Children with DS have 20x increased risk of leukemia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Risk period limited to 1</a:t>
            </a:r>
            <a:r>
              <a:rPr lang="en-US" altLang="en-US" sz="2000" baseline="30000" dirty="0">
                <a:latin typeface="+mj-lt"/>
                <a:ea typeface="ＭＳ Ｐゴシック" panose="020B0600070205080204" pitchFamily="34" charset="-128"/>
              </a:rPr>
              <a:t>st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 3 decades of life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Although relative risk of AML is higher than ALL, DS-ALL is more common than DS-AML except in first year of life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3% of children with B-precursor ALL have DS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Almost no DS children have T-ALL or infant ALL (&lt;1 </a:t>
            </a:r>
            <a:r>
              <a:rPr lang="en-US" altLang="en-US" sz="2000" dirty="0" err="1">
                <a:latin typeface="+mj-lt"/>
                <a:ea typeface="ＭＳ Ｐゴシック" panose="020B0600070205080204" pitchFamily="34" charset="-128"/>
              </a:rPr>
              <a:t>yr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 old)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Decreased rate of common sentinel genetic lesions</a:t>
            </a:r>
            <a:r>
              <a:rPr lang="en-US" altLang="en-US" sz="18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en-US" sz="1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</a:t>
            </a:r>
            <a:r>
              <a:rPr lang="en-US" altLang="en-US" sz="1200" i="1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Maloney KW et al, Blood 2010</a:t>
            </a:r>
            <a:r>
              <a:rPr lang="en-US" altLang="en-US" sz="16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  <a:endParaRPr lang="en-US" altLang="en-US" sz="2400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i="1" dirty="0">
                <a:latin typeface="+mj-lt"/>
                <a:ea typeface="ＭＳ Ｐゴシック" panose="020B0600070205080204" pitchFamily="34" charset="-128"/>
              </a:rPr>
              <a:t>MLL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 translocation or t(9;22) very rare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i="1" dirty="0">
                <a:latin typeface="+mj-lt"/>
                <a:ea typeface="ＭＳ Ｐゴシック" panose="020B0600070205080204" pitchFamily="34" charset="-128"/>
              </a:rPr>
              <a:t>ETV6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-</a:t>
            </a:r>
            <a:r>
              <a:rPr lang="en-US" altLang="en-US" sz="2000" i="1" dirty="0">
                <a:latin typeface="+mj-lt"/>
                <a:ea typeface="ＭＳ Ｐゴシック" panose="020B0600070205080204" pitchFamily="34" charset="-128"/>
              </a:rPr>
              <a:t>RUNX1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 (</a:t>
            </a:r>
            <a:r>
              <a:rPr lang="en-US" altLang="en-US" sz="2000" i="1" dirty="0">
                <a:latin typeface="+mj-lt"/>
                <a:ea typeface="ＭＳ Ｐゴシック" panose="020B0600070205080204" pitchFamily="34" charset="-128"/>
              </a:rPr>
              <a:t>TEL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-</a:t>
            </a:r>
            <a:r>
              <a:rPr lang="en-US" altLang="en-US" sz="2000" i="1" dirty="0">
                <a:latin typeface="+mj-lt"/>
                <a:ea typeface="ＭＳ Ｐゴシック" panose="020B0600070205080204" pitchFamily="34" charset="-128"/>
              </a:rPr>
              <a:t>AML1</a:t>
            </a: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): 2.5% DS-ALL vs. 24% non DS-ALL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  <a:ea typeface="ＭＳ Ｐゴシック" panose="020B0600070205080204" pitchFamily="34" charset="-128"/>
              </a:rPr>
              <a:t>Trisomy 4+10: 7.7% DS-ALL vs. 24% non DS-ALL</a:t>
            </a:r>
          </a:p>
          <a:p>
            <a:pPr lvl="1"/>
            <a:r>
              <a:rPr lang="en-US" altLang="en-US" sz="2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Frequently overexpress CRLF2 (60%) and has accompanying JAK and IL7R mutations)</a:t>
            </a:r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r>
              <a:rPr lang="en-US" altLang="en-US" sz="2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Overall outcome of DS-ALL inferior to non-DS ALL, but equivalent if limit analysis to cases lacking common sentinel genetic lesions (</a:t>
            </a:r>
            <a:r>
              <a:rPr lang="en-US" altLang="en-US" sz="2200" i="1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Maloney KW et al, Blood 2010</a:t>
            </a:r>
            <a:r>
              <a:rPr lang="en-US" altLang="en-US" sz="2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Increased risk of toxic death in DS-ALL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A10859-2254-5B49-9428-A54A36A930AE}"/>
              </a:ext>
            </a:extLst>
          </p:cNvPr>
          <p:cNvSpPr txBox="1"/>
          <p:nvPr/>
        </p:nvSpPr>
        <p:spPr>
          <a:xfrm>
            <a:off x="2892273" y="6409768"/>
            <a:ext cx="3505708" cy="37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</a:rPr>
              <a:t>Reviewed in  S. </a:t>
            </a:r>
            <a:r>
              <a:rPr lang="en-US" i="1" dirty="0" err="1">
                <a:latin typeface="+mj-lt"/>
              </a:rPr>
              <a:t>Izraeli</a:t>
            </a:r>
            <a:r>
              <a:rPr lang="en-US" i="1" dirty="0">
                <a:latin typeface="+mj-lt"/>
              </a:rPr>
              <a:t>,  Blood 2014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3951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422648" y="3108960"/>
            <a:ext cx="6135624" cy="28346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01" tIns="45653" rIns="91301" bIns="45653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CC66"/>
              </a:solidFill>
              <a:latin typeface="Arial" charset="0"/>
              <a:cs typeface="Arial" charset="0"/>
            </a:endParaRPr>
          </a:p>
        </p:txBody>
      </p:sp>
      <p:sp>
        <p:nvSpPr>
          <p:cNvPr id="157698" name="Title 1"/>
          <p:cNvSpPr>
            <a:spLocks noGrp="1"/>
          </p:cNvSpPr>
          <p:nvPr>
            <p:ph type="title"/>
          </p:nvPr>
        </p:nvSpPr>
        <p:spPr>
          <a:xfrm>
            <a:off x="431321" y="95788"/>
            <a:ext cx="10236679" cy="652463"/>
          </a:xfrm>
          <a:noFill/>
        </p:spPr>
        <p:txBody>
          <a:bodyPr>
            <a:normAutofit/>
          </a:bodyPr>
          <a:lstStyle/>
          <a:p>
            <a:r>
              <a:rPr lang="en-US" b="1" dirty="0"/>
              <a:t>ALL: Recently Described Germline Mutations in Families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322" y="854218"/>
            <a:ext cx="9829558" cy="4997450"/>
          </a:xfrm>
        </p:spPr>
        <p:txBody>
          <a:bodyPr/>
          <a:lstStyle/>
          <a:p>
            <a:r>
              <a:rPr lang="en-US" sz="2000" i="1" dirty="0">
                <a:latin typeface="+mj-lt"/>
              </a:rPr>
              <a:t>PAX5 </a:t>
            </a:r>
            <a:r>
              <a:rPr lang="en-US" sz="2000" dirty="0">
                <a:latin typeface="+mj-lt"/>
              </a:rPr>
              <a:t>G183S mutations in familial ALL</a:t>
            </a:r>
          </a:p>
          <a:p>
            <a:r>
              <a:rPr lang="en-US" sz="2000" i="1" dirty="0">
                <a:latin typeface="+mj-lt"/>
              </a:rPr>
              <a:t>TP53</a:t>
            </a:r>
            <a:r>
              <a:rPr lang="en-US" sz="2000" dirty="0">
                <a:latin typeface="+mj-lt"/>
              </a:rPr>
              <a:t> mutation in </a:t>
            </a:r>
            <a:r>
              <a:rPr lang="en-US" sz="2000" dirty="0" err="1">
                <a:latin typeface="+mj-lt"/>
              </a:rPr>
              <a:t>hypodiploid</a:t>
            </a:r>
            <a:r>
              <a:rPr lang="en-US" sz="2000" dirty="0">
                <a:latin typeface="+mj-lt"/>
              </a:rPr>
              <a:t> and familial ALL</a:t>
            </a:r>
          </a:p>
          <a:p>
            <a:r>
              <a:rPr lang="en-US" sz="2000" i="1" dirty="0">
                <a:latin typeface="+mj-lt"/>
              </a:rPr>
              <a:t>ETV6</a:t>
            </a:r>
            <a:r>
              <a:rPr lang="en-US" sz="2000" dirty="0">
                <a:latin typeface="+mj-lt"/>
              </a:rPr>
              <a:t> mutation in </a:t>
            </a:r>
            <a:r>
              <a:rPr lang="en-US" sz="2000" dirty="0" err="1">
                <a:latin typeface="+mj-lt"/>
              </a:rPr>
              <a:t>hyperdiploid</a:t>
            </a:r>
            <a:r>
              <a:rPr lang="en-US" sz="2000" dirty="0">
                <a:latin typeface="+mj-lt"/>
              </a:rPr>
              <a:t> and familial ALL </a:t>
            </a:r>
          </a:p>
          <a:p>
            <a:r>
              <a:rPr lang="en-US" sz="2000" dirty="0">
                <a:latin typeface="+mj-lt"/>
              </a:rPr>
              <a:t>Multiple additional germline mutations in hypodiploid  and B-ALL</a:t>
            </a:r>
          </a:p>
          <a:p>
            <a:pPr marL="798938" lvl="1" indent="-229853">
              <a:spcBef>
                <a:spcPts val="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2000" i="1" dirty="0">
                <a:latin typeface="+mj-lt"/>
                <a:ea typeface="Tahoma" pitchFamily="34" charset="0"/>
                <a:cs typeface="Tahoma" pitchFamily="34" charset="0"/>
              </a:rPr>
              <a:t>XRCC1, TP53INP1, FANCA, MLL3, ROS1, SH2B3 </a:t>
            </a:r>
            <a:r>
              <a:rPr lang="en-US" sz="2000" dirty="0">
                <a:latin typeface="+mj-lt"/>
                <a:ea typeface="Tahoma" pitchFamily="34" charset="0"/>
                <a:cs typeface="Tahoma" pitchFamily="34" charset="0"/>
              </a:rPr>
              <a:t>(LNK)*</a:t>
            </a:r>
          </a:p>
          <a:p>
            <a:r>
              <a:rPr lang="en-US" sz="2000" b="1" dirty="0">
                <a:solidFill>
                  <a:schemeClr val="accent2"/>
                </a:solidFill>
                <a:latin typeface="+mj-lt"/>
              </a:rPr>
              <a:t>4.6% (27/588) childhood leukemia patients have deleterious germline mutations**</a:t>
            </a:r>
          </a:p>
          <a:p>
            <a:endParaRPr lang="en-US" sz="1800" i="1" dirty="0">
              <a:latin typeface="+mj-lt"/>
            </a:endParaRPr>
          </a:p>
          <a:p>
            <a:pPr lvl="1"/>
            <a:endParaRPr lang="en-US" sz="18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/>
          <a:stretch/>
        </p:blipFill>
        <p:spPr>
          <a:xfrm>
            <a:off x="894800" y="3108960"/>
            <a:ext cx="7567228" cy="3309093"/>
          </a:xfrm>
          <a:prstGeom prst="rect">
            <a:avLst/>
          </a:prstGeom>
        </p:spPr>
      </p:pic>
      <p:sp>
        <p:nvSpPr>
          <p:cNvPr id="9" name="Rectangle 33"/>
          <p:cNvSpPr>
            <a:spLocks noChangeArrowheads="1"/>
          </p:cNvSpPr>
          <p:nvPr/>
        </p:nvSpPr>
        <p:spPr bwMode="auto">
          <a:xfrm>
            <a:off x="8298611" y="3818231"/>
            <a:ext cx="3243439" cy="132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01" tIns="45653" rIns="91301" bIns="45653">
            <a:spAutoFit/>
          </a:bodyPr>
          <a:lstStyle/>
          <a:p>
            <a:pPr marL="0" lvl="1"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Shah, Nat Genet 2013; </a:t>
            </a:r>
          </a:p>
          <a:p>
            <a:pPr marL="0" lvl="1"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err="1">
                <a:solidFill>
                  <a:srgbClr val="000000"/>
                </a:solidFill>
                <a:cs typeface="Arial" charset="0"/>
              </a:rPr>
              <a:t>Holmfeldt</a:t>
            </a:r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, Nat Genet 2013; </a:t>
            </a:r>
          </a:p>
          <a:p>
            <a:pPr marL="0" lvl="1"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Powell Ped Blood Cancer 2013; </a:t>
            </a:r>
          </a:p>
          <a:p>
            <a:pPr marL="0" lvl="1"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*Perez-Garcia Blood 2013;</a:t>
            </a:r>
          </a:p>
          <a:p>
            <a:pPr marL="0" lvl="1" algn="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cs typeface="Arial" charset="0"/>
              </a:rPr>
              <a:t> **Zhang NEJM 2016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E63BCB-12B6-2343-9B82-0C1CD3FD24F8}"/>
              </a:ext>
            </a:extLst>
          </p:cNvPr>
          <p:cNvSpPr txBox="1"/>
          <p:nvPr/>
        </p:nvSpPr>
        <p:spPr>
          <a:xfrm>
            <a:off x="9816019" y="5666140"/>
            <a:ext cx="21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Courtesy of J. Yang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1876" y="6329244"/>
            <a:ext cx="6989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Reprinted by permission </a:t>
            </a:r>
            <a:r>
              <a:rPr lang="en-US" sz="1200" dirty="0" smtClean="0"/>
              <a:t>from Springer Nature: Nature Genetics</a:t>
            </a:r>
            <a:r>
              <a:rPr lang="en-US" sz="1200" dirty="0"/>
              <a:t>, A recurrent germline PAX5 mutation confers </a:t>
            </a:r>
            <a:endParaRPr lang="en-US" sz="1200" dirty="0" smtClean="0"/>
          </a:p>
          <a:p>
            <a:r>
              <a:rPr lang="en-US" sz="1200" dirty="0" smtClean="0"/>
              <a:t>susceptibility </a:t>
            </a:r>
            <a:r>
              <a:rPr lang="en-US" sz="1200" dirty="0"/>
              <a:t>to pre-B cell acute </a:t>
            </a:r>
            <a:r>
              <a:rPr lang="en-US" sz="1200" dirty="0" smtClean="0"/>
              <a:t>lymphoblastic leukemia, , Shah, S, et al (2013), Sep 8, 2013.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553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xmlns="" id="{2A16335A-8819-0247-8C02-4D6EB7982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Concordance Between Identical Twins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xmlns="" id="{E31F8F4D-A6E7-3A4F-A8F1-A7BC25B47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238" y="1690688"/>
            <a:ext cx="10666562" cy="348955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Concordance rates are close</a:t>
            </a:r>
            <a:r>
              <a:rPr lang="en-US" altLang="en-US" baseline="30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to 100% for leukemia occurring in infants &lt;12 mos. old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Concordance rates are 10% to 15% for typical childhood</a:t>
            </a:r>
            <a:r>
              <a:rPr lang="en-US" altLang="en-US" baseline="30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B-cell precursor ALL occurring after infancy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Concordance is primarily due to prenatal acquisition of early (initiating) chromosome translocations or other genetic lesions and transplacental transfer of leukemia or preleukemia cells to other twin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Primarily </a:t>
            </a:r>
            <a:r>
              <a:rPr lang="en-US" altLang="en-US" i="1" dirty="0">
                <a:latin typeface="+mj-lt"/>
                <a:ea typeface="ＭＳ Ｐゴシック" panose="020B0600070205080204" pitchFamily="34" charset="-128"/>
              </a:rPr>
              <a:t>KMT2A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translocations in infants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70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Diagnosis of Acute Lymphoblastic Leukemia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 and Prognostic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2506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xmlns="" id="{C2102E19-7755-1C4A-B0BA-ED8750F7E7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0659" y="685800"/>
            <a:ext cx="9641541" cy="712694"/>
          </a:xfrm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Common Clinical Features at Diagnosis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xmlns="" id="{05962B32-7FF9-CE4E-8077-0F5C3106DC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0659" y="1752600"/>
            <a:ext cx="10094259" cy="4953000"/>
          </a:xfrm>
          <a:noFill/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sz="33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Bone pain due to expansion of marrow cavity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Manifested as general irritability in young children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Refusal to walk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000" dirty="0">
                <a:latin typeface="+mj-lt"/>
                <a:ea typeface="ＭＳ Ｐゴシック" panose="020B0600070205080204" pitchFamily="34" charset="-128"/>
              </a:rPr>
              <a:t>Decreased energy, pallor, loss of appetite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Adenopathy +/- hepatosplenomegaly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Thymic expansion: mediastinal masses in T-ALL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Shortness of breath, dyspnea, unable to lie flat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High risk of Tumor Lysis Syndrome 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Abnormal INR 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CNS leukemia: Headache, neck pain, seizures, cranial nerve palsies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26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Consider ophthalmology consult to assess retinal involvement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Testicular involvement (always exam testes in boys!)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+mj-lt"/>
                <a:ea typeface="ＭＳ Ｐゴシック" panose="020B0600070205080204" pitchFamily="34" charset="-128"/>
              </a:rPr>
              <a:t>Painless, enlarged, usually </a:t>
            </a:r>
            <a:r>
              <a:rPr lang="ja-JP" altLang="en-US" sz="2600">
                <a:latin typeface="+mj-lt"/>
                <a:ea typeface="ＭＳ Ｐゴシック" panose="020B0600070205080204" pitchFamily="34" charset="-128"/>
              </a:rPr>
              <a:t>“</a:t>
            </a:r>
            <a:r>
              <a:rPr lang="en-US" altLang="ja-JP" sz="2600" dirty="0">
                <a:latin typeface="+mj-lt"/>
                <a:ea typeface="ＭＳ Ｐゴシック" panose="020B0600070205080204" pitchFamily="34" charset="-128"/>
              </a:rPr>
              <a:t>rock hard</a:t>
            </a:r>
            <a:r>
              <a:rPr lang="ja-JP" altLang="en-US" sz="2600">
                <a:latin typeface="+mj-lt"/>
                <a:ea typeface="ＭＳ Ｐゴシック" panose="020B0600070205080204" pitchFamily="34" charset="-128"/>
              </a:rPr>
              <a:t>”</a:t>
            </a:r>
            <a:r>
              <a:rPr lang="en-US" altLang="ja-JP" sz="2600" dirty="0">
                <a:latin typeface="+mj-lt"/>
                <a:ea typeface="ＭＳ Ｐゴシック" panose="020B0600070205080204" pitchFamily="34" charset="-128"/>
              </a:rPr>
              <a:t> testes—needs biopsy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6970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xmlns="" id="{D6E57EEF-1EE2-3F4F-8463-B01D30F041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10058400" cy="1066800"/>
          </a:xfrm>
        </p:spPr>
        <p:txBody>
          <a:bodyPr anchor="t">
            <a:noAutofit/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Clinical Complications Related to Abnormal Hematopoiesis in Acute Leukemia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xmlns="" id="{7BE110DF-ADA3-BA46-974F-ED2AEEB3C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10058400" cy="5181600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Hematologic abnormalities are due to replacement of normal BM leading to signs/symptoms of BM failure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White blood count may be low, normal or high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Decreased absolute neutrophil # and function: infection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Risk of tumor lysis syndrome with high WBC (&gt;50k) or T-cell ALL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Hyperleukocytosis (WBC &gt;250-500k) may be associated with CNS and pulmonary symptoms</a:t>
            </a:r>
          </a:p>
          <a:p>
            <a:pPr lvl="2">
              <a:lnSpc>
                <a:spcPct val="90000"/>
              </a:lnSpc>
              <a:buFont typeface="Arial Narrow" panose="020B0604020202020204" pitchFamily="34" charset="0"/>
              <a:buChar char="-"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</a:rPr>
              <a:t>Risk of CNS/pulmonary complications much lower than in AML</a:t>
            </a:r>
          </a:p>
          <a:p>
            <a:pPr lvl="2">
              <a:lnSpc>
                <a:spcPct val="90000"/>
              </a:lnSpc>
              <a:buFont typeface="Arial Narrow" panose="020B0604020202020204" pitchFamily="34" charset="0"/>
              <a:buChar char="-"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</a:rPr>
              <a:t>Controversy over role of </a:t>
            </a:r>
            <a:r>
              <a:rPr lang="en-US" altLang="en-US" sz="2400" dirty="0" err="1">
                <a:latin typeface="+mj-lt"/>
                <a:ea typeface="ＭＳ Ｐゴシック" panose="020B0600070205080204" pitchFamily="34" charset="-128"/>
              </a:rPr>
              <a:t>leukopheresis</a:t>
            </a:r>
            <a:r>
              <a:rPr lang="en-US" altLang="en-US" sz="2400" dirty="0">
                <a:latin typeface="+mj-lt"/>
                <a:ea typeface="ＭＳ Ｐゴシック" panose="020B0600070205080204" pitchFamily="34" charset="-128"/>
              </a:rPr>
              <a:t> in ALL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Decreased platelets: bleeding, bruising and petechiae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Decreased red blood cells: pallor and fatigue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8636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01D9F7-4B49-9048-A662-755A3D38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" y="428318"/>
            <a:ext cx="10515600" cy="1325563"/>
          </a:xfrm>
        </p:spPr>
        <p:txBody>
          <a:bodyPr/>
          <a:lstStyle/>
          <a:p>
            <a:r>
              <a:rPr lang="en-US" b="1" dirty="0"/>
              <a:t>General work up of a child with acute leukemia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8E81C-9E54-4340-A280-E75ABF18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536"/>
            <a:ext cx="10515600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Chest X-Ray to rule out mediastinal mass (?safe for anesthesia?)</a:t>
            </a:r>
          </a:p>
          <a:p>
            <a:r>
              <a:rPr lang="en-US" dirty="0">
                <a:latin typeface="+mj-lt"/>
              </a:rPr>
              <a:t>Bone marrow aspirate</a:t>
            </a:r>
          </a:p>
          <a:p>
            <a:pPr lvl="1"/>
            <a:r>
              <a:rPr lang="en-US" dirty="0">
                <a:latin typeface="+mj-lt"/>
              </a:rPr>
              <a:t>Morphology, flow cytometry, cytogenetics/FISH, molecular studies</a:t>
            </a:r>
          </a:p>
          <a:p>
            <a:r>
              <a:rPr lang="en-US" dirty="0">
                <a:latin typeface="+mj-lt"/>
              </a:rPr>
              <a:t>Bone marrow biopsy</a:t>
            </a:r>
          </a:p>
          <a:p>
            <a:pPr lvl="1"/>
            <a:r>
              <a:rPr lang="en-US" dirty="0">
                <a:latin typeface="+mj-lt"/>
              </a:rPr>
              <a:t>Strongly recommend to pursue at diagnosis unless peripheral blood is clearly leukemia</a:t>
            </a:r>
          </a:p>
          <a:p>
            <a:r>
              <a:rPr lang="en-US" dirty="0">
                <a:latin typeface="+mj-lt"/>
              </a:rPr>
              <a:t>Lumbar puncture by most experience clinician</a:t>
            </a:r>
          </a:p>
          <a:p>
            <a:pPr lvl="1"/>
            <a:r>
              <a:rPr lang="en-US" dirty="0">
                <a:latin typeface="+mj-lt"/>
              </a:rPr>
              <a:t>Support abnormal coagulation studies and thrombocytopenia per best institutional practices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4459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xmlns="" id="{2F7E5DF4-8C36-3C43-B61E-E1D5F408C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616" y="228600"/>
            <a:ext cx="9626184" cy="808038"/>
          </a:xfrm>
        </p:spPr>
        <p:txBody>
          <a:bodyPr anchor="t">
            <a:noAutofit/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Clinical and Laboratory Findings that Influence Prognosis</a:t>
            </a:r>
          </a:p>
        </p:txBody>
      </p:sp>
      <p:sp>
        <p:nvSpPr>
          <p:cNvPr id="101378" name="Rectangle 3">
            <a:extLst>
              <a:ext uri="{FF2B5EF4-FFF2-40B4-BE49-F238E27FC236}">
                <a16:creationId xmlns:a16="http://schemas.microsoft.com/office/drawing/2014/main" xmlns="" id="{4AEF7C8F-2800-2B44-9030-004D1BC4E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616" y="1447800"/>
            <a:ext cx="9626184" cy="5029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Baseline characteristics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Age and WBC collectively define NCI risk group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Presence/absence of extramedullary disease influences prognosis and dictates need for specific therapies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Sex, race, ethnicity important but not used for treatment stratification</a:t>
            </a:r>
          </a:p>
          <a:p>
            <a:pPr lvl="2">
              <a:lnSpc>
                <a:spcPct val="80000"/>
              </a:lnSpc>
            </a:pPr>
            <a:r>
              <a:rPr lang="en-US" altLang="en-US" sz="2800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ALL genotype strongly influences prognosis, treatment stratification and sometimes use of targeted therapies; e.g. TKI treatment for Ph+ ALL 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T-cell ALL outcome is not predicted by NCI Risk Group 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Response to therapy is the strongest prognostic factor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6129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xmlns="" id="{25E097BB-2B55-4F47-BB70-6B95A4794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15" y="381000"/>
            <a:ext cx="9776085" cy="1371600"/>
          </a:xfrm>
        </p:spPr>
        <p:txBody>
          <a:bodyPr anchor="t">
            <a:normAutofit fontScale="90000"/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NCI/Rome Risk Groups in Childhood ALL </a:t>
            </a:r>
            <a:b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altLang="en-US" b="1" i="1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Applies only to B-lineage ALL! WBC or Age is not prognostic in T-cell ALL!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xmlns="" id="{B2F66083-27CB-154C-B193-CC07F8C1A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642" y="1828800"/>
            <a:ext cx="9864158" cy="4800600"/>
          </a:xfrm>
        </p:spPr>
        <p:txBody>
          <a:bodyPr/>
          <a:lstStyle/>
          <a:p>
            <a:pPr marL="0" indent="0">
              <a:buNone/>
            </a:pPr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Standard risk (~65% patients)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Age 1.00-9.99 years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Initial white blood count &lt;50,000/microliter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EFS ~90%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High risk (~35% patients)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Age &lt;1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yr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or 10+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yrs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OR WBC ≥50,000/ml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Current 5 year EFS 75-80% for non-infants</a:t>
            </a:r>
          </a:p>
          <a:p>
            <a:pPr lvl="2">
              <a:buFont typeface="Arial Narrow" panose="020B0604020202020204" pitchFamily="34" charset="0"/>
              <a:buChar char="-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Achieved with more intensive therapy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Outcome still poor for infants &lt; 1 year old </a:t>
            </a:r>
          </a:p>
          <a:p>
            <a:pPr lvl="2">
              <a:buFont typeface="Arial Narrow" panose="020B0604020202020204" pitchFamily="34" charset="0"/>
              <a:buChar char="-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~3% of patients; generally treated on infant specific trials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6479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This talk will follow the topical structure suggested by the ABP: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94" y="1806272"/>
            <a:ext cx="11575964" cy="4239981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53778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>
            <a:extLst>
              <a:ext uri="{FF2B5EF4-FFF2-40B4-BE49-F238E27FC236}">
                <a16:creationId xmlns:a16="http://schemas.microsoft.com/office/drawing/2014/main" xmlns="" id="{B9D66EFE-669E-1045-A721-002314F39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Risk-Adapted Therapy</a:t>
            </a:r>
          </a:p>
        </p:txBody>
      </p:sp>
      <p:sp>
        <p:nvSpPr>
          <p:cNvPr id="105474" name="Rectangle 3">
            <a:extLst>
              <a:ext uri="{FF2B5EF4-FFF2-40B4-BE49-F238E27FC236}">
                <a16:creationId xmlns:a16="http://schemas.microsoft.com/office/drawing/2014/main" xmlns="" id="{23E74396-83F5-A643-9D7D-9DB001778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9370" y="1524000"/>
            <a:ext cx="9327630" cy="4953000"/>
          </a:xfrm>
        </p:spPr>
        <p:txBody>
          <a:bodyPr/>
          <a:lstStyle/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High-risk subgroups fare poorly with less intensive therapies that have high cure rates in lower risk subgroups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Outcome of high-risk subgroups can be improved with more intensive therapy that may not be needed for LR subgroups 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Prognostic factors disappear as therapy improves; e.g. t(1;19)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1287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xmlns="" id="{7AA418DC-77C7-FD4D-A35B-1B025AFE7A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6518" y="685800"/>
            <a:ext cx="9834282" cy="694765"/>
          </a:xfrm>
        </p:spPr>
        <p:txBody>
          <a:bodyPr anchor="t">
            <a:normAutofit/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Flow Cytometric Features: B-Precursor ALL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xmlns="" id="{72A57B11-85F3-7D43-AF60-2FEA14C71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676400"/>
            <a:ext cx="8305800" cy="46482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80-85% of ALL cases are B-precursor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CD45 positive (distinguishes lymphoid from myeloid)</a:t>
            </a:r>
          </a:p>
          <a:p>
            <a:pPr>
              <a:buFont typeface="Wingdings" pitchFamily="2" charset="2"/>
              <a:buChar char="§"/>
            </a:pPr>
            <a:r>
              <a:rPr lang="en-US" altLang="en-US" b="1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Almost all cases are CD19+, CD22+, CD79a+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Most cases are CD10+ (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cALLA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+),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TdT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+ and HLA-DR+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About half of </a:t>
            </a:r>
            <a:r>
              <a:rPr lang="en-US" altLang="en-US" i="1" dirty="0">
                <a:latin typeface="+mj-lt"/>
                <a:ea typeface="ＭＳ Ｐゴシック" panose="020B0600070205080204" pitchFamily="34" charset="-128"/>
              </a:rPr>
              <a:t>MLL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-R ALL lack CD10 expression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Early B-lineage ALLs are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cIg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-negative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Pre-B ALL is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cIg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+,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sIg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-neg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Co-expression of myeloid antigens is common (CD13/33)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This does NOT make it ALAL or MPAL!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8824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xmlns="" id="{69ECB49A-1CAC-B148-8A7F-6A3FC0BCC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1341" y="363070"/>
            <a:ext cx="8534400" cy="838200"/>
          </a:xfrm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Clinical and Laboratory Features: T-Cell ALL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xmlns="" id="{30A3AD05-ACE9-2846-8213-C38DDE4E0B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1341" y="1201270"/>
            <a:ext cx="9789459" cy="4953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~15% of ALL cases are T-ALLs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Associated with high WBC and mediastinal masses</a:t>
            </a:r>
          </a:p>
          <a:p>
            <a:pPr lvl="1"/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Increased risk of tumor lysis syndrome</a:t>
            </a:r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Express cytoplasmic CD3 (cCD3+); most sCD3+ and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TdT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+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Often express CD2, 4, 7, 8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CD10 expression is variable; most are HLA-DR negative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ETP phenotype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cCD3+, CD7+, weak CD5 (&lt; 75% positive or 1 log dimmer than mature T cells), CD1a-, CD8-,  (CD117+, CD34, HLA-DR, CD13, CD33, CD11b, of which one or more are positive on at least 25%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lymphobblasts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T-cell ALL slower to clear MRD by end induction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3037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5906F1-A9E8-9C40-97B0-E17857BDC41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" y="1066800"/>
            <a:ext cx="4191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4AB802BB-F45C-A449-9A4C-4D7949B24AE7}"/>
              </a:ext>
            </a:extLst>
          </p:cNvPr>
          <p:cNvSpPr txBox="1">
            <a:spLocks/>
          </p:cNvSpPr>
          <p:nvPr/>
        </p:nvSpPr>
        <p:spPr>
          <a:xfrm>
            <a:off x="394447" y="228601"/>
            <a:ext cx="9968753" cy="7871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AALL0434 - Event-Free Survival for ETP is Excellent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4A5233-3045-344B-B576-CBB1FD17C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71"/>
          <a:stretch/>
        </p:blipFill>
        <p:spPr>
          <a:xfrm>
            <a:off x="6037729" y="1524000"/>
            <a:ext cx="4114800" cy="396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2EB125E-A3EF-2844-9537-43A6721AA436}"/>
              </a:ext>
            </a:extLst>
          </p:cNvPr>
          <p:cNvSpPr/>
          <p:nvPr/>
        </p:nvSpPr>
        <p:spPr>
          <a:xfrm>
            <a:off x="2416856" y="5548610"/>
            <a:ext cx="7241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Reprinted from The Lancet, Vol. </a:t>
            </a:r>
            <a:r>
              <a:rPr lang="en-US" dirty="0" smtClean="0"/>
              <a:t>10, </a:t>
            </a:r>
            <a:r>
              <a:rPr lang="en-US" i="1" dirty="0" err="1">
                <a:solidFill>
                  <a:srgbClr val="000000"/>
                </a:solidFill>
              </a:rPr>
              <a:t>Coustan</a:t>
            </a:r>
            <a:r>
              <a:rPr lang="en-US" i="1" dirty="0">
                <a:solidFill>
                  <a:srgbClr val="000000"/>
                </a:solidFill>
              </a:rPr>
              <a:t>-Smith et al, </a:t>
            </a:r>
            <a:r>
              <a:rPr lang="en-US" dirty="0"/>
              <a:t>Early T-cell precursor </a:t>
            </a:r>
            <a:r>
              <a:rPr lang="en-US" dirty="0" err="1" smtClean="0"/>
              <a:t>leukaemia</a:t>
            </a:r>
            <a:r>
              <a:rPr lang="en-US" dirty="0"/>
              <a:t>: a subtype of very high-risk acute lymphoblastic </a:t>
            </a:r>
            <a:r>
              <a:rPr lang="en-US" dirty="0" err="1" smtClean="0"/>
              <a:t>leukaemia</a:t>
            </a:r>
            <a:r>
              <a:rPr lang="en-US" dirty="0" smtClean="0"/>
              <a:t>, </a:t>
            </a:r>
            <a:r>
              <a:rPr lang="en-US" dirty="0"/>
              <a:t>Pages </a:t>
            </a:r>
            <a:r>
              <a:rPr lang="en-US" dirty="0" smtClean="0"/>
              <a:t>147-156, Copyright (2009), </a:t>
            </a:r>
            <a:r>
              <a:rPr lang="en-US" dirty="0"/>
              <a:t>with permission from Elsevier</a:t>
            </a:r>
            <a:r>
              <a:rPr lang="en-US" dirty="0" smtClean="0"/>
              <a:t>.</a:t>
            </a:r>
            <a:endParaRPr lang="en-US" i="1" dirty="0">
              <a:solidFill>
                <a:srgbClr val="000000"/>
              </a:solidFill>
              <a:latin typeface="Calibri" pitchFamily="-112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495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660A04-13E0-A649-A492-A70D258D9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and laboratory features: Mixed Phenotype Acute Leukemia (MPAL) (aka ALAL)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D3DD46-66BF-C542-967E-08450D7B6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Biphenotypic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leukemia: Myeloid and lymphoid features present on the same cell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Dual expression of MPO and B or T cell features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Biology follow predictors from pure B and T cell ALL  subtypes</a:t>
            </a:r>
          </a:p>
          <a:p>
            <a:pPr lvl="2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T-Myeloid MPAL overlaps with ETP ALL</a:t>
            </a:r>
          </a:p>
          <a:p>
            <a:pPr lvl="2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B-Myeloid MPAL has a high incidence of ZNf384-driven leukemia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Bilineal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leukemia: Distinct populations of lymphoid and myeloid blasts (very poor prognosis)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Collective data supports initiating therapy with ALL for MPAL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Genetics demonstrate diverse lesions</a:t>
            </a:r>
          </a:p>
          <a:p>
            <a:pPr>
              <a:buFont typeface="Wingdings" pitchFamily="2" charset="2"/>
              <a:buChar char="§"/>
            </a:pPr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buFont typeface="Wingdings" pitchFamily="2" charset="2"/>
              <a:buChar char="§"/>
            </a:pPr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BFE044-8627-DD44-BA3E-300E7759B77C}"/>
              </a:ext>
            </a:extLst>
          </p:cNvPr>
          <p:cNvSpPr txBox="1"/>
          <p:nvPr/>
        </p:nvSpPr>
        <p:spPr>
          <a:xfrm>
            <a:off x="3350725" y="5996226"/>
            <a:ext cx="47968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+mj-lt"/>
              </a:rPr>
              <a:t>O. </a:t>
            </a:r>
            <a:r>
              <a:rPr lang="en-US" sz="1600" i="1" dirty="0" err="1">
                <a:latin typeface="+mj-lt"/>
              </a:rPr>
              <a:t>Hrusak</a:t>
            </a:r>
            <a:r>
              <a:rPr lang="en-US" sz="1600" i="1" dirty="0">
                <a:latin typeface="+mj-lt"/>
              </a:rPr>
              <a:t>, Blood , 2018 (19); 132; 264-276</a:t>
            </a:r>
          </a:p>
          <a:p>
            <a:r>
              <a:rPr lang="en-US" sz="1600" i="1" dirty="0">
                <a:latin typeface="+mj-lt"/>
              </a:rPr>
              <a:t>M. </a:t>
            </a:r>
            <a:r>
              <a:rPr lang="en-US" sz="1600" i="1" dirty="0" err="1">
                <a:latin typeface="+mj-lt"/>
              </a:rPr>
              <a:t>Maruffic</a:t>
            </a:r>
            <a:r>
              <a:rPr lang="en-US" sz="1600" i="1" dirty="0">
                <a:latin typeface="+mj-lt"/>
              </a:rPr>
              <a:t>, Leukemia </a:t>
            </a:r>
            <a:r>
              <a:rPr lang="en-US" sz="1600" i="1" dirty="0" err="1">
                <a:latin typeface="+mj-lt"/>
              </a:rPr>
              <a:t>epub</a:t>
            </a:r>
            <a:r>
              <a:rPr lang="en-US" sz="1600" i="1" dirty="0">
                <a:latin typeface="+mj-lt"/>
              </a:rPr>
              <a:t> 2018</a:t>
            </a:r>
          </a:p>
          <a:p>
            <a:r>
              <a:rPr lang="en-US" sz="1600" i="1" dirty="0">
                <a:latin typeface="+mj-lt"/>
              </a:rPr>
              <a:t>T. Alexander, Nature 2018 (562)373-379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6524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xmlns="" id="{D6522C6E-E679-D644-B2BD-51AA10405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306" y="304800"/>
            <a:ext cx="9856694" cy="762000"/>
          </a:xfrm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Sentinel Translocations in B-lineage ALL</a:t>
            </a:r>
          </a:p>
        </p:txBody>
      </p:sp>
      <p:graphicFrame>
        <p:nvGraphicFramePr>
          <p:cNvPr id="1368148" name="Group 84">
            <a:extLst>
              <a:ext uri="{FF2B5EF4-FFF2-40B4-BE49-F238E27FC236}">
                <a16:creationId xmlns:a16="http://schemas.microsoft.com/office/drawing/2014/main" xmlns="" id="{CCD4F5B2-88F1-9B4D-8F5D-AEEE1DB78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281345"/>
              </p:ext>
            </p:extLst>
          </p:nvPr>
        </p:nvGraphicFramePr>
        <p:xfrm>
          <a:off x="627530" y="1075765"/>
          <a:ext cx="10668000" cy="5330247"/>
        </p:xfrm>
        <a:graphic>
          <a:graphicData uri="http://schemas.openxmlformats.org/drawingml/2006/table">
            <a:tbl>
              <a:tblPr/>
              <a:tblGrid>
                <a:gridCol w="24602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123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82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25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046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941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Cytogenetics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Molecular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Incidence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Outcome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-128"/>
                        </a:rPr>
                        <a:t>Comments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43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t(12;21)(p13;q22)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(cryptic)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ETV6</a:t>
                      </a: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RUNX1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(aka TEL-AML1)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Most common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Excellent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Less common in pts &gt;15 yr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647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t(1;19)(q23;p13)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TCF3</a:t>
                      </a: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PBX1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(aka </a:t>
                      </a:r>
                      <a:r>
                        <a:rPr kumimoji="1" lang="en-US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E2A</a:t>
                      </a: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PBX1</a:t>
                      </a: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(25% of pre-B ALL)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Neutral with modern therapy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Poor outcome in older studies; higher incidence CNS disease and CNS relapse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41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t(v;</a:t>
                      </a: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11</a:t>
                      </a: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)(v;</a:t>
                      </a: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q23</a:t>
                      </a: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t(</a:t>
                      </a: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11</a:t>
                      </a: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;v)(</a:t>
                      </a: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q23</a:t>
                      </a: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;v)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MLL</a:t>
                      </a: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-rearranged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&gt;50 partners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Poor, but less significant than in past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75% of infants &lt;1 yr have MLL-R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411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t(9;22)(q34;q11)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BCR</a:t>
                      </a: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ABL1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~4%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Poor with chemo alone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Rate increases w/ age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Treat with TKI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941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t(8;14)(q24;q32); t(2;8)(p11;q24); t(8;22)(q24;q11)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Myc fused to IgH, Igl or Igk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Rare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Treat like Burkitt NHL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Burkitt Leukemia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2848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934EA68-614A-2148-B8F3-A7097EB90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27" y="185834"/>
            <a:ext cx="11174502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B-lineage cytogenetic subsets differ by NCI RG-AALL03B1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D7B842-C58F-6F45-9A3B-714BF0FB9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20" y="1422660"/>
            <a:ext cx="9411722" cy="5256049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155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7C333B-48C4-5F4D-872B-AF24D628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365125"/>
            <a:ext cx="11120718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Outcomes are Highly Correlated with NCI RG and Genotype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E2A651-03BA-BA4D-A637-A331B9B09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8095"/>
            <a:ext cx="12162460" cy="3567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9C1B32-AC41-494A-8BE7-F91A15A2ECC2}"/>
              </a:ext>
            </a:extLst>
          </p:cNvPr>
          <p:cNvSpPr txBox="1"/>
          <p:nvPr/>
        </p:nvSpPr>
        <p:spPr>
          <a:xfrm>
            <a:off x="4609874" y="6364873"/>
            <a:ext cx="1649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Loh</a:t>
            </a:r>
            <a:r>
              <a:rPr lang="en-US" sz="1600" i="1" dirty="0"/>
              <a:t>, ASH 2016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37508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E6CB57-40CE-6A4F-867F-89E57ED66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53" y="365125"/>
            <a:ext cx="11138647" cy="1325563"/>
          </a:xfrm>
        </p:spPr>
        <p:txBody>
          <a:bodyPr/>
          <a:lstStyle/>
          <a:p>
            <a:r>
              <a:rPr lang="en-US" b="1" dirty="0">
                <a:ea typeface="Calibri" charset="0"/>
                <a:cs typeface="Calibri" charset="0"/>
              </a:rPr>
              <a:t>Philadelphia Chromosome-like (Ph-like) ALL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78D972-36C5-154D-BE1B-C7D2E0512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011893"/>
              </a:buClr>
            </a:pPr>
            <a:r>
              <a:rPr lang="en-US" sz="2600" dirty="0"/>
              <a:t>Ph-like ALL comprises 15-20% of high-risk B-ALL occurring in children/adolescents and 20-40% of B-ALL in adults</a:t>
            </a:r>
          </a:p>
          <a:p>
            <a:pPr lvl="1">
              <a:buClr>
                <a:srgbClr val="011893"/>
              </a:buClr>
            </a:pPr>
            <a:r>
              <a:rPr lang="en-US" sz="2200" dirty="0"/>
              <a:t>Defined by an activated kinase gene expression signature similar to that of </a:t>
            </a:r>
            <a:r>
              <a:rPr lang="en-US" sz="2200" i="1" dirty="0"/>
              <a:t>BCR-ABL1</a:t>
            </a:r>
            <a:r>
              <a:rPr lang="en-US" sz="2200" dirty="0"/>
              <a:t>-rearranged (Ph+) ALL</a:t>
            </a:r>
          </a:p>
          <a:p>
            <a:pPr lvl="1">
              <a:buClr>
                <a:srgbClr val="011893"/>
              </a:buClr>
            </a:pPr>
            <a:r>
              <a:rPr lang="en-US" sz="2200" dirty="0"/>
              <a:t>Driven by various often cytogenetically-cryptic genetic alterations that activate constitutive kinase signaling</a:t>
            </a:r>
          </a:p>
          <a:p>
            <a:pPr lvl="1">
              <a:buClr>
                <a:srgbClr val="011893"/>
              </a:buClr>
            </a:pPr>
            <a:r>
              <a:rPr lang="en-US" sz="2200" dirty="0"/>
              <a:t>Frequently associated with deletions of </a:t>
            </a:r>
            <a:r>
              <a:rPr lang="en-US" sz="2200" i="1" dirty="0"/>
              <a:t>IKZF1</a:t>
            </a:r>
            <a:r>
              <a:rPr lang="en-US" sz="2200" dirty="0"/>
              <a:t> and other lymphoid transcription factors (overlap with </a:t>
            </a:r>
            <a:r>
              <a:rPr lang="en-US" sz="2200" i="1" dirty="0"/>
              <a:t>IKZF1</a:t>
            </a:r>
            <a:r>
              <a:rPr lang="en-US" sz="2200" i="1" baseline="30000" dirty="0"/>
              <a:t>plus</a:t>
            </a:r>
            <a:r>
              <a:rPr lang="en-US" sz="2200" i="1" dirty="0"/>
              <a:t> </a:t>
            </a:r>
            <a:r>
              <a:rPr lang="en-US" sz="2200" dirty="0"/>
              <a:t>subtype) </a:t>
            </a:r>
          </a:p>
          <a:p>
            <a:pPr>
              <a:buClr>
                <a:srgbClr val="011893"/>
              </a:buClr>
            </a:pPr>
            <a:r>
              <a:rPr lang="en-US" sz="2600" dirty="0"/>
              <a:t>Patients with Ph-like ALL often present with WBC &gt;50,000 and have high rates of end-induction minimal residual disease (MRD) and relapse with conventional chemotherapy</a:t>
            </a:r>
            <a:endParaRPr lang="en-US" sz="1100" dirty="0"/>
          </a:p>
          <a:p>
            <a:pPr>
              <a:buClr>
                <a:srgbClr val="011893"/>
              </a:buClr>
            </a:pPr>
            <a:r>
              <a:rPr lang="en-US" sz="2600" dirty="0"/>
              <a:t>Addition of tyrosine kinase inhibitors (TKIs) to chemotherapy may improve event-free and overall survival</a:t>
            </a:r>
          </a:p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6874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423669"/>
              </p:ext>
            </p:extLst>
          </p:nvPr>
        </p:nvGraphicFramePr>
        <p:xfrm>
          <a:off x="2507086" y="2107249"/>
          <a:ext cx="3318935" cy="2894686"/>
        </p:xfrm>
        <a:graphic>
          <a:graphicData uri="http://schemas.openxmlformats.org/drawingml/2006/table">
            <a:tbl>
              <a:tblPr/>
              <a:tblGrid>
                <a:gridCol w="736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55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16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Kinase</a:t>
                      </a:r>
                    </a:p>
                  </a:txBody>
                  <a:tcPr marL="62865" marR="62865" marT="33528" marB="3352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TKIs</a:t>
                      </a:r>
                    </a:p>
                  </a:txBody>
                  <a:tcPr marL="62865" marR="62865" marT="33528" marB="3352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Number of partners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ABL1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dasatinib/imatinib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13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ABL2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dasatinib/</a:t>
                      </a: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3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CSF1R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dasatinib/</a:t>
                      </a: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3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PDGFRB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dasatinib/</a:t>
                      </a: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8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CRLF2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ruxolitinib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2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JAK2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ruxolitinib</a:t>
                      </a:r>
                      <a:endParaRPr lang="en-US" sz="1200" i="0" u="none" dirty="0">
                        <a:solidFill>
                          <a:schemeClr val="tx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21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EPOR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ruxolitinib</a:t>
                      </a:r>
                      <a:endParaRPr lang="en-US" sz="1200" i="0" u="none" dirty="0">
                        <a:solidFill>
                          <a:schemeClr val="tx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4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4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Others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various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many n=1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40660" y="1111788"/>
            <a:ext cx="11152094" cy="94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&gt;70 different fusions involving 19 kinase, cytokine, or cytokine receptor genes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Sequence mutation or structural alterations in </a:t>
            </a:r>
            <a:r>
              <a:rPr lang="en-US" sz="2400" b="1" i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CRLF2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, </a:t>
            </a:r>
            <a:r>
              <a:rPr lang="en-US" sz="2400" b="1" i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IL7R, FLT3, SH2B3, RAS</a:t>
            </a:r>
            <a:endParaRPr lang="en-US" sz="2400" b="1" dirty="0">
              <a:solidFill>
                <a:srgbClr val="000000"/>
              </a:solidFill>
              <a:latin typeface="+mj-lt"/>
              <a:ea typeface="Tahoma" pitchFamily="34" charset="0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1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8000" y="14894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9294" y="285462"/>
            <a:ext cx="10197254" cy="5794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ea typeface="Tahoma" pitchFamily="34" charset="0"/>
                <a:cs typeface="Calibri"/>
              </a:rPr>
              <a:t>Spectrum of Kinase Alterations in Ph-like ALL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16307" y="5106993"/>
            <a:ext cx="85133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Aft>
                <a:spcPts val="600"/>
              </a:spcAft>
            </a:pP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50% with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CRLF2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 rearrangements +/-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JAK2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 or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JAK1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 point mutations</a:t>
            </a:r>
          </a:p>
          <a:p>
            <a:pPr eaLnBrk="0" hangingPunct="0">
              <a:spcAft>
                <a:spcPts val="600"/>
              </a:spcAft>
            </a:pP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15-20% with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JAK2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 or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EPOR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 rearrangements </a:t>
            </a:r>
          </a:p>
          <a:p>
            <a:pPr eaLnBrk="0" hangingPunct="0">
              <a:spcAft>
                <a:spcPts val="600"/>
              </a:spcAft>
            </a:pP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10-15% with ‘ABL class’ alterations (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ABL1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,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ABL2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,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CSF1R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, </a:t>
            </a:r>
            <a:r>
              <a:rPr lang="en-US" sz="2000" b="1" i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PDGFRB</a:t>
            </a:r>
            <a:r>
              <a:rPr lang="en-US" sz="2000" b="1" dirty="0">
                <a:solidFill>
                  <a:schemeClr val="accent2"/>
                </a:solidFill>
                <a:latin typeface="+mj-lt"/>
                <a:ea typeface="Tahoma" pitchFamily="34" charset="0"/>
                <a:cs typeface="Calibri"/>
              </a:rPr>
              <a:t> rearrangements)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260687" y="2157012"/>
            <a:ext cx="3929655" cy="2926080"/>
            <a:chOff x="4478094" y="1973387"/>
            <a:chExt cx="3617265" cy="26934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5509" y="2592524"/>
              <a:ext cx="3329850" cy="207433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478094" y="1973387"/>
              <a:ext cx="2670726" cy="538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Relative frequency of Ph-like ALL </a:t>
              </a:r>
            </a:p>
            <a:p>
              <a:pPr algn="ctr"/>
              <a:r>
                <a:rPr lang="en-US" sz="1600" b="1" dirty="0">
                  <a:latin typeface="+mj-lt"/>
                </a:rPr>
                <a:t>alterations across age spectrum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B3CAAE8-F404-BD40-8212-8584DA6B24DF}"/>
              </a:ext>
            </a:extLst>
          </p:cNvPr>
          <p:cNvSpPr txBox="1"/>
          <p:nvPr/>
        </p:nvSpPr>
        <p:spPr>
          <a:xfrm>
            <a:off x="3975847" y="6369283"/>
            <a:ext cx="2604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Courtesy of S. </a:t>
            </a:r>
            <a:r>
              <a:rPr lang="en-US" sz="1600" i="1" dirty="0" err="1"/>
              <a:t>Tasian</a:t>
            </a:r>
            <a:endParaRPr lang="en-US" sz="1600" i="1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2552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Acute Lymphoblastic Leukemia (ALL)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Diagnosis and Prognostic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 and Treatment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782849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507086" y="2107249"/>
          <a:ext cx="3318935" cy="2894686"/>
        </p:xfrm>
        <a:graphic>
          <a:graphicData uri="http://schemas.openxmlformats.org/drawingml/2006/table">
            <a:tbl>
              <a:tblPr/>
              <a:tblGrid>
                <a:gridCol w="736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55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68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16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Kinase</a:t>
                      </a:r>
                    </a:p>
                  </a:txBody>
                  <a:tcPr marL="62865" marR="62865" marT="33528" marB="3352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TKIs</a:t>
                      </a:r>
                    </a:p>
                  </a:txBody>
                  <a:tcPr marL="62865" marR="62865" marT="33528" marB="3352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Number of partners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ABL1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dasatinib/imatinib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13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ABL2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dasatinib/</a:t>
                      </a: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3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CSF1R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dasatinib/</a:t>
                      </a: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3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PDGFRB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dasatinib/</a:t>
                      </a: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imatinib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8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CRLF2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ruxolitinib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2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JAK2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ruxolitinib</a:t>
                      </a:r>
                      <a:endParaRPr lang="en-US" sz="1200" i="0" u="none" dirty="0">
                        <a:solidFill>
                          <a:schemeClr val="tx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21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5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EPOR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Calibri"/>
                        </a:rPr>
                        <a:t>ruxolitinib</a:t>
                      </a:r>
                      <a:endParaRPr lang="en-US" sz="1200" i="0" u="none" dirty="0">
                        <a:solidFill>
                          <a:schemeClr val="tx1"/>
                        </a:solidFill>
                        <a:latin typeface="Calibri"/>
                        <a:ea typeface="Tahoma" pitchFamily="34" charset="0"/>
                        <a:cs typeface="Calibri"/>
                      </a:endParaRP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4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F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4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Others</a:t>
                      </a:r>
                    </a:p>
                  </a:txBody>
                  <a:tcPr marL="62865" marR="62865" marT="33528" marB="33528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0" u="none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various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/>
                          <a:ea typeface="Tahoma" pitchFamily="34" charset="0"/>
                          <a:cs typeface="Calibri"/>
                        </a:rPr>
                        <a:t>many n=1</a:t>
                      </a:r>
                    </a:p>
                  </a:txBody>
                  <a:tcPr marL="62865" marR="62865" marT="33528" marB="33528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40660" y="1111788"/>
            <a:ext cx="11152094" cy="94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&gt;70 different fusions involving 19 kinase, cytokine, or cytokine receptor genes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Sequence mutation or structural alterations in </a:t>
            </a:r>
            <a:r>
              <a:rPr lang="en-US" sz="2400" b="1" i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CRLF2</a:t>
            </a:r>
            <a:r>
              <a:rPr lang="en-US" sz="2400" b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, </a:t>
            </a:r>
            <a:r>
              <a:rPr lang="en-US" sz="2400" b="1" i="1" dirty="0">
                <a:solidFill>
                  <a:srgbClr val="000000"/>
                </a:solidFill>
                <a:latin typeface="+mj-lt"/>
                <a:ea typeface="Tahoma" pitchFamily="34" charset="0"/>
                <a:cs typeface="Calibri"/>
              </a:rPr>
              <a:t>IL7R, FLT3, SH2B3, RAS</a:t>
            </a:r>
            <a:endParaRPr lang="en-US" sz="2400" b="1" dirty="0">
              <a:solidFill>
                <a:srgbClr val="000000"/>
              </a:solidFill>
              <a:latin typeface="+mj-lt"/>
              <a:ea typeface="Tahoma" pitchFamily="34" charset="0"/>
              <a:cs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1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8000" y="148948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9294" y="285462"/>
            <a:ext cx="10197254" cy="5794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ea typeface="Tahoma" pitchFamily="34" charset="0"/>
                <a:cs typeface="Calibri"/>
              </a:rPr>
              <a:t>Spectrum of Kinase Alterations in Ph-like ALL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6260687" y="2157012"/>
            <a:ext cx="3929655" cy="2926080"/>
            <a:chOff x="4478094" y="1973387"/>
            <a:chExt cx="3617265" cy="26934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5509" y="2592524"/>
              <a:ext cx="3329850" cy="207433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478094" y="1973387"/>
              <a:ext cx="2670726" cy="538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Relative frequency of Ph-like ALL </a:t>
              </a:r>
            </a:p>
            <a:p>
              <a:pPr algn="ctr"/>
              <a:r>
                <a:rPr lang="en-US" sz="1600" b="1" dirty="0">
                  <a:latin typeface="+mj-lt"/>
                </a:rPr>
                <a:t>alterations across age spectrum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0ED4A2-DC24-6748-AF2C-B7A686C1FF5E}"/>
              </a:ext>
            </a:extLst>
          </p:cNvPr>
          <p:cNvSpPr txBox="1"/>
          <p:nvPr/>
        </p:nvSpPr>
        <p:spPr>
          <a:xfrm>
            <a:off x="4814485" y="6391979"/>
            <a:ext cx="2604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Courtesy of S. </a:t>
            </a:r>
            <a:r>
              <a:rPr lang="en-US" sz="1600" i="1" dirty="0" err="1"/>
              <a:t>Tasian</a:t>
            </a:r>
            <a:endParaRPr lang="en-US" sz="1600" i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07EF775-D0B0-A94F-AA2F-147D0645B1D5}"/>
              </a:ext>
            </a:extLst>
          </p:cNvPr>
          <p:cNvSpPr/>
          <p:nvPr/>
        </p:nvSpPr>
        <p:spPr>
          <a:xfrm>
            <a:off x="1954934" y="5345486"/>
            <a:ext cx="7998268" cy="884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  <a:buClr>
                <a:srgbClr val="004080"/>
              </a:buClr>
            </a:pPr>
            <a:r>
              <a:rPr lang="en-US" sz="2400" b="1" dirty="0">
                <a:solidFill>
                  <a:schemeClr val="accent2"/>
                </a:solidFill>
                <a:latin typeface="+mj-lt"/>
              </a:rPr>
              <a:t>All Ph-like ALL is associated with constitutive activation of kinase signaling.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1584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84094" y="1282463"/>
            <a:ext cx="11259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Children with Ph-like ALL have high rates of relapse and inferior outcomes when treated with conventional chemotherapy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6871" y="375828"/>
            <a:ext cx="9923929" cy="668070"/>
          </a:xfrm>
        </p:spPr>
        <p:txBody>
          <a:bodyPr>
            <a:noAutofit/>
          </a:bodyPr>
          <a:lstStyle/>
          <a:p>
            <a:r>
              <a:rPr lang="en-US" b="1" dirty="0"/>
              <a:t>Poor Clinical Outcomes of Children with Ph-like ALL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01270" y="2291223"/>
            <a:ext cx="9291933" cy="4189843"/>
            <a:chOff x="117426" y="2717346"/>
            <a:chExt cx="8847484" cy="3608054"/>
          </a:xfrm>
        </p:grpSpPr>
        <p:grpSp>
          <p:nvGrpSpPr>
            <p:cNvPr id="23" name="Group 22"/>
            <p:cNvGrpSpPr/>
            <p:nvPr/>
          </p:nvGrpSpPr>
          <p:grpSpPr>
            <a:xfrm>
              <a:off x="6190659" y="2988236"/>
              <a:ext cx="2597627" cy="2501900"/>
              <a:chOff x="8607540" y="1324536"/>
              <a:chExt cx="2597627" cy="2501900"/>
            </a:xfrm>
          </p:grpSpPr>
          <p:pic>
            <p:nvPicPr>
              <p:cNvPr id="25" name="Picture 24" descr="efs_ph_like_mrd01.png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5437" t="8796"/>
              <a:stretch/>
            </p:blipFill>
            <p:spPr>
              <a:xfrm>
                <a:off x="8607540" y="1324536"/>
                <a:ext cx="2597627" cy="25019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0370329" y="1371600"/>
                <a:ext cx="83483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8000"/>
                    </a:solidFill>
                  </a:rPr>
                  <a:t>94.7%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367197" y="1658779"/>
                <a:ext cx="826352" cy="276999"/>
              </a:xfrm>
              <a:prstGeom prst="rect">
                <a:avLst/>
              </a:prstGeom>
              <a:noFill/>
              <a:ln>
                <a:solidFill>
                  <a:srgbClr val="FFFF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73.0%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366967" y="2133600"/>
                <a:ext cx="825728" cy="276999"/>
              </a:xfrm>
              <a:prstGeom prst="rect">
                <a:avLst/>
              </a:prstGeom>
              <a:noFill/>
              <a:ln>
                <a:solidFill>
                  <a:srgbClr val="FFFF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0000FF"/>
                    </a:solidFill>
                  </a:rPr>
                  <a:t>65.0%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366967" y="2496979"/>
                <a:ext cx="825728" cy="276999"/>
              </a:xfrm>
              <a:prstGeom prst="rect">
                <a:avLst/>
              </a:prstGeom>
              <a:noFill/>
              <a:ln>
                <a:solidFill>
                  <a:srgbClr val="FFFF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55.0%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901635" y="2717346"/>
              <a:ext cx="1148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5 year EFS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91986" y="2746936"/>
              <a:ext cx="5438897" cy="2743200"/>
              <a:chOff x="1219200" y="1997636"/>
              <a:chExt cx="5438897" cy="2743200"/>
            </a:xfrm>
          </p:grpSpPr>
          <p:pic>
            <p:nvPicPr>
              <p:cNvPr id="35" name="Picture 34" descr="efs_ph_like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19200" y="1997636"/>
                <a:ext cx="2759408" cy="2743200"/>
              </a:xfrm>
              <a:prstGeom prst="rect">
                <a:avLst/>
              </a:prstGeom>
            </p:spPr>
          </p:pic>
          <p:pic>
            <p:nvPicPr>
              <p:cNvPr id="36" name="Picture 35" descr="efs_ph_like.png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5303"/>
              <a:stretch/>
            </p:blipFill>
            <p:spPr>
              <a:xfrm>
                <a:off x="3937000" y="1997636"/>
                <a:ext cx="2721097" cy="2743200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1720375" y="3139608"/>
              <a:ext cx="1062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non-Ph-like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85108" y="4042340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7F7F7F"/>
                  </a:solidFill>
                </a:rPr>
                <a:t>Ph-like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597460" y="4042340"/>
              <a:ext cx="6858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81565" y="4251680"/>
              <a:ext cx="1173655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~65% 3y EFS</a:t>
              </a:r>
            </a:p>
            <a:p>
              <a:r>
                <a:rPr lang="en-US" sz="1400" b="1" dirty="0"/>
                <a:t>in Ph-like ALL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78877" y="3674040"/>
              <a:ext cx="112569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CRLF2</a:t>
              </a:r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-R</a:t>
              </a:r>
            </a:p>
            <a:p>
              <a:pPr algn="r"/>
              <a:endParaRPr lang="en-US" sz="1400" b="1" dirty="0">
                <a:solidFill>
                  <a:srgbClr val="008000"/>
                </a:solidFill>
              </a:endParaRPr>
            </a:p>
            <a:p>
              <a:pPr algn="r"/>
              <a:r>
                <a:rPr lang="en-US" sz="1400" b="1" dirty="0"/>
                <a:t>non-</a:t>
              </a:r>
              <a:r>
                <a:rPr lang="en-US" sz="1400" b="1" i="1" dirty="0"/>
                <a:t>CRLF2</a:t>
              </a:r>
              <a:r>
                <a:rPr lang="en-US" sz="1400" b="1" dirty="0"/>
                <a:t>-R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57982" y="5402070"/>
              <a:ext cx="28069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&gt;60% of children with Ph-like ALL have EOI MRD ≥0.01%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-375818" y="3944248"/>
              <a:ext cx="1294265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/>
                <a:t>Probability EFS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98007" y="5167625"/>
              <a:ext cx="57528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Years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29906" y="5156050"/>
              <a:ext cx="57528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Years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194911" y="5156050"/>
              <a:ext cx="57528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Years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88445" y="5156050"/>
              <a:ext cx="57528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Years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820096" y="2743909"/>
              <a:ext cx="1182556" cy="248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222960" y="2759348"/>
              <a:ext cx="1182556" cy="248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82160" y="5510145"/>
              <a:ext cx="1973238" cy="3975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2"/>
                  </a:solidFill>
                </a:rPr>
                <a:t>COG AALL0232</a:t>
              </a:r>
            </a:p>
          </p:txBody>
        </p:sp>
      </p:grp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95282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Work\Study_AALL0031\EFS_BMT.emf">
            <a:extLst>
              <a:ext uri="{FF2B5EF4-FFF2-40B4-BE49-F238E27FC236}">
                <a16:creationId xmlns:a16="http://schemas.microsoft.com/office/drawing/2014/main" xmlns="" id="{5D8A62DA-ADE6-C149-A616-C834F739F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28" y="1857017"/>
            <a:ext cx="4442013" cy="351265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8891CD-B870-104C-86CD-ECC976FD405D}"/>
              </a:ext>
            </a:extLst>
          </p:cNvPr>
          <p:cNvSpPr txBox="1"/>
          <p:nvPr/>
        </p:nvSpPr>
        <p:spPr>
          <a:xfrm>
            <a:off x="6369423" y="1395352"/>
            <a:ext cx="3581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  <a:ea typeface="+mn-ea"/>
                <a:cs typeface="+mn-cs"/>
              </a:rPr>
              <a:t>*Chemotherapy + imatinib</a:t>
            </a: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xmlns="" id="{5B1FCA7E-CCBB-A542-946A-2695A4A8F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1423" y="5459318"/>
            <a:ext cx="2819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sz="1600" b="1" dirty="0"/>
              <a:t>* 3-year EFS 84.7% +/-7%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C33CF905-1BE0-0D47-9CE4-68AAE17E3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766" y="1395352"/>
            <a:ext cx="2746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+mj-lt"/>
              </a:rPr>
              <a:t>COG AALL0031</a:t>
            </a:r>
          </a:p>
        </p:txBody>
      </p:sp>
      <p:pic>
        <p:nvPicPr>
          <p:cNvPr id="6" name="Picture 4" descr="EFS_HIST">
            <a:extLst>
              <a:ext uri="{FF2B5EF4-FFF2-40B4-BE49-F238E27FC236}">
                <a16:creationId xmlns:a16="http://schemas.microsoft.com/office/drawing/2014/main" xmlns="" id="{02B2437D-9F8F-BF44-A793-49E6A6131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78107"/>
            <a:ext cx="4634742" cy="36054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2CD725BF-EC7E-F24A-BF9D-DFDB316D1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153" y="5414306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 dirty="0"/>
              <a:t>7-year EFS 71.7% vs. 21.4% historical controls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8629D449-9625-A34F-A03D-4C4B8517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544420"/>
            <a:ext cx="11353800" cy="943722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Can we build on the success of TKI + chemo in Ph</a:t>
            </a:r>
            <a:r>
              <a:rPr lang="en-US" b="1" dirty="0"/>
              <a:t>+ </a:t>
            </a:r>
            <a:r>
              <a:rPr lang="en-US" sz="4000" b="1" dirty="0"/>
              <a:t>ALL?</a:t>
            </a:r>
            <a:r>
              <a:rPr lang="en-US" b="1" dirty="0">
                <a:solidFill>
                  <a:srgbClr val="73AD56"/>
                </a:solidFill>
              </a:rPr>
              <a:t/>
            </a:r>
            <a:br>
              <a:rPr lang="en-US" b="1" dirty="0">
                <a:solidFill>
                  <a:srgbClr val="73AD56"/>
                </a:solidFill>
              </a:rPr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DC7E24F-950F-3D43-BF19-36FC2C197FA7}"/>
              </a:ext>
            </a:extLst>
          </p:cNvPr>
          <p:cNvSpPr txBox="1"/>
          <p:nvPr/>
        </p:nvSpPr>
        <p:spPr>
          <a:xfrm>
            <a:off x="2400928" y="6088151"/>
            <a:ext cx="7205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Reprinted by permission </a:t>
            </a:r>
            <a:r>
              <a:rPr lang="en-US" sz="1200" dirty="0" smtClean="0"/>
              <a:t>from Springer Nature: Leukemia</a:t>
            </a:r>
            <a:r>
              <a:rPr lang="en-US" sz="1200" dirty="0"/>
              <a:t>, Long-term follow-up of </a:t>
            </a:r>
            <a:r>
              <a:rPr lang="en-US" sz="1200" dirty="0" err="1"/>
              <a:t>imatinib</a:t>
            </a:r>
            <a:r>
              <a:rPr lang="en-US" sz="1200" dirty="0"/>
              <a:t> in pediatric Philadelphia chromosome-positive acute lymphoblastic leukemia: Children's Oncology Group Study </a:t>
            </a:r>
            <a:r>
              <a:rPr lang="en-US" sz="1200" dirty="0" smtClean="0"/>
              <a:t>AALL0031, Schultz, K R, et al, Jan 20, 2014</a:t>
            </a:r>
            <a:endParaRPr lang="en-US" sz="1200" i="1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1201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550A3A2A-446B-124B-A617-CD4829F5E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6" y="239622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ea typeface="Calibri" charset="0"/>
                <a:cs typeface="Calibri" charset="0"/>
              </a:rPr>
              <a:t>Current Clinical Trials for Patients with Ph-like ALL</a:t>
            </a:r>
            <a:endParaRPr lang="en-US" sz="36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ABB947C8-E830-9A42-8E48-36050C131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192251"/>
              </p:ext>
            </p:extLst>
          </p:nvPr>
        </p:nvGraphicFramePr>
        <p:xfrm>
          <a:off x="412370" y="1350034"/>
          <a:ext cx="11474830" cy="4401839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29566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96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194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96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793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386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Ph-like</a:t>
                      </a:r>
                      <a:r>
                        <a:rPr lang="en-US" sz="280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alterations</a:t>
                      </a:r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TKI</a:t>
                      </a:r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Disease status</a:t>
                      </a:r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Ages</a:t>
                      </a:r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Clinical trial</a:t>
                      </a:r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71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ABL</a:t>
                      </a:r>
                      <a:r>
                        <a:rPr lang="en-US" sz="20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class 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dasatinib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newly-diagnosed 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1-30 years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NCT01406756    (COG AALL1131)</a:t>
                      </a:r>
                      <a:endParaRPr lang="en-US" sz="2000" b="1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71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ABL</a:t>
                      </a:r>
                      <a:r>
                        <a:rPr lang="en-US" sz="20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+mj-lt"/>
                        </a:rPr>
                        <a:t>class 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dasatinib</a:t>
                      </a:r>
                      <a:endParaRPr lang="en-US" sz="200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newly-diagnosed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1-18 years</a:t>
                      </a:r>
                      <a:endParaRPr lang="en-US" sz="200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NCT03117751 (SJCRH Total XVII)</a:t>
                      </a:r>
                      <a:endParaRPr lang="en-US" sz="200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71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ABL class 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dasatinib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relapsed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≥10 years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NCT02420717 (MDACC)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71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CRLF2/JAK pathway </a:t>
                      </a:r>
                      <a:endParaRPr lang="en-US" sz="200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ruxolitinib</a:t>
                      </a:r>
                      <a:endParaRPr lang="en-US" sz="200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newly-diagnosed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1-21 years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NCT02723994    (COG AALL1521)</a:t>
                      </a:r>
                      <a:endParaRPr lang="en-US" sz="2000" b="1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71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CRLF2/JAK pathway 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ruxolitinib</a:t>
                      </a:r>
                      <a:endParaRPr lang="en-US" sz="200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newly-diagnosed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1-18 years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NCT03117751 (SJCRH Total XVII)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71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CRLF2/JAK pathway </a:t>
                      </a:r>
                      <a:endParaRPr lang="en-US" sz="200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j-lt"/>
                        </a:rPr>
                        <a:t>ruxolitinib</a:t>
                      </a:r>
                      <a:endParaRPr lang="en-US" sz="200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relapsed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≥10 years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j-lt"/>
                        </a:rPr>
                        <a:t>NCT02420717 (MDACC)</a:t>
                      </a:r>
                      <a:endParaRPr lang="en-US" sz="2000" dirty="0">
                        <a:effectLst/>
                        <a:latin typeface="+mj-lt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529AB6-9976-3447-91DF-6763987B85FA}"/>
              </a:ext>
            </a:extLst>
          </p:cNvPr>
          <p:cNvSpPr txBox="1"/>
          <p:nvPr/>
        </p:nvSpPr>
        <p:spPr>
          <a:xfrm>
            <a:off x="4847711" y="6343507"/>
            <a:ext cx="2604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Courtesy of S. </a:t>
            </a:r>
            <a:r>
              <a:rPr lang="en-US" sz="1600" i="1" dirty="0" err="1"/>
              <a:t>Tasian</a:t>
            </a:r>
            <a:endParaRPr lang="en-US" sz="1600" i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22377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2CD15-1FC9-7146-AE36-C3B2FDBD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85" y="170278"/>
            <a:ext cx="10515600" cy="1325563"/>
          </a:xfrm>
        </p:spPr>
        <p:txBody>
          <a:bodyPr/>
          <a:lstStyle/>
          <a:p>
            <a:r>
              <a:rPr lang="en-US" b="1" dirty="0"/>
              <a:t>Infant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23036C-053B-C84D-AB70-3C07A4B57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77" y="1495841"/>
            <a:ext cx="10515600" cy="485999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presence of a </a:t>
            </a:r>
            <a:r>
              <a:rPr lang="en-US" i="1" dirty="0"/>
              <a:t>KTM2A</a:t>
            </a:r>
            <a:r>
              <a:rPr lang="en-US" dirty="0"/>
              <a:t>-R in infants less than 12 months of age is the most important prognostic factor</a:t>
            </a:r>
          </a:p>
          <a:p>
            <a:pPr lvl="1"/>
            <a:r>
              <a:rPr lang="en-US" dirty="0"/>
              <a:t>EFS for infants with </a:t>
            </a:r>
            <a:r>
              <a:rPr lang="en-US" i="1" dirty="0"/>
              <a:t>KMT2A-</a:t>
            </a:r>
            <a:r>
              <a:rPr lang="en-US" dirty="0"/>
              <a:t>R</a:t>
            </a:r>
            <a:r>
              <a:rPr lang="en-US" i="1" dirty="0"/>
              <a:t> </a:t>
            </a:r>
            <a:r>
              <a:rPr lang="en-US" dirty="0"/>
              <a:t>ranges from 37-49% versus 69-95% for non </a:t>
            </a:r>
            <a:r>
              <a:rPr lang="en-US" i="1" dirty="0"/>
              <a:t>KMT2A</a:t>
            </a:r>
            <a:r>
              <a:rPr lang="en-US" dirty="0"/>
              <a:t>-R infants</a:t>
            </a:r>
          </a:p>
          <a:p>
            <a:r>
              <a:rPr lang="en-US" dirty="0"/>
              <a:t>Generally presents with high WBC, involvement of </a:t>
            </a:r>
            <a:r>
              <a:rPr lang="en-US" dirty="0" err="1"/>
              <a:t>etramedullary</a:t>
            </a:r>
            <a:r>
              <a:rPr lang="en-US" dirty="0"/>
              <a:t> sites (</a:t>
            </a:r>
            <a:r>
              <a:rPr lang="en-US" dirty="0" err="1"/>
              <a:t>chloromas</a:t>
            </a:r>
            <a:r>
              <a:rPr lang="en-US" dirty="0"/>
              <a:t>, CNS disease, skull based disease—low threshold for imaging)</a:t>
            </a:r>
          </a:p>
          <a:p>
            <a:pPr lvl="1"/>
            <a:r>
              <a:rPr lang="en-US" dirty="0"/>
              <a:t>CD10 negative, usually expresses some myeloid antigens</a:t>
            </a:r>
          </a:p>
          <a:p>
            <a:r>
              <a:rPr lang="en-US" dirty="0"/>
              <a:t>Risk classification </a:t>
            </a:r>
          </a:p>
          <a:p>
            <a:pPr lvl="1"/>
            <a:r>
              <a:rPr lang="en-US" dirty="0"/>
              <a:t>Age (KMT2A-R nearly always present in infants with ALL &lt; 100 days old)</a:t>
            </a:r>
          </a:p>
          <a:p>
            <a:pPr lvl="1"/>
            <a:r>
              <a:rPr lang="en-US" i="1" dirty="0"/>
              <a:t>KMT2A-</a:t>
            </a:r>
            <a:r>
              <a:rPr lang="en-US" dirty="0"/>
              <a:t>R status</a:t>
            </a:r>
          </a:p>
          <a:p>
            <a:r>
              <a:rPr lang="en-US" dirty="0"/>
              <a:t>Pathogenesis</a:t>
            </a:r>
          </a:p>
          <a:p>
            <a:pPr lvl="1"/>
            <a:r>
              <a:rPr lang="en-US" dirty="0"/>
              <a:t>High expression of FLT3</a:t>
            </a:r>
          </a:p>
          <a:p>
            <a:pPr lvl="1"/>
            <a:r>
              <a:rPr lang="en-US" dirty="0"/>
              <a:t>Global hypermethylation</a:t>
            </a:r>
          </a:p>
          <a:p>
            <a:pPr lvl="1"/>
            <a:r>
              <a:rPr lang="en-US" dirty="0"/>
              <a:t>Abnormal Histone modification</a:t>
            </a:r>
          </a:p>
          <a:p>
            <a:r>
              <a:rPr lang="en-US" dirty="0"/>
              <a:t>Intensive multi agent therapy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04DCF8-EEEB-CA48-B969-86C3F89C7A52}"/>
              </a:ext>
            </a:extLst>
          </p:cNvPr>
          <p:cNvSpPr txBox="1"/>
          <p:nvPr/>
        </p:nvSpPr>
        <p:spPr>
          <a:xfrm>
            <a:off x="4473637" y="6355831"/>
            <a:ext cx="3192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+mj-lt"/>
              </a:rPr>
              <a:t>E. Guest, </a:t>
            </a:r>
            <a:r>
              <a:rPr lang="en-US" sz="1600" i="1" dirty="0" err="1">
                <a:latin typeface="+mj-lt"/>
              </a:rPr>
              <a:t>Curr</a:t>
            </a:r>
            <a:r>
              <a:rPr lang="en-US" sz="1600" i="1" dirty="0">
                <a:latin typeface="+mj-lt"/>
              </a:rPr>
              <a:t>. </a:t>
            </a:r>
            <a:r>
              <a:rPr lang="en-US" sz="1600" i="1" dirty="0" err="1">
                <a:latin typeface="+mj-lt"/>
              </a:rPr>
              <a:t>Opin</a:t>
            </a:r>
            <a:r>
              <a:rPr lang="en-US" sz="1600" i="1" dirty="0">
                <a:latin typeface="+mj-lt"/>
              </a:rPr>
              <a:t>. </a:t>
            </a:r>
            <a:r>
              <a:rPr lang="en-US" sz="1600" i="1" dirty="0" err="1">
                <a:latin typeface="+mj-lt"/>
              </a:rPr>
              <a:t>Peds</a:t>
            </a:r>
            <a:r>
              <a:rPr lang="en-US" sz="1600" i="1" dirty="0">
                <a:latin typeface="+mj-lt"/>
              </a:rPr>
              <a:t>, 2017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95067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2329CA-3969-2F48-9F71-344070DE9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43" y="284813"/>
            <a:ext cx="11113957" cy="1405875"/>
          </a:xfrm>
        </p:spPr>
        <p:txBody>
          <a:bodyPr>
            <a:normAutofit/>
          </a:bodyPr>
          <a:lstStyle/>
          <a:p>
            <a:r>
              <a:rPr lang="en-US" sz="3600" b="1" dirty="0"/>
              <a:t>T cell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90E6D6-0460-A548-88E0-A74D5C9EF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95" y="1420890"/>
            <a:ext cx="10515600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Neither age nor white blood count are prognostic</a:t>
            </a:r>
          </a:p>
          <a:p>
            <a:r>
              <a:rPr lang="en-US" dirty="0">
                <a:latin typeface="+mj-lt"/>
              </a:rPr>
              <a:t>End induction MRD is not prognostic</a:t>
            </a:r>
          </a:p>
          <a:p>
            <a:pPr lvl="1"/>
            <a:r>
              <a:rPr lang="en-US" dirty="0">
                <a:latin typeface="+mj-lt"/>
              </a:rPr>
              <a:t>Many T cell ALL cases are positive at end induction</a:t>
            </a:r>
          </a:p>
          <a:p>
            <a:r>
              <a:rPr lang="en-US" dirty="0">
                <a:latin typeface="+mj-lt"/>
              </a:rPr>
              <a:t>End consolidation MRD appears to be most prognostic </a:t>
            </a:r>
          </a:p>
          <a:p>
            <a:r>
              <a:rPr lang="en-US" dirty="0">
                <a:latin typeface="+mj-lt"/>
              </a:rPr>
              <a:t>Presentation</a:t>
            </a:r>
          </a:p>
          <a:p>
            <a:pPr lvl="1"/>
            <a:r>
              <a:rPr lang="en-US" dirty="0">
                <a:latin typeface="+mj-lt"/>
              </a:rPr>
              <a:t>Always need to rule out mediastinal involvement, which can affect airway</a:t>
            </a:r>
          </a:p>
          <a:p>
            <a:pPr lvl="1"/>
            <a:r>
              <a:rPr lang="en-US" dirty="0">
                <a:latin typeface="+mj-lt"/>
              </a:rPr>
              <a:t>Can present with a coagulopathy, so correct INR</a:t>
            </a:r>
          </a:p>
          <a:p>
            <a:pPr lvl="1"/>
            <a:r>
              <a:rPr lang="en-US" dirty="0">
                <a:latin typeface="+mj-lt"/>
              </a:rPr>
              <a:t>Higher rate of tumor lysis syndrome</a:t>
            </a:r>
          </a:p>
          <a:p>
            <a:pPr lvl="1"/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2555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Acute Lymphoblastic Leukemia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Management and Treatment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416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Initial management of ALL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Stabilize patient</a:t>
            </a:r>
          </a:p>
          <a:p>
            <a:r>
              <a:rPr lang="en-US" dirty="0"/>
              <a:t>Assess for tumor lysis risk </a:t>
            </a:r>
          </a:p>
          <a:p>
            <a:pPr lvl="1"/>
            <a:r>
              <a:rPr lang="en-US" dirty="0"/>
              <a:t>T cell ALL higher risk than B-lineage: local dosing recommendations re allopurinol versus </a:t>
            </a:r>
            <a:r>
              <a:rPr lang="en-US" dirty="0" err="1"/>
              <a:t>rasburicase</a:t>
            </a:r>
            <a:endParaRPr lang="en-US" dirty="0"/>
          </a:p>
          <a:p>
            <a:pPr lvl="1"/>
            <a:r>
              <a:rPr lang="en-US" dirty="0"/>
              <a:t>High white blood count higher risk than lower white blood count</a:t>
            </a:r>
          </a:p>
          <a:p>
            <a:r>
              <a:rPr lang="en-US" dirty="0"/>
              <a:t>Rare to need to invoke plasmapheresis (some cases of infants with exceedingly high white blood cell counts)</a:t>
            </a:r>
          </a:p>
          <a:p>
            <a:r>
              <a:rPr lang="en-US" dirty="0"/>
              <a:t>Initiate chemotherapy after enrolling on appropriate biology and clinical trials, if available.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2115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:a16="http://schemas.microsoft.com/office/drawing/2014/main" xmlns="" id="{363E6813-2EE7-0643-8863-F1725762B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93" y="228600"/>
            <a:ext cx="10048407" cy="1447800"/>
          </a:xfrm>
          <a:noFill/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CCG 106: BFM Therapy is Superior to CCG Therapy for HR-ALL </a:t>
            </a:r>
            <a:r>
              <a:rPr lang="en-US" altLang="en-US" sz="24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[</a:t>
            </a:r>
            <a:r>
              <a:rPr lang="en-US" altLang="en-US" sz="2400" b="1" i="1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Gaynon</a:t>
            </a:r>
            <a:r>
              <a:rPr lang="en-US" altLang="en-US" sz="2400" b="1" i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PS et al JCO 11:2234, 1993</a:t>
            </a:r>
            <a:r>
              <a:rPr lang="en-US" altLang="en-US" sz="24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]</a:t>
            </a:r>
          </a:p>
        </p:txBody>
      </p:sp>
      <p:pic>
        <p:nvPicPr>
          <p:cNvPr id="134146" name="Picture 5">
            <a:extLst>
              <a:ext uri="{FF2B5EF4-FFF2-40B4-BE49-F238E27FC236}">
                <a16:creationId xmlns:a16="http://schemas.microsoft.com/office/drawing/2014/main" xmlns="" id="{77033979-9F1D-294B-A722-5D09447806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7945" y="1752601"/>
            <a:ext cx="5257800" cy="4881562"/>
          </a:xfrm>
          <a:noFill/>
        </p:spPr>
      </p:pic>
      <p:sp>
        <p:nvSpPr>
          <p:cNvPr id="134147" name="Text Box 8">
            <a:extLst>
              <a:ext uri="{FF2B5EF4-FFF2-40B4-BE49-F238E27FC236}">
                <a16:creationId xmlns:a16="http://schemas.microsoft.com/office/drawing/2014/main" xmlns="" id="{EF4D4522-5FD0-254C-B4E5-2EDE24A75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1" y="1752601"/>
            <a:ext cx="3140075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CCG 106 enrolled patients from 1983-87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u="sng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>
                <a:latin typeface="Arial" panose="020B0604020202020204" pitchFamily="34" charset="0"/>
              </a:rPr>
              <a:t>7-Year EFS + 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Reg A (BFM): 63% + 72%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Reg B (NYII): 61% + 72%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Reg C (CCG): 40% + 56%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Regimen B had increased morbidity compared to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FF0000"/>
                </a:solidFill>
                <a:latin typeface="Arial" panose="020B0604020202020204" pitchFamily="34" charset="0"/>
              </a:rPr>
              <a:t>Regimen A, with DI phase based on BFM 76, was adapted as standard CCG therapy for HR ALL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1961" y="6324129"/>
            <a:ext cx="4798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Reprinted with permission. © </a:t>
            </a:r>
            <a:r>
              <a:rPr lang="en-US" sz="1200" dirty="0" smtClean="0"/>
              <a:t>(1993) </a:t>
            </a:r>
            <a:r>
              <a:rPr lang="en-US" sz="1200" dirty="0"/>
              <a:t>American Society of Clinical </a:t>
            </a:r>
            <a:endParaRPr lang="en-US" sz="1200" dirty="0" smtClean="0"/>
          </a:p>
          <a:p>
            <a:r>
              <a:rPr lang="en-US" sz="1200" dirty="0" smtClean="0"/>
              <a:t>Oncology</a:t>
            </a:r>
            <a:r>
              <a:rPr lang="en-US" sz="1200" dirty="0"/>
              <a:t>.  All rights </a:t>
            </a:r>
            <a:r>
              <a:rPr lang="en-US" sz="1200" dirty="0" smtClean="0"/>
              <a:t>reserved.  </a:t>
            </a:r>
            <a:r>
              <a:rPr lang="en-US" sz="1200" dirty="0" err="1" smtClean="0"/>
              <a:t>Gaynon</a:t>
            </a:r>
            <a:r>
              <a:rPr lang="en-US" sz="1200" dirty="0" smtClean="0"/>
              <a:t>, P S, et al: </a:t>
            </a:r>
            <a:r>
              <a:rPr lang="en-US" sz="1200" dirty="0"/>
              <a:t>J </a:t>
            </a:r>
            <a:r>
              <a:rPr lang="en-US" sz="1200" dirty="0" err="1"/>
              <a:t>Clin</a:t>
            </a:r>
            <a:r>
              <a:rPr lang="en-US" sz="1200" dirty="0"/>
              <a:t> </a:t>
            </a:r>
            <a:r>
              <a:rPr lang="en-US" sz="1200" dirty="0" err="1" smtClean="0"/>
              <a:t>Oncol</a:t>
            </a:r>
            <a:r>
              <a:rPr lang="en-US" sz="1200" dirty="0" smtClean="0"/>
              <a:t>, Nov 1, 1993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5456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xmlns="" id="{85410E5B-5B94-AA48-B697-ED34312B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35" y="198437"/>
            <a:ext cx="10515600" cy="715963"/>
          </a:xfrm>
          <a:noFill/>
          <a:ln>
            <a:solidFill>
              <a:schemeClr val="accent1"/>
            </a:solidFill>
          </a:ln>
        </p:spPr>
        <p:txBody>
          <a:bodyPr anchor="t"/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CCG 105: Long Term Outcome </a:t>
            </a:r>
            <a:r>
              <a:rPr lang="en-US" altLang="en-US" sz="2400" b="1" dirty="0">
                <a:latin typeface="Arial Narrow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[</a:t>
            </a:r>
            <a:r>
              <a:rPr lang="en-US" altLang="en-US" sz="2400" b="1" i="1" dirty="0">
                <a:latin typeface="Arial Narrow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1983-1989</a:t>
            </a:r>
            <a:r>
              <a:rPr lang="en-US" altLang="en-US" sz="2400" b="1" dirty="0">
                <a:latin typeface="Arial Narrow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]</a:t>
            </a:r>
          </a:p>
        </p:txBody>
      </p:sp>
      <p:pic>
        <p:nvPicPr>
          <p:cNvPr id="136194" name="Picture 3" descr="Hunger Fig 2">
            <a:extLst>
              <a:ext uri="{FF2B5EF4-FFF2-40B4-BE49-F238E27FC236}">
                <a16:creationId xmlns:a16="http://schemas.microsoft.com/office/drawing/2014/main" xmlns="" id="{25EFBCB2-8594-6B4D-9FE6-30997C22D83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8086" y="1803349"/>
            <a:ext cx="4873051" cy="3654346"/>
          </a:xfrm>
          <a:noFill/>
        </p:spPr>
      </p:pic>
      <p:sp>
        <p:nvSpPr>
          <p:cNvPr id="136195" name="Rectangle 4">
            <a:extLst>
              <a:ext uri="{FF2B5EF4-FFF2-40B4-BE49-F238E27FC236}">
                <a16:creationId xmlns:a16="http://schemas.microsoft.com/office/drawing/2014/main" xmlns="" id="{D8173EB2-3E7C-F947-BE94-268199931DD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250895" y="1528993"/>
            <a:ext cx="5060352" cy="479513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Tested components of BFM therapy by randomizing IR pts to </a:t>
            </a:r>
            <a:r>
              <a:rPr lang="en-US" altLang="en-US" sz="20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std</a:t>
            </a:r>
            <a:r>
              <a:rPr lang="en-US" altLang="en-US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CCG therapy +/- BFM intensifications: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 err="1">
                <a:ea typeface="ＭＳ Ｐゴシック" panose="020B0600070205080204" pitchFamily="34" charset="-128"/>
              </a:rPr>
              <a:t>Std</a:t>
            </a:r>
            <a:r>
              <a:rPr lang="en-US" altLang="en-US" sz="2000" dirty="0">
                <a:ea typeface="ＭＳ Ｐゴシック" panose="020B0600070205080204" pitchFamily="34" charset="-128"/>
              </a:rPr>
              <a:t> CCG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IIC: BFM protocol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Ia</a:t>
            </a:r>
            <a:r>
              <a:rPr lang="en-US" altLang="en-US" sz="2000" dirty="0">
                <a:ea typeface="ＭＳ Ｐゴシック" panose="020B0600070205080204" pitchFamily="34" charset="-128"/>
              </a:rPr>
              <a:t> +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Ib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DI: Added DI (protocol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IIa</a:t>
            </a:r>
            <a:r>
              <a:rPr lang="en-US" altLang="en-US" sz="2000" dirty="0">
                <a:ea typeface="ＭＳ Ｐゴシック" panose="020B0600070205080204" pitchFamily="34" charset="-128"/>
              </a:rPr>
              <a:t> + IIb to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std</a:t>
            </a:r>
            <a:r>
              <a:rPr lang="en-US" altLang="en-US" sz="2000" dirty="0">
                <a:ea typeface="ＭＳ Ｐゴシック" panose="020B0600070205080204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BFM: Used protocol I and II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DI improved outcome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No added advantage to </a:t>
            </a:r>
            <a:r>
              <a:rPr lang="en-US" altLang="en-US" sz="20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Ia</a:t>
            </a:r>
            <a:r>
              <a:rPr lang="en-US" altLang="en-US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(4 drug induction), or </a:t>
            </a:r>
            <a:r>
              <a:rPr lang="en-US" altLang="en-US" sz="20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Ib</a:t>
            </a:r>
            <a:r>
              <a:rPr lang="en-US" altLang="en-US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(intensive consolidation) for IR pts if DI given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Based on these results, all subsequent CCG trials included DI, but SR trials did not have </a:t>
            </a:r>
            <a:r>
              <a:rPr lang="en-US" altLang="en-US" sz="2000" dirty="0" err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Ia</a:t>
            </a:r>
            <a:r>
              <a:rPr lang="en-US" altLang="en-US" sz="2000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(4-drug induction) or </a:t>
            </a:r>
            <a:r>
              <a:rPr lang="en-US" altLang="en-US" sz="2000" dirty="0" err="1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Ib</a:t>
            </a:r>
            <a:r>
              <a:rPr lang="en-US" altLang="en-US" sz="2000" dirty="0">
                <a:solidFill>
                  <a:srgbClr val="FF0000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(intensive consolidation)</a:t>
            </a:r>
          </a:p>
          <a:p>
            <a:pPr>
              <a:lnSpc>
                <a:spcPct val="80000"/>
              </a:lnSpc>
            </a:pPr>
            <a:endParaRPr lang="en-US" altLang="en-US" sz="1800" dirty="0">
              <a:solidFill>
                <a:srgbClr val="FFFF00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36196" name="Text Box 5">
            <a:extLst>
              <a:ext uri="{FF2B5EF4-FFF2-40B4-BE49-F238E27FC236}">
                <a16:creationId xmlns:a16="http://schemas.microsoft.com/office/drawing/2014/main" xmlns="" id="{711B7D35-D0A9-0C40-BC96-5ED529238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5370022"/>
            <a:ext cx="4953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latin typeface="+mj-lt"/>
              </a:rPr>
              <a:t>Tubergen DG et al </a:t>
            </a:r>
            <a:r>
              <a:rPr lang="en-US" altLang="en-US" sz="1600" i="1" dirty="0">
                <a:latin typeface="+mj-lt"/>
              </a:rPr>
              <a:t>J </a:t>
            </a:r>
            <a:r>
              <a:rPr lang="en-US" altLang="en-US" sz="1600" i="1" dirty="0" err="1">
                <a:latin typeface="+mj-lt"/>
              </a:rPr>
              <a:t>Clin</a:t>
            </a:r>
            <a:r>
              <a:rPr lang="en-US" altLang="en-US" sz="1600" i="1" dirty="0">
                <a:latin typeface="+mj-lt"/>
              </a:rPr>
              <a:t> Oncol</a:t>
            </a:r>
            <a:r>
              <a:rPr lang="en-US" altLang="en-US" sz="1600" dirty="0">
                <a:latin typeface="+mj-lt"/>
              </a:rPr>
              <a:t> 11:527-37, 1993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latin typeface="+mj-lt"/>
              </a:rPr>
              <a:t>Hunger SP et al </a:t>
            </a:r>
            <a:r>
              <a:rPr lang="en-US" altLang="en-US" sz="1600" i="1" dirty="0" err="1">
                <a:latin typeface="+mj-lt"/>
              </a:rPr>
              <a:t>Pediatr</a:t>
            </a:r>
            <a:r>
              <a:rPr lang="en-US" altLang="en-US" sz="1600" i="1" dirty="0">
                <a:latin typeface="+mj-lt"/>
              </a:rPr>
              <a:t> Blood Cancer</a:t>
            </a:r>
            <a:r>
              <a:rPr lang="en-US" altLang="en-US" sz="1600" dirty="0">
                <a:latin typeface="+mj-lt"/>
              </a:rPr>
              <a:t> 2005 45:876-80, 2005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338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ALL: Basic Science and 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Basic Science and Pathophysiology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Epidemiology and Risk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Diagnosis and Prognostic Features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Management and Treatment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54698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210005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Content Placeholder 4">
            <a:extLst>
              <a:ext uri="{FF2B5EF4-FFF2-40B4-BE49-F238E27FC236}">
                <a16:creationId xmlns:a16="http://schemas.microsoft.com/office/drawing/2014/main" xmlns="" id="{DB0CF4C5-5BA1-7243-91D8-550191434D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098" y="1598953"/>
            <a:ext cx="4495800" cy="4800600"/>
          </a:xfrm>
        </p:spPr>
        <p:txBody>
          <a:bodyPr/>
          <a:lstStyle/>
          <a:p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Standard Risk ALL</a:t>
            </a:r>
          </a:p>
          <a:p>
            <a:pPr lvl="1"/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4-week 3-drug (</a:t>
            </a:r>
            <a:r>
              <a:rPr lang="en-US" altLang="en-US" dirty="0" err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Dex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) induction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4-week oral consolidation with intensive IT</a:t>
            </a:r>
          </a:p>
          <a:p>
            <a:pPr lvl="1"/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8-week </a:t>
            </a:r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Int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Maint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(IM) with Capizzi IV MTX w/o rescue</a:t>
            </a:r>
          </a:p>
          <a:p>
            <a:pPr lvl="1"/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8-week DI phase with </a:t>
            </a:r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standard re-consolidation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2nd Capizzi IM (sometimes)</a:t>
            </a:r>
          </a:p>
          <a:p>
            <a:pPr lvl="1"/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Maint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with q 4 week steroid/VCR pulses</a:t>
            </a:r>
          </a:p>
        </p:txBody>
      </p:sp>
      <p:sp>
        <p:nvSpPr>
          <p:cNvPr id="140290" name="Content Placeholder 5">
            <a:extLst>
              <a:ext uri="{FF2B5EF4-FFF2-40B4-BE49-F238E27FC236}">
                <a16:creationId xmlns:a16="http://schemas.microsoft.com/office/drawing/2014/main" xmlns="" id="{D7BE4527-3FB8-CE41-9EE1-A23930BA5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598953"/>
            <a:ext cx="4419600" cy="4525963"/>
          </a:xfrm>
        </p:spPr>
        <p:txBody>
          <a:bodyPr/>
          <a:lstStyle/>
          <a:p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High Risk ALL (and T-ALL)</a:t>
            </a:r>
          </a:p>
          <a:p>
            <a:pPr lvl="1"/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4-week 4-drug (</a:t>
            </a:r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Pred28 or Dex14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) induction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8-week intensive IV consolidation with intensive IT</a:t>
            </a:r>
          </a:p>
          <a:p>
            <a:pPr lvl="1"/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8-week </a:t>
            </a:r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Int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Maint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with HD MTX or Capizzi IV MTX + </a:t>
            </a:r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ASNase</a:t>
            </a:r>
            <a:endParaRPr lang="en-US" altLang="en-US" dirty="0">
              <a:solidFill>
                <a:srgbClr val="FF0000"/>
              </a:solidFill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8-week DI phase with </a:t>
            </a:r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intensive re-consolidation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2nd Capizzi IM (sometimes)</a:t>
            </a:r>
          </a:p>
          <a:p>
            <a:pPr lvl="1"/>
            <a:r>
              <a:rPr lang="en-US" altLang="en-US" dirty="0" err="1">
                <a:latin typeface="Arial Narrow" panose="020B0604020202020204" pitchFamily="34" charset="0"/>
                <a:ea typeface="ＭＳ Ｐゴシック" panose="020B0600070205080204" pitchFamily="34" charset="-128"/>
              </a:rPr>
              <a:t>Maint</a:t>
            </a:r>
            <a:r>
              <a:rPr lang="en-US" altLang="en-US" dirty="0">
                <a:latin typeface="Arial Narrow" panose="020B0604020202020204" pitchFamily="34" charset="0"/>
                <a:ea typeface="ＭＳ Ｐゴシック" panose="020B0600070205080204" pitchFamily="34" charset="-128"/>
              </a:rPr>
              <a:t> with q 4 week steroid/VCR pulses</a:t>
            </a:r>
          </a:p>
        </p:txBody>
      </p:sp>
      <p:sp>
        <p:nvSpPr>
          <p:cNvPr id="140291" name="Title 2">
            <a:extLst>
              <a:ext uri="{FF2B5EF4-FFF2-40B4-BE49-F238E27FC236}">
                <a16:creationId xmlns:a16="http://schemas.microsoft.com/office/drawing/2014/main" xmlns="" id="{DEEB7700-E45D-8A49-AE1B-E377500A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10668000" cy="1143000"/>
          </a:xfrm>
        </p:spPr>
        <p:txBody>
          <a:bodyPr anchor="t"/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Principles of Treatment for Different Risk Groups of ALL (COG Approach)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03720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6316B8-5F78-484F-8FB5-900C1A0163D9}"/>
              </a:ext>
            </a:extLst>
          </p:cNvPr>
          <p:cNvSpPr/>
          <p:nvPr/>
        </p:nvSpPr>
        <p:spPr>
          <a:xfrm>
            <a:off x="2395564" y="2123656"/>
            <a:ext cx="779843" cy="31779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81C36F-9DA2-0441-AEB7-B4A20F5669B8}"/>
              </a:ext>
            </a:extLst>
          </p:cNvPr>
          <p:cNvSpPr txBox="1"/>
          <p:nvPr/>
        </p:nvSpPr>
        <p:spPr>
          <a:xfrm>
            <a:off x="2287230" y="1641211"/>
            <a:ext cx="1127233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dirty="0"/>
              <a:t>3 drug</a:t>
            </a:r>
          </a:p>
          <a:p>
            <a:pPr algn="ctr">
              <a:lnSpc>
                <a:spcPct val="60000"/>
              </a:lnSpc>
            </a:pPr>
            <a:r>
              <a:rPr lang="en-US" dirty="0"/>
              <a:t>induction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05CBA3-D3AE-D94F-B040-E3C2284C33BA}"/>
              </a:ext>
            </a:extLst>
          </p:cNvPr>
          <p:cNvSpPr txBox="1"/>
          <p:nvPr/>
        </p:nvSpPr>
        <p:spPr>
          <a:xfrm>
            <a:off x="791620" y="1873583"/>
            <a:ext cx="1340047" cy="759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/>
              <a:t>Standard</a:t>
            </a:r>
          </a:p>
          <a:p>
            <a:pPr algn="ctr">
              <a:lnSpc>
                <a:spcPct val="80000"/>
              </a:lnSpc>
            </a:pPr>
            <a:r>
              <a:rPr lang="en-US" sz="2400" b="1" dirty="0"/>
              <a:t>Risk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94551BD-3278-7144-9740-AD0BBF5757A3}"/>
              </a:ext>
            </a:extLst>
          </p:cNvPr>
          <p:cNvSpPr/>
          <p:nvPr/>
        </p:nvSpPr>
        <p:spPr>
          <a:xfrm>
            <a:off x="3375301" y="2121300"/>
            <a:ext cx="764133" cy="3160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942C66-A8D1-164C-956C-F87C0ECC41CF}"/>
              </a:ext>
            </a:extLst>
          </p:cNvPr>
          <p:cNvSpPr txBox="1"/>
          <p:nvPr/>
        </p:nvSpPr>
        <p:spPr>
          <a:xfrm>
            <a:off x="3399098" y="1717900"/>
            <a:ext cx="813043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Cons.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F8C2EF5-DDC7-3340-A060-FE5EA50744FC}"/>
              </a:ext>
            </a:extLst>
          </p:cNvPr>
          <p:cNvSpPr/>
          <p:nvPr/>
        </p:nvSpPr>
        <p:spPr>
          <a:xfrm>
            <a:off x="4334763" y="2132342"/>
            <a:ext cx="983278" cy="305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371B70C-283A-514E-AF6A-53F9F29FA7E1}"/>
              </a:ext>
            </a:extLst>
          </p:cNvPr>
          <p:cNvSpPr/>
          <p:nvPr/>
        </p:nvSpPr>
        <p:spPr>
          <a:xfrm>
            <a:off x="5426504" y="2132342"/>
            <a:ext cx="743815" cy="3050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A4306E-BAA9-624A-82AF-29C21BFF0749}"/>
              </a:ext>
            </a:extLst>
          </p:cNvPr>
          <p:cNvSpPr/>
          <p:nvPr/>
        </p:nvSpPr>
        <p:spPr>
          <a:xfrm>
            <a:off x="8271365" y="2111734"/>
            <a:ext cx="3241081" cy="340602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FFDBBD2-5C06-B44E-826A-5D1CE2D70C14}"/>
              </a:ext>
            </a:extLst>
          </p:cNvPr>
          <p:cNvSpPr txBox="1"/>
          <p:nvPr/>
        </p:nvSpPr>
        <p:spPr>
          <a:xfrm>
            <a:off x="4380478" y="1503121"/>
            <a:ext cx="85331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Esc IV-</a:t>
            </a:r>
          </a:p>
          <a:p>
            <a:pPr algn="ctr">
              <a:lnSpc>
                <a:spcPct val="80000"/>
              </a:lnSpc>
            </a:pPr>
            <a:r>
              <a:rPr lang="en-US" sz="2000" dirty="0"/>
              <a:t>MTX*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B89DF43-B257-244D-AD84-729C1903AD81}"/>
              </a:ext>
            </a:extLst>
          </p:cNvPr>
          <p:cNvSpPr txBox="1"/>
          <p:nvPr/>
        </p:nvSpPr>
        <p:spPr>
          <a:xfrm>
            <a:off x="5679320" y="1526164"/>
            <a:ext cx="10445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err="1"/>
              <a:t>mBFM</a:t>
            </a:r>
            <a:r>
              <a:rPr lang="en-US" sz="2000" dirty="0"/>
              <a:t> DI^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3609652-FBEF-1C45-AC21-07F1E833967D}"/>
              </a:ext>
            </a:extLst>
          </p:cNvPr>
          <p:cNvSpPr txBox="1"/>
          <p:nvPr/>
        </p:nvSpPr>
        <p:spPr>
          <a:xfrm>
            <a:off x="7156156" y="1565105"/>
            <a:ext cx="85331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Esc IV-</a:t>
            </a:r>
          </a:p>
          <a:p>
            <a:pPr algn="ctr">
              <a:lnSpc>
                <a:spcPct val="80000"/>
              </a:lnSpc>
            </a:pPr>
            <a:r>
              <a:rPr lang="en-US" sz="2000" dirty="0"/>
              <a:t>MTX*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92B7109-84D2-5549-AE3E-9500E5B7CCBC}"/>
              </a:ext>
            </a:extLst>
          </p:cNvPr>
          <p:cNvSpPr/>
          <p:nvPr/>
        </p:nvSpPr>
        <p:spPr>
          <a:xfrm>
            <a:off x="6283438" y="2134842"/>
            <a:ext cx="743815" cy="3050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CFD8026-2528-8348-888A-B5305BB13013}"/>
              </a:ext>
            </a:extLst>
          </p:cNvPr>
          <p:cNvSpPr/>
          <p:nvPr/>
        </p:nvSpPr>
        <p:spPr>
          <a:xfrm>
            <a:off x="7155405" y="2134842"/>
            <a:ext cx="983278" cy="305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xmlns="" id="{D8C50DA5-CABD-8147-95A1-92F60E990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5" y="185245"/>
            <a:ext cx="10919085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General Overview of COG Based ALL therapy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F36E399-FD16-AA40-98A2-42A4D6AE57BF}"/>
              </a:ext>
            </a:extLst>
          </p:cNvPr>
          <p:cNvSpPr txBox="1"/>
          <p:nvPr/>
        </p:nvSpPr>
        <p:spPr>
          <a:xfrm>
            <a:off x="9066010" y="1716480"/>
            <a:ext cx="1619034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Maintenance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147BA80-D29E-9E41-9D46-161E481F4A34}"/>
              </a:ext>
            </a:extLst>
          </p:cNvPr>
          <p:cNvSpPr/>
          <p:nvPr/>
        </p:nvSpPr>
        <p:spPr>
          <a:xfrm>
            <a:off x="2398064" y="4074871"/>
            <a:ext cx="779843" cy="31779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E253C21-C1C8-D34A-BD78-7A531DB81C8E}"/>
              </a:ext>
            </a:extLst>
          </p:cNvPr>
          <p:cNvSpPr txBox="1"/>
          <p:nvPr/>
        </p:nvSpPr>
        <p:spPr>
          <a:xfrm>
            <a:off x="2289730" y="3592426"/>
            <a:ext cx="1127233" cy="44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dirty="0"/>
              <a:t>3 drug</a:t>
            </a:r>
          </a:p>
          <a:p>
            <a:pPr algn="ctr">
              <a:lnSpc>
                <a:spcPct val="60000"/>
              </a:lnSpc>
            </a:pPr>
            <a:r>
              <a:rPr lang="en-US" dirty="0"/>
              <a:t>induction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85FD219-2BD8-2F4D-A2FE-43C4A3D2C853}"/>
              </a:ext>
            </a:extLst>
          </p:cNvPr>
          <p:cNvSpPr/>
          <p:nvPr/>
        </p:nvSpPr>
        <p:spPr>
          <a:xfrm>
            <a:off x="3377801" y="4072515"/>
            <a:ext cx="764133" cy="316046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3A6C361-B6B1-724A-A508-59A0821E5C9A}"/>
              </a:ext>
            </a:extLst>
          </p:cNvPr>
          <p:cNvSpPr txBox="1"/>
          <p:nvPr/>
        </p:nvSpPr>
        <p:spPr>
          <a:xfrm>
            <a:off x="3401598" y="3669115"/>
            <a:ext cx="813043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Cons.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72648DC-B667-C544-AE52-3A16B8FF2789}"/>
              </a:ext>
            </a:extLst>
          </p:cNvPr>
          <p:cNvSpPr/>
          <p:nvPr/>
        </p:nvSpPr>
        <p:spPr>
          <a:xfrm>
            <a:off x="4322273" y="4083557"/>
            <a:ext cx="983278" cy="305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AA6E046-B3C9-4741-8D0C-863F9F6EF167}"/>
              </a:ext>
            </a:extLst>
          </p:cNvPr>
          <p:cNvSpPr/>
          <p:nvPr/>
        </p:nvSpPr>
        <p:spPr>
          <a:xfrm>
            <a:off x="5429004" y="4083557"/>
            <a:ext cx="743815" cy="3050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7A54603-F8C5-E146-B5AC-DC5E56739DC4}"/>
              </a:ext>
            </a:extLst>
          </p:cNvPr>
          <p:cNvSpPr/>
          <p:nvPr/>
        </p:nvSpPr>
        <p:spPr>
          <a:xfrm>
            <a:off x="8273865" y="4062949"/>
            <a:ext cx="3241081" cy="340602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9DB7DB7-ED51-0A49-AD57-366860AD5590}"/>
              </a:ext>
            </a:extLst>
          </p:cNvPr>
          <p:cNvSpPr txBox="1"/>
          <p:nvPr/>
        </p:nvSpPr>
        <p:spPr>
          <a:xfrm>
            <a:off x="4280484" y="3619226"/>
            <a:ext cx="1058303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HD-MTX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CEA353-AE0E-9545-BD43-F87157E0C9AE}"/>
              </a:ext>
            </a:extLst>
          </p:cNvPr>
          <p:cNvSpPr txBox="1"/>
          <p:nvPr/>
        </p:nvSpPr>
        <p:spPr>
          <a:xfrm>
            <a:off x="5681820" y="3477379"/>
            <a:ext cx="10445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err="1"/>
              <a:t>maBFM</a:t>
            </a:r>
            <a:r>
              <a:rPr lang="en-US" sz="2000" dirty="0"/>
              <a:t> DI</a:t>
            </a:r>
            <a:r>
              <a:rPr lang="en-US" sz="2000" baseline="30000" dirty="0"/>
              <a:t> &amp;</a:t>
            </a:r>
            <a:endParaRPr lang="en-US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3492EF5-1581-5D4B-9769-0118D2790535}"/>
              </a:ext>
            </a:extLst>
          </p:cNvPr>
          <p:cNvSpPr txBox="1"/>
          <p:nvPr/>
        </p:nvSpPr>
        <p:spPr>
          <a:xfrm>
            <a:off x="6814911" y="3651230"/>
            <a:ext cx="1540806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aseline="30000" dirty="0"/>
              <a:t>#</a:t>
            </a:r>
            <a:r>
              <a:rPr lang="en-US" sz="2000" dirty="0"/>
              <a:t>Capizzi-MTX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14617C8-CB8C-664C-992A-F7D4F819F3D9}"/>
              </a:ext>
            </a:extLst>
          </p:cNvPr>
          <p:cNvSpPr/>
          <p:nvPr/>
        </p:nvSpPr>
        <p:spPr>
          <a:xfrm>
            <a:off x="6300928" y="4086057"/>
            <a:ext cx="741315" cy="3174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B584D2A-3CB3-D543-BFB4-90DADA775133}"/>
              </a:ext>
            </a:extLst>
          </p:cNvPr>
          <p:cNvSpPr/>
          <p:nvPr/>
        </p:nvSpPr>
        <p:spPr>
          <a:xfrm>
            <a:off x="7157905" y="4086057"/>
            <a:ext cx="983278" cy="3050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16041F4-27AF-B145-8388-364E5D431AEA}"/>
              </a:ext>
            </a:extLst>
          </p:cNvPr>
          <p:cNvSpPr txBox="1"/>
          <p:nvPr/>
        </p:nvSpPr>
        <p:spPr>
          <a:xfrm>
            <a:off x="856971" y="3897095"/>
            <a:ext cx="841897" cy="69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/>
              <a:t>High </a:t>
            </a:r>
          </a:p>
          <a:p>
            <a:pPr algn="ctr">
              <a:lnSpc>
                <a:spcPct val="80000"/>
              </a:lnSpc>
            </a:pPr>
            <a:r>
              <a:rPr lang="en-US" sz="2400" b="1" dirty="0"/>
              <a:t>Risk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690C951-487E-7549-B1C5-A2FE5A2D0164}"/>
              </a:ext>
            </a:extLst>
          </p:cNvPr>
          <p:cNvSpPr txBox="1"/>
          <p:nvPr/>
        </p:nvSpPr>
        <p:spPr>
          <a:xfrm>
            <a:off x="9083500" y="3697675"/>
            <a:ext cx="1619034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/>
              <a:t>Maintenance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977370F-067B-584F-9877-E1421395A7B3}"/>
              </a:ext>
            </a:extLst>
          </p:cNvPr>
          <p:cNvSpPr txBox="1"/>
          <p:nvPr/>
        </p:nvSpPr>
        <p:spPr>
          <a:xfrm>
            <a:off x="3356821" y="5162830"/>
            <a:ext cx="4781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*</a:t>
            </a:r>
            <a:r>
              <a:rPr lang="en-US" dirty="0"/>
              <a:t>Esc IV MTX does not contain Asp</a:t>
            </a:r>
          </a:p>
          <a:p>
            <a:r>
              <a:rPr lang="en-US" baseline="30000" dirty="0"/>
              <a:t>^</a:t>
            </a:r>
            <a:r>
              <a:rPr lang="en-US" dirty="0" err="1"/>
              <a:t>mBFM</a:t>
            </a:r>
            <a:r>
              <a:rPr lang="en-US" dirty="0"/>
              <a:t> includes Asp only on day 4 </a:t>
            </a:r>
          </a:p>
          <a:p>
            <a:r>
              <a:rPr lang="en-US" baseline="30000" dirty="0"/>
              <a:t>&amp;</a:t>
            </a:r>
            <a:r>
              <a:rPr lang="en-US" dirty="0"/>
              <a:t>ma (modified hemi-augmented)BFM includes additional </a:t>
            </a:r>
            <a:r>
              <a:rPr lang="en-US" dirty="0" err="1"/>
              <a:t>Vcr</a:t>
            </a:r>
            <a:r>
              <a:rPr lang="en-US" dirty="0"/>
              <a:t>, Asp on day 43 and </a:t>
            </a:r>
            <a:r>
              <a:rPr lang="en-US" dirty="0" err="1"/>
              <a:t>Vcr</a:t>
            </a:r>
            <a:r>
              <a:rPr lang="en-US" dirty="0"/>
              <a:t> on day 50</a:t>
            </a:r>
            <a:br>
              <a:rPr lang="en-US" dirty="0"/>
            </a:br>
            <a:r>
              <a:rPr lang="en-US" baseline="30000" dirty="0"/>
              <a:t>#</a:t>
            </a:r>
            <a:r>
              <a:rPr lang="en-US" dirty="0"/>
              <a:t>Capizzi-MTX includes Asp on day 2 and 22</a:t>
            </a:r>
            <a:endParaRPr lang="en-US" baseline="30000" dirty="0"/>
          </a:p>
          <a:p>
            <a:r>
              <a:rPr lang="en-US" dirty="0"/>
              <a:t> </a:t>
            </a:r>
            <a:endParaRPr lang="en-US" baseline="30000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0" y="6550025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8269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xmlns="" id="{EC30CC15-49B6-714C-9CA1-F8CAEDDD9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2" y="377250"/>
            <a:ext cx="9985948" cy="821961"/>
          </a:xfrm>
        </p:spPr>
        <p:txBody>
          <a:bodyPr anchor="t">
            <a:normAutofit/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 Measures of Early Treatment Response</a:t>
            </a:r>
          </a:p>
        </p:txBody>
      </p:sp>
      <p:sp>
        <p:nvSpPr>
          <p:cNvPr id="111618" name="Rectangle 3">
            <a:extLst>
              <a:ext uri="{FF2B5EF4-FFF2-40B4-BE49-F238E27FC236}">
                <a16:creationId xmlns:a16="http://schemas.microsoft.com/office/drawing/2014/main" xmlns="" id="{CE93CCB7-4B09-0F4F-B2EB-BED06FF05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852" y="1600200"/>
            <a:ext cx="9985948" cy="4876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BFM: PB (absolute blast count) response to 7 days of steroids + 1 dose IT MTX (prophase or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prephase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Good (PGR): &lt;1000 blasts/ml in PB [90% of pts with EFS 80%]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Poor (PPR): &gt;1000 blasts/ml in PB [10% of pts with EFS 30%]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CCG: day 8 (HR) or day 15 (SR) BM response</a:t>
            </a:r>
          </a:p>
          <a:p>
            <a:pPr lvl="2">
              <a:buFont typeface="Arial Narrow" panose="020B0604020202020204" pitchFamily="34" charset="0"/>
              <a:buChar char="-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M1: &lt;5% blasts, M2: 5-25% blasts, M3: &gt;25% blasts</a:t>
            </a:r>
          </a:p>
          <a:p>
            <a:pPr lvl="2">
              <a:buFont typeface="Arial Narrow" panose="020B0604020202020204" pitchFamily="34" charset="0"/>
              <a:buChar char="-"/>
            </a:pPr>
            <a:r>
              <a:rPr lang="en-US" altLang="en-US" sz="2800" dirty="0">
                <a:latin typeface="+mj-lt"/>
                <a:ea typeface="ＭＳ Ｐゴシック" panose="020B0600070205080204" pitchFamily="34" charset="-128"/>
              </a:rPr>
              <a:t>Outcome: M1&gt; M2 &gt; M3</a:t>
            </a:r>
          </a:p>
          <a:p>
            <a:pPr>
              <a:buFont typeface="Arial Narrow" panose="020B0604020202020204" pitchFamily="34" charset="0"/>
              <a:buChar char="-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COG: day 8 PB MRD  and day 29 BM MRD</a:t>
            </a:r>
          </a:p>
          <a:p>
            <a:pPr>
              <a:buFont typeface="Arial Narrow" panose="020B0604020202020204" pitchFamily="34" charset="0"/>
              <a:buChar char="-"/>
            </a:pP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  <a:p>
            <a:pPr marL="0" indent="0" algn="ctr"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Bone marrow MRD at day 29 is the most significant predictor of outcome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6165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xmlns="" id="{A90642B1-D8DC-6643-8D06-1894CC64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64" y="304800"/>
            <a:ext cx="10003436" cy="838200"/>
          </a:xfrm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Minimal Residual Disease (MRD)</a:t>
            </a:r>
          </a:p>
        </p:txBody>
      </p:sp>
      <p:sp>
        <p:nvSpPr>
          <p:cNvPr id="113666" name="Rectangle 3">
            <a:extLst>
              <a:ext uri="{FF2B5EF4-FFF2-40B4-BE49-F238E27FC236}">
                <a16:creationId xmlns:a16="http://schemas.microsoft.com/office/drawing/2014/main" xmlns="" id="{885B3657-9F3C-DB4B-8980-E9F5809FD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764" y="1295400"/>
            <a:ext cx="9851036" cy="49530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Morphologic assessment is a crude, but accurate and reproducible way to identify patients likely to have good or bad outcomes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MRD is the presence of cells following chemotherapy below the level of morphologic detection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Techniques to assess MRD should achieve a sensitivity of at least 1/10,000 (0.01%)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End of induction  MRD using flow cytometry is most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powerfule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predictor of outcome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More sensitive measures should be a more accurate way to identify groups for risk-adapted therapy and will be tested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MRD response is most powerful prognostic factor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Day 8/15 BM morphology not significant in context of MRD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8076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xmlns="" id="{E59BE836-E291-5241-B3F9-5D6FEFA29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13" y="424721"/>
            <a:ext cx="10002187" cy="990600"/>
          </a:xfrm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MRD: Technologies</a:t>
            </a:r>
          </a:p>
        </p:txBody>
      </p:sp>
      <p:sp>
        <p:nvSpPr>
          <p:cNvPr id="115714" name="Rectangle 3">
            <a:extLst>
              <a:ext uri="{FF2B5EF4-FFF2-40B4-BE49-F238E27FC236}">
                <a16:creationId xmlns:a16="http://schemas.microsoft.com/office/drawing/2014/main" xmlns="" id="{F5B51398-52DF-6146-B7CD-C184FAC9A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636" y="1524000"/>
            <a:ext cx="9579964" cy="4876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Detection of leukemia associated phenotypes via flow cytometry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Applicable in almost all cases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Fast, relatively inexpensive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Less sensitive than molecular methods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PCR amplification of antigen receptor loci (Ig or TCR)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Applicable to ~85-90% of cases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Laborious and expensive (10x flow), but very sensitive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Now using next generation sequencing (NGS) (evolving)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Parallel studies of flow and PCR show very similar results at 1/10,000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PCR of translocation-derived fusion transcripts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Controversial in pediatric ALL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42705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>
            <a:extLst>
              <a:ext uri="{FF2B5EF4-FFF2-40B4-BE49-F238E27FC236}">
                <a16:creationId xmlns:a16="http://schemas.microsoft.com/office/drawing/2014/main" xmlns="" id="{6D38C93F-2458-A045-B782-1D0AA7CAA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06425"/>
            <a:ext cx="7772400" cy="1143000"/>
          </a:xfrm>
        </p:spPr>
        <p:txBody>
          <a:bodyPr anchor="t"/>
          <a:lstStyle/>
          <a:p>
            <a:r>
              <a:rPr lang="en-US" altLang="en-US" sz="3600">
                <a:latin typeface="Arial Narrow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/>
            </a:r>
            <a:br>
              <a:rPr lang="en-US" altLang="en-US" sz="3600">
                <a:latin typeface="Arial Narrow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endParaRPr lang="en-US" altLang="en-US" sz="3600">
              <a:latin typeface="Arial Narrow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119810" name="Line 3">
            <a:extLst>
              <a:ext uri="{FF2B5EF4-FFF2-40B4-BE49-F238E27FC236}">
                <a16:creationId xmlns:a16="http://schemas.microsoft.com/office/drawing/2014/main" xmlns="" id="{79A8E923-AB75-5A41-919D-78A03355A4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7051" y="5791200"/>
            <a:ext cx="5008563" cy="1588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1" name="Line 4">
            <a:extLst>
              <a:ext uri="{FF2B5EF4-FFF2-40B4-BE49-F238E27FC236}">
                <a16:creationId xmlns:a16="http://schemas.microsoft.com/office/drawing/2014/main" xmlns="" id="{6C8027F6-7D58-9E40-94D4-BFFBC5F5FF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7050" y="5791201"/>
            <a:ext cx="1588" cy="104775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2" name="Line 5">
            <a:extLst>
              <a:ext uri="{FF2B5EF4-FFF2-40B4-BE49-F238E27FC236}">
                <a16:creationId xmlns:a16="http://schemas.microsoft.com/office/drawing/2014/main" xmlns="" id="{B6D72E11-46D3-0542-B790-EA65C3D74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5725" y="5791201"/>
            <a:ext cx="1588" cy="104775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3" name="Line 6">
            <a:extLst>
              <a:ext uri="{FF2B5EF4-FFF2-40B4-BE49-F238E27FC236}">
                <a16:creationId xmlns:a16="http://schemas.microsoft.com/office/drawing/2014/main" xmlns="" id="{2F44974B-9310-0D47-8333-98814F6F4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3925" y="5791201"/>
            <a:ext cx="1588" cy="104775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4" name="Line 7">
            <a:extLst>
              <a:ext uri="{FF2B5EF4-FFF2-40B4-BE49-F238E27FC236}">
                <a16:creationId xmlns:a16="http://schemas.microsoft.com/office/drawing/2014/main" xmlns="" id="{4C1D01EC-214A-8044-9C43-2F99846A61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0539" y="5791201"/>
            <a:ext cx="1587" cy="104775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5" name="Line 8">
            <a:extLst>
              <a:ext uri="{FF2B5EF4-FFF2-40B4-BE49-F238E27FC236}">
                <a16:creationId xmlns:a16="http://schemas.microsoft.com/office/drawing/2014/main" xmlns="" id="{7AA34162-68F3-2449-8C4C-5765B80ED8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8739" y="5791201"/>
            <a:ext cx="1587" cy="104775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6" name="Line 9">
            <a:extLst>
              <a:ext uri="{FF2B5EF4-FFF2-40B4-BE49-F238E27FC236}">
                <a16:creationId xmlns:a16="http://schemas.microsoft.com/office/drawing/2014/main" xmlns="" id="{E990DB6C-66FE-4440-9D58-5F9F1C45E3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6939" y="5791201"/>
            <a:ext cx="1587" cy="104775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7" name="Line 10">
            <a:extLst>
              <a:ext uri="{FF2B5EF4-FFF2-40B4-BE49-F238E27FC236}">
                <a16:creationId xmlns:a16="http://schemas.microsoft.com/office/drawing/2014/main" xmlns="" id="{C208E63E-19AF-D642-BA54-D1C8AD3BE3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5614" y="5791201"/>
            <a:ext cx="1587" cy="104775"/>
          </a:xfrm>
          <a:prstGeom prst="line">
            <a:avLst/>
          </a:prstGeom>
          <a:noFill/>
          <a:ln w="952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8" name="Rectangle 11">
            <a:extLst>
              <a:ext uri="{FF2B5EF4-FFF2-40B4-BE49-F238E27FC236}">
                <a16:creationId xmlns:a16="http://schemas.microsoft.com/office/drawing/2014/main" xmlns="" id="{A57B10C9-1C38-3042-9873-F65862D53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25" y="6029325"/>
            <a:ext cx="1234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rgbClr val="000000"/>
                </a:solidFill>
              </a:rPr>
              <a:t>0</a:t>
            </a: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19819" name="Rectangle 12">
            <a:extLst>
              <a:ext uri="{FF2B5EF4-FFF2-40B4-BE49-F238E27FC236}">
                <a16:creationId xmlns:a16="http://schemas.microsoft.com/office/drawing/2014/main" xmlns="" id="{5D6D0963-9FCF-9340-89E3-E805675FD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5713" y="6029325"/>
            <a:ext cx="1234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rgbClr val="000000"/>
                </a:solidFill>
              </a:rPr>
              <a:t>1</a:t>
            </a: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19820" name="Rectangle 13">
            <a:extLst>
              <a:ext uri="{FF2B5EF4-FFF2-40B4-BE49-F238E27FC236}">
                <a16:creationId xmlns:a16="http://schemas.microsoft.com/office/drawing/2014/main" xmlns="" id="{FC49E25B-A9A0-044A-B4E2-2F45621D2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6029325"/>
            <a:ext cx="1234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rgbClr val="000000"/>
                </a:solidFill>
              </a:rPr>
              <a:t>2</a:t>
            </a: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19821" name="Rectangle 14">
            <a:extLst>
              <a:ext uri="{FF2B5EF4-FFF2-40B4-BE49-F238E27FC236}">
                <a16:creationId xmlns:a16="http://schemas.microsoft.com/office/drawing/2014/main" xmlns="" id="{15B40FC8-31BA-CD4A-AF5C-6B77972E1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113" y="6029325"/>
            <a:ext cx="1234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rgbClr val="000000"/>
                </a:solidFill>
              </a:rPr>
              <a:t>3</a:t>
            </a: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19822" name="Rectangle 15">
            <a:extLst>
              <a:ext uri="{FF2B5EF4-FFF2-40B4-BE49-F238E27FC236}">
                <a16:creationId xmlns:a16="http://schemas.microsoft.com/office/drawing/2014/main" xmlns="" id="{0E361B36-DDC8-3245-B424-4FBC46448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313" y="6029325"/>
            <a:ext cx="1234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rgbClr val="000000"/>
                </a:solidFill>
              </a:rPr>
              <a:t>4</a:t>
            </a: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19823" name="Rectangle 16">
            <a:extLst>
              <a:ext uri="{FF2B5EF4-FFF2-40B4-BE49-F238E27FC236}">
                <a16:creationId xmlns:a16="http://schemas.microsoft.com/office/drawing/2014/main" xmlns="" id="{34A8ED61-A3E8-A54C-96F9-051E31967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8513" y="6029325"/>
            <a:ext cx="1234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rgbClr val="000000"/>
                </a:solidFill>
              </a:rPr>
              <a:t>5</a:t>
            </a: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19824" name="Rectangle 17">
            <a:extLst>
              <a:ext uri="{FF2B5EF4-FFF2-40B4-BE49-F238E27FC236}">
                <a16:creationId xmlns:a16="http://schemas.microsoft.com/office/drawing/2014/main" xmlns="" id="{6FD00C0C-FD2C-AD46-979C-F3A7AE0A4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6029325"/>
            <a:ext cx="1234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rgbClr val="000000"/>
                </a:solidFill>
              </a:rPr>
              <a:t>6</a:t>
            </a: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119825" name="Line 18">
            <a:extLst>
              <a:ext uri="{FF2B5EF4-FFF2-40B4-BE49-F238E27FC236}">
                <a16:creationId xmlns:a16="http://schemas.microsoft.com/office/drawing/2014/main" xmlns="" id="{F0A8CEA0-EF56-0C4B-B997-920126E964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7050" y="1477963"/>
            <a:ext cx="1588" cy="4151312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6" name="Line 19">
            <a:extLst>
              <a:ext uri="{FF2B5EF4-FFF2-40B4-BE49-F238E27FC236}">
                <a16:creationId xmlns:a16="http://schemas.microsoft.com/office/drawing/2014/main" xmlns="" id="{F4AF00E4-D6DB-1944-BF49-BDD09965F2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2276" y="5629275"/>
            <a:ext cx="104775" cy="1588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7" name="Line 20">
            <a:extLst>
              <a:ext uri="{FF2B5EF4-FFF2-40B4-BE49-F238E27FC236}">
                <a16:creationId xmlns:a16="http://schemas.microsoft.com/office/drawing/2014/main" xmlns="" id="{7E0BFA5F-59E8-7946-A0A9-D280CFF9E5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2276" y="4802189"/>
            <a:ext cx="104775" cy="1587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8" name="Line 21">
            <a:extLst>
              <a:ext uri="{FF2B5EF4-FFF2-40B4-BE49-F238E27FC236}">
                <a16:creationId xmlns:a16="http://schemas.microsoft.com/office/drawing/2014/main" xmlns="" id="{3E79721B-2B0F-7447-A036-839522DC8B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2276" y="3971925"/>
            <a:ext cx="104775" cy="1588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9" name="Line 22">
            <a:extLst>
              <a:ext uri="{FF2B5EF4-FFF2-40B4-BE49-F238E27FC236}">
                <a16:creationId xmlns:a16="http://schemas.microsoft.com/office/drawing/2014/main" xmlns="" id="{F6B6663F-D4F1-F74B-B8E2-987F5B03B3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2276" y="3135314"/>
            <a:ext cx="104775" cy="1587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0" name="Line 23">
            <a:extLst>
              <a:ext uri="{FF2B5EF4-FFF2-40B4-BE49-F238E27FC236}">
                <a16:creationId xmlns:a16="http://schemas.microsoft.com/office/drawing/2014/main" xmlns="" id="{CFD51925-4259-B041-8975-8FD55AE484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2276" y="2306639"/>
            <a:ext cx="104775" cy="1587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1" name="Line 24">
            <a:extLst>
              <a:ext uri="{FF2B5EF4-FFF2-40B4-BE49-F238E27FC236}">
                <a16:creationId xmlns:a16="http://schemas.microsoft.com/office/drawing/2014/main" xmlns="" id="{6CE157FF-3F50-8541-9F69-76927A415F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62276" y="1477964"/>
            <a:ext cx="104775" cy="1587"/>
          </a:xfrm>
          <a:prstGeom prst="line">
            <a:avLst/>
          </a:prstGeom>
          <a:noFill/>
          <a:ln w="9525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32" name="Rectangle 25">
            <a:extLst>
              <a:ext uri="{FF2B5EF4-FFF2-40B4-BE49-F238E27FC236}">
                <a16:creationId xmlns:a16="http://schemas.microsoft.com/office/drawing/2014/main" xmlns="" id="{F32E301D-29B2-6D49-B5DB-5EACD764F53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650407" y="5491813"/>
            <a:ext cx="31258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/>
              <a:t>0.0</a:t>
            </a:r>
            <a:endParaRPr lang="en-US" altLang="en-US" sz="2400"/>
          </a:p>
        </p:txBody>
      </p:sp>
      <p:sp>
        <p:nvSpPr>
          <p:cNvPr id="119833" name="Rectangle 26">
            <a:extLst>
              <a:ext uri="{FF2B5EF4-FFF2-40B4-BE49-F238E27FC236}">
                <a16:creationId xmlns:a16="http://schemas.microsoft.com/office/drawing/2014/main" xmlns="" id="{B002A55E-4E1F-5E4A-B283-85B3EF7A056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650407" y="4663138"/>
            <a:ext cx="31258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/>
              <a:t>0.2</a:t>
            </a:r>
            <a:endParaRPr lang="en-US" altLang="en-US" sz="2400"/>
          </a:p>
        </p:txBody>
      </p:sp>
      <p:sp>
        <p:nvSpPr>
          <p:cNvPr id="119834" name="Rectangle 27">
            <a:extLst>
              <a:ext uri="{FF2B5EF4-FFF2-40B4-BE49-F238E27FC236}">
                <a16:creationId xmlns:a16="http://schemas.microsoft.com/office/drawing/2014/main" xmlns="" id="{167E0E68-6170-4D42-99AA-E61F79DDA4D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594845" y="3836050"/>
            <a:ext cx="31258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/>
              <a:t>0.4</a:t>
            </a:r>
            <a:endParaRPr lang="en-US" altLang="en-US" sz="2400"/>
          </a:p>
        </p:txBody>
      </p:sp>
      <p:sp>
        <p:nvSpPr>
          <p:cNvPr id="119835" name="Rectangle 28">
            <a:extLst>
              <a:ext uri="{FF2B5EF4-FFF2-40B4-BE49-F238E27FC236}">
                <a16:creationId xmlns:a16="http://schemas.microsoft.com/office/drawing/2014/main" xmlns="" id="{00F1AC2A-74FA-2242-8620-D7FCEE46F22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650408" y="2699400"/>
            <a:ext cx="31258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/>
              <a:t>0.6</a:t>
            </a:r>
            <a:endParaRPr lang="en-US" altLang="en-US" sz="2400"/>
          </a:p>
        </p:txBody>
      </p:sp>
      <p:sp>
        <p:nvSpPr>
          <p:cNvPr id="119836" name="Rectangle 29">
            <a:extLst>
              <a:ext uri="{FF2B5EF4-FFF2-40B4-BE49-F238E27FC236}">
                <a16:creationId xmlns:a16="http://schemas.microsoft.com/office/drawing/2014/main" xmlns="" id="{571CE071-7AAA-ED44-BA64-C971F892A85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650407" y="1869138"/>
            <a:ext cx="31258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/>
              <a:t>0.8</a:t>
            </a:r>
            <a:endParaRPr lang="en-US" altLang="en-US" sz="2400"/>
          </a:p>
        </p:txBody>
      </p:sp>
      <p:sp>
        <p:nvSpPr>
          <p:cNvPr id="119837" name="Rectangle 30">
            <a:extLst>
              <a:ext uri="{FF2B5EF4-FFF2-40B4-BE49-F238E27FC236}">
                <a16:creationId xmlns:a16="http://schemas.microsoft.com/office/drawing/2014/main" xmlns="" id="{FC2185C2-4723-884D-97D0-8CE81E76E36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650408" y="1042050"/>
            <a:ext cx="31258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/>
              <a:t>1.0</a:t>
            </a:r>
            <a:endParaRPr lang="en-US" altLang="en-US" sz="2400"/>
          </a:p>
        </p:txBody>
      </p:sp>
      <p:sp>
        <p:nvSpPr>
          <p:cNvPr id="119838" name="Rectangle 31">
            <a:extLst>
              <a:ext uri="{FF2B5EF4-FFF2-40B4-BE49-F238E27FC236}">
                <a16:creationId xmlns:a16="http://schemas.microsoft.com/office/drawing/2014/main" xmlns="" id="{4B70610B-808E-E340-923C-CE1F9FEBA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1392238"/>
            <a:ext cx="5105400" cy="4475162"/>
          </a:xfrm>
          <a:prstGeom prst="rect">
            <a:avLst/>
          </a:prstGeom>
          <a:noFill/>
          <a:ln w="20701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9839" name="Rectangle 32">
            <a:extLst>
              <a:ext uri="{FF2B5EF4-FFF2-40B4-BE49-F238E27FC236}">
                <a16:creationId xmlns:a16="http://schemas.microsoft.com/office/drawing/2014/main" xmlns="" id="{DF537136-4D70-184D-B9D0-E2D4069DC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635" y="6167150"/>
            <a:ext cx="699807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 b="1" dirty="0"/>
              <a:t>Years</a:t>
            </a:r>
            <a:endParaRPr lang="en-US" altLang="en-US" sz="2400" dirty="0"/>
          </a:p>
        </p:txBody>
      </p:sp>
      <p:sp>
        <p:nvSpPr>
          <p:cNvPr id="119840" name="Rectangle 33">
            <a:extLst>
              <a:ext uri="{FF2B5EF4-FFF2-40B4-BE49-F238E27FC236}">
                <a16:creationId xmlns:a16="http://schemas.microsoft.com/office/drawing/2014/main" xmlns="" id="{AE11ECC1-4441-0E42-AA4D-149BC9A942F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35341" y="3365601"/>
            <a:ext cx="31965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Event-free survival probability</a:t>
            </a:r>
            <a:endParaRPr lang="en-US" altLang="en-US" sz="2000"/>
          </a:p>
        </p:txBody>
      </p:sp>
      <p:sp>
        <p:nvSpPr>
          <p:cNvPr id="119841" name="Freeform 34">
            <a:extLst>
              <a:ext uri="{FF2B5EF4-FFF2-40B4-BE49-F238E27FC236}">
                <a16:creationId xmlns:a16="http://schemas.microsoft.com/office/drawing/2014/main" xmlns="" id="{904E4C74-D716-F14F-AC01-57CF60BBC8FD}"/>
              </a:ext>
            </a:extLst>
          </p:cNvPr>
          <p:cNvSpPr>
            <a:spLocks/>
          </p:cNvSpPr>
          <p:nvPr/>
        </p:nvSpPr>
        <p:spPr bwMode="auto">
          <a:xfrm>
            <a:off x="3067051" y="1477964"/>
            <a:ext cx="4913313" cy="619125"/>
          </a:xfrm>
          <a:custGeom>
            <a:avLst/>
            <a:gdLst>
              <a:gd name="T0" fmla="*/ 2147483646 w 516"/>
              <a:gd name="T1" fmla="*/ 2147483646 h 65"/>
              <a:gd name="T2" fmla="*/ 2147483646 w 516"/>
              <a:gd name="T3" fmla="*/ 2147483646 h 65"/>
              <a:gd name="T4" fmla="*/ 2147483646 w 516"/>
              <a:gd name="T5" fmla="*/ 2147483646 h 65"/>
              <a:gd name="T6" fmla="*/ 2147483646 w 516"/>
              <a:gd name="T7" fmla="*/ 2147483646 h 65"/>
              <a:gd name="T8" fmla="*/ 2147483646 w 516"/>
              <a:gd name="T9" fmla="*/ 2147483646 h 65"/>
              <a:gd name="T10" fmla="*/ 2147483646 w 516"/>
              <a:gd name="T11" fmla="*/ 2147483646 h 65"/>
              <a:gd name="T12" fmla="*/ 2147483646 w 516"/>
              <a:gd name="T13" fmla="*/ 2147483646 h 65"/>
              <a:gd name="T14" fmla="*/ 2147483646 w 516"/>
              <a:gd name="T15" fmla="*/ 2147483646 h 65"/>
              <a:gd name="T16" fmla="*/ 2147483646 w 516"/>
              <a:gd name="T17" fmla="*/ 2147483646 h 65"/>
              <a:gd name="T18" fmla="*/ 2147483646 w 516"/>
              <a:gd name="T19" fmla="*/ 2147483646 h 65"/>
              <a:gd name="T20" fmla="*/ 2147483646 w 516"/>
              <a:gd name="T21" fmla="*/ 2147483646 h 65"/>
              <a:gd name="T22" fmla="*/ 2147483646 w 516"/>
              <a:gd name="T23" fmla="*/ 2147483646 h 65"/>
              <a:gd name="T24" fmla="*/ 2147483646 w 516"/>
              <a:gd name="T25" fmla="*/ 2147483646 h 65"/>
              <a:gd name="T26" fmla="*/ 2147483646 w 516"/>
              <a:gd name="T27" fmla="*/ 2147483646 h 65"/>
              <a:gd name="T28" fmla="*/ 2147483646 w 516"/>
              <a:gd name="T29" fmla="*/ 2147483646 h 65"/>
              <a:gd name="T30" fmla="*/ 2147483646 w 516"/>
              <a:gd name="T31" fmla="*/ 2147483646 h 65"/>
              <a:gd name="T32" fmla="*/ 2147483646 w 516"/>
              <a:gd name="T33" fmla="*/ 2147483646 h 65"/>
              <a:gd name="T34" fmla="*/ 2147483646 w 516"/>
              <a:gd name="T35" fmla="*/ 2147483646 h 65"/>
              <a:gd name="T36" fmla="*/ 2147483646 w 516"/>
              <a:gd name="T37" fmla="*/ 2147483646 h 65"/>
              <a:gd name="T38" fmla="*/ 2147483646 w 516"/>
              <a:gd name="T39" fmla="*/ 2147483646 h 65"/>
              <a:gd name="T40" fmla="*/ 2147483646 w 516"/>
              <a:gd name="T41" fmla="*/ 2147483646 h 65"/>
              <a:gd name="T42" fmla="*/ 2147483646 w 516"/>
              <a:gd name="T43" fmla="*/ 2147483646 h 65"/>
              <a:gd name="T44" fmla="*/ 2147483646 w 516"/>
              <a:gd name="T45" fmla="*/ 2147483646 h 65"/>
              <a:gd name="T46" fmla="*/ 2147483646 w 516"/>
              <a:gd name="T47" fmla="*/ 2147483646 h 65"/>
              <a:gd name="T48" fmla="*/ 2147483646 w 516"/>
              <a:gd name="T49" fmla="*/ 2147483646 h 65"/>
              <a:gd name="T50" fmla="*/ 2147483646 w 516"/>
              <a:gd name="T51" fmla="*/ 2147483646 h 65"/>
              <a:gd name="T52" fmla="*/ 2147483646 w 516"/>
              <a:gd name="T53" fmla="*/ 2147483646 h 65"/>
              <a:gd name="T54" fmla="*/ 2147483646 w 516"/>
              <a:gd name="T55" fmla="*/ 2147483646 h 65"/>
              <a:gd name="T56" fmla="*/ 2147483646 w 516"/>
              <a:gd name="T57" fmla="*/ 2147483646 h 65"/>
              <a:gd name="T58" fmla="*/ 2147483646 w 516"/>
              <a:gd name="T59" fmla="*/ 2147483646 h 65"/>
              <a:gd name="T60" fmla="*/ 2147483646 w 516"/>
              <a:gd name="T61" fmla="*/ 2147483646 h 65"/>
              <a:gd name="T62" fmla="*/ 2147483646 w 516"/>
              <a:gd name="T63" fmla="*/ 2147483646 h 65"/>
              <a:gd name="T64" fmla="*/ 2147483646 w 516"/>
              <a:gd name="T65" fmla="*/ 2147483646 h 65"/>
              <a:gd name="T66" fmla="*/ 2147483646 w 516"/>
              <a:gd name="T67" fmla="*/ 2147483646 h 65"/>
              <a:gd name="T68" fmla="*/ 2147483646 w 516"/>
              <a:gd name="T69" fmla="*/ 2147483646 h 65"/>
              <a:gd name="T70" fmla="*/ 2147483646 w 516"/>
              <a:gd name="T71" fmla="*/ 2147483646 h 65"/>
              <a:gd name="T72" fmla="*/ 2147483646 w 516"/>
              <a:gd name="T73" fmla="*/ 2147483646 h 65"/>
              <a:gd name="T74" fmla="*/ 2147483646 w 516"/>
              <a:gd name="T75" fmla="*/ 2147483646 h 65"/>
              <a:gd name="T76" fmla="*/ 2147483646 w 516"/>
              <a:gd name="T77" fmla="*/ 2147483646 h 65"/>
              <a:gd name="T78" fmla="*/ 2147483646 w 516"/>
              <a:gd name="T79" fmla="*/ 2147483646 h 65"/>
              <a:gd name="T80" fmla="*/ 2147483646 w 516"/>
              <a:gd name="T81" fmla="*/ 2147483646 h 65"/>
              <a:gd name="T82" fmla="*/ 2147483646 w 516"/>
              <a:gd name="T83" fmla="*/ 2147483646 h 65"/>
              <a:gd name="T84" fmla="*/ 2147483646 w 516"/>
              <a:gd name="T85" fmla="*/ 2147483646 h 65"/>
              <a:gd name="T86" fmla="*/ 2147483646 w 516"/>
              <a:gd name="T87" fmla="*/ 2147483646 h 65"/>
              <a:gd name="T88" fmla="*/ 2147483646 w 516"/>
              <a:gd name="T89" fmla="*/ 2147483646 h 65"/>
              <a:gd name="T90" fmla="*/ 2147483646 w 516"/>
              <a:gd name="T91" fmla="*/ 2147483646 h 65"/>
              <a:gd name="T92" fmla="*/ 2147483646 w 516"/>
              <a:gd name="T93" fmla="*/ 2147483646 h 65"/>
              <a:gd name="T94" fmla="*/ 2147483646 w 516"/>
              <a:gd name="T95" fmla="*/ 2147483646 h 65"/>
              <a:gd name="T96" fmla="*/ 2147483646 w 516"/>
              <a:gd name="T97" fmla="*/ 2147483646 h 65"/>
              <a:gd name="T98" fmla="*/ 2147483646 w 516"/>
              <a:gd name="T99" fmla="*/ 2147483646 h 65"/>
              <a:gd name="T100" fmla="*/ 2147483646 w 516"/>
              <a:gd name="T101" fmla="*/ 2147483646 h 65"/>
              <a:gd name="T102" fmla="*/ 2147483646 w 516"/>
              <a:gd name="T103" fmla="*/ 2147483646 h 65"/>
              <a:gd name="T104" fmla="*/ 2147483646 w 516"/>
              <a:gd name="T105" fmla="*/ 2147483646 h 65"/>
              <a:gd name="T106" fmla="*/ 2147483646 w 516"/>
              <a:gd name="T107" fmla="*/ 2147483646 h 65"/>
              <a:gd name="T108" fmla="*/ 2147483646 w 516"/>
              <a:gd name="T109" fmla="*/ 2147483646 h 65"/>
              <a:gd name="T110" fmla="*/ 2147483646 w 516"/>
              <a:gd name="T111" fmla="*/ 2147483646 h 65"/>
              <a:gd name="T112" fmla="*/ 2147483646 w 516"/>
              <a:gd name="T113" fmla="*/ 2147483646 h 65"/>
              <a:gd name="T114" fmla="*/ 2147483646 w 516"/>
              <a:gd name="T115" fmla="*/ 2147483646 h 6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16"/>
              <a:gd name="T175" fmla="*/ 0 h 65"/>
              <a:gd name="T176" fmla="*/ 516 w 516"/>
              <a:gd name="T177" fmla="*/ 65 h 6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16" h="65">
                <a:moveTo>
                  <a:pt x="0" y="0"/>
                </a:moveTo>
                <a:lnTo>
                  <a:pt x="16" y="0"/>
                </a:lnTo>
                <a:lnTo>
                  <a:pt x="24" y="0"/>
                </a:lnTo>
                <a:lnTo>
                  <a:pt x="24" y="1"/>
                </a:lnTo>
                <a:lnTo>
                  <a:pt x="35" y="1"/>
                </a:lnTo>
                <a:lnTo>
                  <a:pt x="37" y="1"/>
                </a:lnTo>
                <a:lnTo>
                  <a:pt x="37" y="2"/>
                </a:lnTo>
                <a:lnTo>
                  <a:pt x="40" y="2"/>
                </a:lnTo>
                <a:lnTo>
                  <a:pt x="44" y="2"/>
                </a:lnTo>
                <a:lnTo>
                  <a:pt x="50" y="2"/>
                </a:lnTo>
                <a:lnTo>
                  <a:pt x="50" y="3"/>
                </a:lnTo>
                <a:lnTo>
                  <a:pt x="59" y="3"/>
                </a:lnTo>
                <a:lnTo>
                  <a:pt x="63" y="3"/>
                </a:lnTo>
                <a:lnTo>
                  <a:pt x="66" y="3"/>
                </a:lnTo>
                <a:lnTo>
                  <a:pt x="68" y="3"/>
                </a:lnTo>
                <a:lnTo>
                  <a:pt x="68" y="4"/>
                </a:lnTo>
                <a:lnTo>
                  <a:pt x="69" y="4"/>
                </a:lnTo>
                <a:lnTo>
                  <a:pt x="74" y="4"/>
                </a:lnTo>
                <a:lnTo>
                  <a:pt x="75" y="4"/>
                </a:lnTo>
                <a:lnTo>
                  <a:pt x="75" y="5"/>
                </a:lnTo>
                <a:lnTo>
                  <a:pt x="76" y="5"/>
                </a:lnTo>
                <a:lnTo>
                  <a:pt x="78" y="5"/>
                </a:lnTo>
                <a:lnTo>
                  <a:pt x="78" y="6"/>
                </a:lnTo>
                <a:lnTo>
                  <a:pt x="79" y="6"/>
                </a:lnTo>
                <a:lnTo>
                  <a:pt x="80" y="6"/>
                </a:lnTo>
                <a:lnTo>
                  <a:pt x="80" y="7"/>
                </a:lnTo>
                <a:lnTo>
                  <a:pt x="81" y="7"/>
                </a:lnTo>
                <a:lnTo>
                  <a:pt x="82" y="7"/>
                </a:lnTo>
                <a:lnTo>
                  <a:pt x="83" y="7"/>
                </a:lnTo>
                <a:lnTo>
                  <a:pt x="83" y="8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7" y="9"/>
                </a:lnTo>
                <a:lnTo>
                  <a:pt x="98" y="9"/>
                </a:lnTo>
                <a:lnTo>
                  <a:pt x="101" y="9"/>
                </a:lnTo>
                <a:lnTo>
                  <a:pt x="103" y="9"/>
                </a:lnTo>
                <a:lnTo>
                  <a:pt x="103" y="10"/>
                </a:lnTo>
                <a:lnTo>
                  <a:pt x="107" y="10"/>
                </a:lnTo>
                <a:lnTo>
                  <a:pt x="109" y="10"/>
                </a:lnTo>
                <a:lnTo>
                  <a:pt x="109" y="11"/>
                </a:lnTo>
                <a:lnTo>
                  <a:pt x="110" y="11"/>
                </a:lnTo>
                <a:lnTo>
                  <a:pt x="111" y="11"/>
                </a:lnTo>
                <a:lnTo>
                  <a:pt x="112" y="11"/>
                </a:lnTo>
                <a:lnTo>
                  <a:pt x="114" y="11"/>
                </a:lnTo>
                <a:lnTo>
                  <a:pt x="114" y="12"/>
                </a:lnTo>
                <a:lnTo>
                  <a:pt x="119" y="12"/>
                </a:lnTo>
                <a:lnTo>
                  <a:pt x="120" y="12"/>
                </a:lnTo>
                <a:lnTo>
                  <a:pt x="121" y="12"/>
                </a:lnTo>
                <a:lnTo>
                  <a:pt x="121" y="13"/>
                </a:lnTo>
                <a:lnTo>
                  <a:pt x="123" y="13"/>
                </a:lnTo>
                <a:lnTo>
                  <a:pt x="125" y="13"/>
                </a:lnTo>
                <a:lnTo>
                  <a:pt x="128" y="13"/>
                </a:lnTo>
                <a:lnTo>
                  <a:pt x="128" y="14"/>
                </a:lnTo>
                <a:lnTo>
                  <a:pt x="129" y="14"/>
                </a:lnTo>
                <a:lnTo>
                  <a:pt x="132" y="14"/>
                </a:lnTo>
                <a:lnTo>
                  <a:pt x="136" y="14"/>
                </a:lnTo>
                <a:lnTo>
                  <a:pt x="137" y="14"/>
                </a:lnTo>
                <a:lnTo>
                  <a:pt x="137" y="15"/>
                </a:lnTo>
                <a:lnTo>
                  <a:pt x="139" y="15"/>
                </a:lnTo>
                <a:lnTo>
                  <a:pt x="140" y="15"/>
                </a:lnTo>
                <a:lnTo>
                  <a:pt x="144" y="15"/>
                </a:lnTo>
                <a:lnTo>
                  <a:pt x="144" y="16"/>
                </a:lnTo>
                <a:lnTo>
                  <a:pt x="145" y="16"/>
                </a:lnTo>
                <a:lnTo>
                  <a:pt x="148" y="16"/>
                </a:lnTo>
                <a:lnTo>
                  <a:pt x="148" y="17"/>
                </a:lnTo>
                <a:lnTo>
                  <a:pt x="150" y="17"/>
                </a:lnTo>
                <a:lnTo>
                  <a:pt x="152" y="17"/>
                </a:lnTo>
                <a:lnTo>
                  <a:pt x="156" y="17"/>
                </a:lnTo>
                <a:lnTo>
                  <a:pt x="156" y="18"/>
                </a:lnTo>
                <a:lnTo>
                  <a:pt x="157" y="18"/>
                </a:lnTo>
                <a:lnTo>
                  <a:pt x="160" y="18"/>
                </a:lnTo>
                <a:lnTo>
                  <a:pt x="161" y="18"/>
                </a:lnTo>
                <a:lnTo>
                  <a:pt x="161" y="19"/>
                </a:lnTo>
                <a:lnTo>
                  <a:pt x="162" y="19"/>
                </a:lnTo>
                <a:lnTo>
                  <a:pt x="163" y="19"/>
                </a:lnTo>
                <a:lnTo>
                  <a:pt x="165" y="19"/>
                </a:lnTo>
                <a:lnTo>
                  <a:pt x="165" y="20"/>
                </a:lnTo>
                <a:lnTo>
                  <a:pt x="171" y="20"/>
                </a:lnTo>
                <a:lnTo>
                  <a:pt x="172" y="20"/>
                </a:lnTo>
                <a:lnTo>
                  <a:pt x="172" y="21"/>
                </a:lnTo>
                <a:lnTo>
                  <a:pt x="173" y="21"/>
                </a:lnTo>
                <a:lnTo>
                  <a:pt x="176" y="21"/>
                </a:lnTo>
                <a:lnTo>
                  <a:pt x="177" y="21"/>
                </a:lnTo>
                <a:lnTo>
                  <a:pt x="177" y="22"/>
                </a:lnTo>
                <a:lnTo>
                  <a:pt x="184" y="22"/>
                </a:lnTo>
                <a:lnTo>
                  <a:pt x="186" y="22"/>
                </a:lnTo>
                <a:lnTo>
                  <a:pt x="190" y="22"/>
                </a:lnTo>
                <a:lnTo>
                  <a:pt x="190" y="23"/>
                </a:lnTo>
                <a:lnTo>
                  <a:pt x="191" y="23"/>
                </a:lnTo>
                <a:lnTo>
                  <a:pt x="195" y="23"/>
                </a:lnTo>
                <a:lnTo>
                  <a:pt x="195" y="24"/>
                </a:lnTo>
                <a:lnTo>
                  <a:pt x="200" y="24"/>
                </a:lnTo>
                <a:lnTo>
                  <a:pt x="203" y="24"/>
                </a:lnTo>
                <a:lnTo>
                  <a:pt x="204" y="24"/>
                </a:lnTo>
                <a:lnTo>
                  <a:pt x="204" y="25"/>
                </a:lnTo>
                <a:lnTo>
                  <a:pt x="216" y="25"/>
                </a:lnTo>
                <a:lnTo>
                  <a:pt x="217" y="25"/>
                </a:lnTo>
                <a:lnTo>
                  <a:pt x="218" y="25"/>
                </a:lnTo>
                <a:lnTo>
                  <a:pt x="218" y="26"/>
                </a:lnTo>
                <a:lnTo>
                  <a:pt x="219" y="26"/>
                </a:lnTo>
                <a:lnTo>
                  <a:pt x="219" y="27"/>
                </a:lnTo>
                <a:lnTo>
                  <a:pt x="220" y="27"/>
                </a:lnTo>
                <a:lnTo>
                  <a:pt x="222" y="27"/>
                </a:lnTo>
                <a:lnTo>
                  <a:pt x="222" y="28"/>
                </a:lnTo>
                <a:lnTo>
                  <a:pt x="223" y="28"/>
                </a:lnTo>
                <a:lnTo>
                  <a:pt x="224" y="28"/>
                </a:lnTo>
                <a:lnTo>
                  <a:pt x="224" y="29"/>
                </a:lnTo>
                <a:lnTo>
                  <a:pt x="226" y="29"/>
                </a:lnTo>
                <a:lnTo>
                  <a:pt x="227" y="29"/>
                </a:lnTo>
                <a:lnTo>
                  <a:pt x="227" y="30"/>
                </a:lnTo>
                <a:lnTo>
                  <a:pt x="228" y="30"/>
                </a:lnTo>
                <a:lnTo>
                  <a:pt x="228" y="31"/>
                </a:lnTo>
                <a:lnTo>
                  <a:pt x="237" y="31"/>
                </a:lnTo>
                <a:lnTo>
                  <a:pt x="238" y="31"/>
                </a:lnTo>
                <a:lnTo>
                  <a:pt x="238" y="32"/>
                </a:lnTo>
                <a:lnTo>
                  <a:pt x="241" y="32"/>
                </a:lnTo>
                <a:lnTo>
                  <a:pt x="242" y="32"/>
                </a:lnTo>
                <a:lnTo>
                  <a:pt x="245" y="32"/>
                </a:lnTo>
                <a:lnTo>
                  <a:pt x="245" y="33"/>
                </a:lnTo>
                <a:lnTo>
                  <a:pt x="246" y="33"/>
                </a:lnTo>
                <a:lnTo>
                  <a:pt x="251" y="33"/>
                </a:lnTo>
                <a:lnTo>
                  <a:pt x="251" y="34"/>
                </a:lnTo>
                <a:lnTo>
                  <a:pt x="254" y="34"/>
                </a:lnTo>
                <a:lnTo>
                  <a:pt x="255" y="34"/>
                </a:lnTo>
                <a:lnTo>
                  <a:pt x="257" y="34"/>
                </a:lnTo>
                <a:lnTo>
                  <a:pt x="257" y="35"/>
                </a:lnTo>
                <a:lnTo>
                  <a:pt x="259" y="35"/>
                </a:lnTo>
                <a:lnTo>
                  <a:pt x="260" y="35"/>
                </a:lnTo>
                <a:lnTo>
                  <a:pt x="260" y="36"/>
                </a:lnTo>
                <a:lnTo>
                  <a:pt x="264" y="36"/>
                </a:lnTo>
                <a:lnTo>
                  <a:pt x="271" y="36"/>
                </a:lnTo>
                <a:lnTo>
                  <a:pt x="271" y="37"/>
                </a:lnTo>
                <a:lnTo>
                  <a:pt x="272" y="37"/>
                </a:lnTo>
                <a:lnTo>
                  <a:pt x="272" y="38"/>
                </a:lnTo>
                <a:lnTo>
                  <a:pt x="278" y="38"/>
                </a:lnTo>
                <a:lnTo>
                  <a:pt x="279" y="38"/>
                </a:lnTo>
                <a:lnTo>
                  <a:pt x="279" y="39"/>
                </a:lnTo>
                <a:lnTo>
                  <a:pt x="281" y="39"/>
                </a:lnTo>
                <a:lnTo>
                  <a:pt x="289" y="39"/>
                </a:lnTo>
                <a:lnTo>
                  <a:pt x="290" y="39"/>
                </a:lnTo>
                <a:lnTo>
                  <a:pt x="290" y="40"/>
                </a:lnTo>
                <a:lnTo>
                  <a:pt x="292" y="40"/>
                </a:lnTo>
                <a:lnTo>
                  <a:pt x="294" y="40"/>
                </a:lnTo>
                <a:lnTo>
                  <a:pt x="294" y="41"/>
                </a:lnTo>
                <a:lnTo>
                  <a:pt x="295" y="41"/>
                </a:lnTo>
                <a:lnTo>
                  <a:pt x="295" y="42"/>
                </a:lnTo>
                <a:lnTo>
                  <a:pt x="298" y="42"/>
                </a:lnTo>
                <a:lnTo>
                  <a:pt x="299" y="42"/>
                </a:lnTo>
                <a:lnTo>
                  <a:pt x="299" y="43"/>
                </a:lnTo>
                <a:lnTo>
                  <a:pt x="302" y="43"/>
                </a:lnTo>
                <a:lnTo>
                  <a:pt x="304" y="43"/>
                </a:lnTo>
                <a:lnTo>
                  <a:pt x="304" y="44"/>
                </a:lnTo>
                <a:lnTo>
                  <a:pt x="306" y="44"/>
                </a:lnTo>
                <a:lnTo>
                  <a:pt x="311" y="44"/>
                </a:lnTo>
                <a:lnTo>
                  <a:pt x="311" y="45"/>
                </a:lnTo>
                <a:lnTo>
                  <a:pt x="314" y="45"/>
                </a:lnTo>
                <a:lnTo>
                  <a:pt x="317" y="45"/>
                </a:lnTo>
                <a:lnTo>
                  <a:pt x="317" y="46"/>
                </a:lnTo>
                <a:lnTo>
                  <a:pt x="322" y="46"/>
                </a:lnTo>
                <a:lnTo>
                  <a:pt x="323" y="46"/>
                </a:lnTo>
                <a:lnTo>
                  <a:pt x="323" y="47"/>
                </a:lnTo>
                <a:lnTo>
                  <a:pt x="325" y="47"/>
                </a:lnTo>
                <a:lnTo>
                  <a:pt x="327" y="47"/>
                </a:lnTo>
                <a:lnTo>
                  <a:pt x="327" y="48"/>
                </a:lnTo>
                <a:lnTo>
                  <a:pt x="336" y="48"/>
                </a:lnTo>
                <a:lnTo>
                  <a:pt x="346" y="48"/>
                </a:lnTo>
                <a:lnTo>
                  <a:pt x="346" y="49"/>
                </a:lnTo>
                <a:lnTo>
                  <a:pt x="348" y="49"/>
                </a:lnTo>
                <a:lnTo>
                  <a:pt x="348" y="50"/>
                </a:lnTo>
                <a:lnTo>
                  <a:pt x="350" y="50"/>
                </a:lnTo>
                <a:lnTo>
                  <a:pt x="359" y="50"/>
                </a:lnTo>
                <a:lnTo>
                  <a:pt x="359" y="51"/>
                </a:lnTo>
                <a:lnTo>
                  <a:pt x="381" y="51"/>
                </a:lnTo>
                <a:lnTo>
                  <a:pt x="381" y="52"/>
                </a:lnTo>
                <a:lnTo>
                  <a:pt x="389" y="52"/>
                </a:lnTo>
                <a:lnTo>
                  <a:pt x="389" y="53"/>
                </a:lnTo>
                <a:lnTo>
                  <a:pt x="390" y="53"/>
                </a:lnTo>
                <a:lnTo>
                  <a:pt x="390" y="54"/>
                </a:lnTo>
                <a:lnTo>
                  <a:pt x="403" y="54"/>
                </a:lnTo>
                <a:lnTo>
                  <a:pt x="403" y="55"/>
                </a:lnTo>
                <a:lnTo>
                  <a:pt x="427" y="55"/>
                </a:lnTo>
                <a:lnTo>
                  <a:pt x="427" y="57"/>
                </a:lnTo>
                <a:lnTo>
                  <a:pt x="448" y="57"/>
                </a:lnTo>
                <a:lnTo>
                  <a:pt x="448" y="61"/>
                </a:lnTo>
                <a:lnTo>
                  <a:pt x="455" y="61"/>
                </a:lnTo>
                <a:lnTo>
                  <a:pt x="455" y="65"/>
                </a:lnTo>
                <a:lnTo>
                  <a:pt x="516" y="65"/>
                </a:lnTo>
              </a:path>
            </a:pathLst>
          </a:custGeom>
          <a:noFill/>
          <a:ln w="20638" cap="rnd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42" name="Freeform 35">
            <a:extLst>
              <a:ext uri="{FF2B5EF4-FFF2-40B4-BE49-F238E27FC236}">
                <a16:creationId xmlns:a16="http://schemas.microsoft.com/office/drawing/2014/main" xmlns="" id="{D1A7E699-82D5-824E-AE54-1D43A8798C38}"/>
              </a:ext>
            </a:extLst>
          </p:cNvPr>
          <p:cNvSpPr>
            <a:spLocks/>
          </p:cNvSpPr>
          <p:nvPr/>
        </p:nvSpPr>
        <p:spPr bwMode="auto">
          <a:xfrm>
            <a:off x="3067051" y="1477963"/>
            <a:ext cx="4779963" cy="1771650"/>
          </a:xfrm>
          <a:custGeom>
            <a:avLst/>
            <a:gdLst>
              <a:gd name="T0" fmla="*/ 2147483646 w 502"/>
              <a:gd name="T1" fmla="*/ 0 h 186"/>
              <a:gd name="T2" fmla="*/ 2147483646 w 502"/>
              <a:gd name="T3" fmla="*/ 2147483646 h 186"/>
              <a:gd name="T4" fmla="*/ 2147483646 w 502"/>
              <a:gd name="T5" fmla="*/ 2147483646 h 186"/>
              <a:gd name="T6" fmla="*/ 2147483646 w 502"/>
              <a:gd name="T7" fmla="*/ 2147483646 h 186"/>
              <a:gd name="T8" fmla="*/ 2147483646 w 502"/>
              <a:gd name="T9" fmla="*/ 2147483646 h 186"/>
              <a:gd name="T10" fmla="*/ 2147483646 w 502"/>
              <a:gd name="T11" fmla="*/ 2147483646 h 186"/>
              <a:gd name="T12" fmla="*/ 2147483646 w 502"/>
              <a:gd name="T13" fmla="*/ 2147483646 h 186"/>
              <a:gd name="T14" fmla="*/ 2147483646 w 502"/>
              <a:gd name="T15" fmla="*/ 2147483646 h 186"/>
              <a:gd name="T16" fmla="*/ 2147483646 w 502"/>
              <a:gd name="T17" fmla="*/ 2147483646 h 186"/>
              <a:gd name="T18" fmla="*/ 2147483646 w 502"/>
              <a:gd name="T19" fmla="*/ 2147483646 h 186"/>
              <a:gd name="T20" fmla="*/ 2147483646 w 502"/>
              <a:gd name="T21" fmla="*/ 2147483646 h 186"/>
              <a:gd name="T22" fmla="*/ 2147483646 w 502"/>
              <a:gd name="T23" fmla="*/ 2147483646 h 186"/>
              <a:gd name="T24" fmla="*/ 2147483646 w 502"/>
              <a:gd name="T25" fmla="*/ 2147483646 h 186"/>
              <a:gd name="T26" fmla="*/ 2147483646 w 502"/>
              <a:gd name="T27" fmla="*/ 2147483646 h 186"/>
              <a:gd name="T28" fmla="*/ 2147483646 w 502"/>
              <a:gd name="T29" fmla="*/ 2147483646 h 186"/>
              <a:gd name="T30" fmla="*/ 2147483646 w 502"/>
              <a:gd name="T31" fmla="*/ 2147483646 h 186"/>
              <a:gd name="T32" fmla="*/ 2147483646 w 502"/>
              <a:gd name="T33" fmla="*/ 2147483646 h 186"/>
              <a:gd name="T34" fmla="*/ 2147483646 w 502"/>
              <a:gd name="T35" fmla="*/ 2147483646 h 186"/>
              <a:gd name="T36" fmla="*/ 2147483646 w 502"/>
              <a:gd name="T37" fmla="*/ 2147483646 h 186"/>
              <a:gd name="T38" fmla="*/ 2147483646 w 502"/>
              <a:gd name="T39" fmla="*/ 2147483646 h 186"/>
              <a:gd name="T40" fmla="*/ 2147483646 w 502"/>
              <a:gd name="T41" fmla="*/ 2147483646 h 186"/>
              <a:gd name="T42" fmla="*/ 2147483646 w 502"/>
              <a:gd name="T43" fmla="*/ 2147483646 h 186"/>
              <a:gd name="T44" fmla="*/ 2147483646 w 502"/>
              <a:gd name="T45" fmla="*/ 2147483646 h 186"/>
              <a:gd name="T46" fmla="*/ 2147483646 w 502"/>
              <a:gd name="T47" fmla="*/ 2147483646 h 186"/>
              <a:gd name="T48" fmla="*/ 2147483646 w 502"/>
              <a:gd name="T49" fmla="*/ 2147483646 h 186"/>
              <a:gd name="T50" fmla="*/ 2147483646 w 502"/>
              <a:gd name="T51" fmla="*/ 2147483646 h 186"/>
              <a:gd name="T52" fmla="*/ 2147483646 w 502"/>
              <a:gd name="T53" fmla="*/ 2147483646 h 186"/>
              <a:gd name="T54" fmla="*/ 2147483646 w 502"/>
              <a:gd name="T55" fmla="*/ 2147483646 h 186"/>
              <a:gd name="T56" fmla="*/ 2147483646 w 502"/>
              <a:gd name="T57" fmla="*/ 2147483646 h 186"/>
              <a:gd name="T58" fmla="*/ 2147483646 w 502"/>
              <a:gd name="T59" fmla="*/ 2147483646 h 186"/>
              <a:gd name="T60" fmla="*/ 2147483646 w 502"/>
              <a:gd name="T61" fmla="*/ 2147483646 h 186"/>
              <a:gd name="T62" fmla="*/ 2147483646 w 502"/>
              <a:gd name="T63" fmla="*/ 2147483646 h 186"/>
              <a:gd name="T64" fmla="*/ 2147483646 w 502"/>
              <a:gd name="T65" fmla="*/ 2147483646 h 186"/>
              <a:gd name="T66" fmla="*/ 2147483646 w 502"/>
              <a:gd name="T67" fmla="*/ 2147483646 h 186"/>
              <a:gd name="T68" fmla="*/ 2147483646 w 502"/>
              <a:gd name="T69" fmla="*/ 2147483646 h 186"/>
              <a:gd name="T70" fmla="*/ 2147483646 w 502"/>
              <a:gd name="T71" fmla="*/ 2147483646 h 186"/>
              <a:gd name="T72" fmla="*/ 2147483646 w 502"/>
              <a:gd name="T73" fmla="*/ 2147483646 h 186"/>
              <a:gd name="T74" fmla="*/ 2147483646 w 502"/>
              <a:gd name="T75" fmla="*/ 2147483646 h 186"/>
              <a:gd name="T76" fmla="*/ 2147483646 w 502"/>
              <a:gd name="T77" fmla="*/ 2147483646 h 186"/>
              <a:gd name="T78" fmla="*/ 2147483646 w 502"/>
              <a:gd name="T79" fmla="*/ 2147483646 h 186"/>
              <a:gd name="T80" fmla="*/ 2147483646 w 502"/>
              <a:gd name="T81" fmla="*/ 2147483646 h 186"/>
              <a:gd name="T82" fmla="*/ 2147483646 w 502"/>
              <a:gd name="T83" fmla="*/ 2147483646 h 186"/>
              <a:gd name="T84" fmla="*/ 2147483646 w 502"/>
              <a:gd name="T85" fmla="*/ 2147483646 h 186"/>
              <a:gd name="T86" fmla="*/ 2147483646 w 502"/>
              <a:gd name="T87" fmla="*/ 2147483646 h 186"/>
              <a:gd name="T88" fmla="*/ 2147483646 w 502"/>
              <a:gd name="T89" fmla="*/ 2147483646 h 186"/>
              <a:gd name="T90" fmla="*/ 2147483646 w 502"/>
              <a:gd name="T91" fmla="*/ 2147483646 h 186"/>
              <a:gd name="T92" fmla="*/ 2147483646 w 502"/>
              <a:gd name="T93" fmla="*/ 2147483646 h 186"/>
              <a:gd name="T94" fmla="*/ 2147483646 w 502"/>
              <a:gd name="T95" fmla="*/ 2147483646 h 186"/>
              <a:gd name="T96" fmla="*/ 2147483646 w 502"/>
              <a:gd name="T97" fmla="*/ 2147483646 h 18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02"/>
              <a:gd name="T148" fmla="*/ 0 h 186"/>
              <a:gd name="T149" fmla="*/ 502 w 502"/>
              <a:gd name="T150" fmla="*/ 186 h 18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02" h="186">
                <a:moveTo>
                  <a:pt x="0" y="0"/>
                </a:moveTo>
                <a:lnTo>
                  <a:pt x="32" y="0"/>
                </a:lnTo>
                <a:lnTo>
                  <a:pt x="32" y="3"/>
                </a:lnTo>
                <a:lnTo>
                  <a:pt x="40" y="3"/>
                </a:lnTo>
                <a:lnTo>
                  <a:pt x="40" y="5"/>
                </a:lnTo>
                <a:lnTo>
                  <a:pt x="75" y="5"/>
                </a:lnTo>
                <a:lnTo>
                  <a:pt x="75" y="8"/>
                </a:lnTo>
                <a:lnTo>
                  <a:pt x="79" y="8"/>
                </a:lnTo>
                <a:lnTo>
                  <a:pt x="79" y="15"/>
                </a:lnTo>
                <a:lnTo>
                  <a:pt x="80" y="15"/>
                </a:lnTo>
                <a:lnTo>
                  <a:pt x="80" y="18"/>
                </a:lnTo>
                <a:lnTo>
                  <a:pt x="92" y="18"/>
                </a:lnTo>
                <a:lnTo>
                  <a:pt x="92" y="21"/>
                </a:lnTo>
                <a:lnTo>
                  <a:pt x="95" y="21"/>
                </a:lnTo>
                <a:lnTo>
                  <a:pt x="95" y="23"/>
                </a:lnTo>
                <a:lnTo>
                  <a:pt x="111" y="23"/>
                </a:lnTo>
                <a:lnTo>
                  <a:pt x="111" y="26"/>
                </a:lnTo>
                <a:lnTo>
                  <a:pt x="112" y="26"/>
                </a:lnTo>
                <a:lnTo>
                  <a:pt x="112" y="29"/>
                </a:lnTo>
                <a:lnTo>
                  <a:pt x="122" y="29"/>
                </a:lnTo>
                <a:lnTo>
                  <a:pt x="122" y="31"/>
                </a:lnTo>
                <a:lnTo>
                  <a:pt x="130" y="31"/>
                </a:lnTo>
                <a:lnTo>
                  <a:pt x="130" y="34"/>
                </a:lnTo>
                <a:lnTo>
                  <a:pt x="131" y="34"/>
                </a:lnTo>
                <a:lnTo>
                  <a:pt x="131" y="37"/>
                </a:lnTo>
                <a:lnTo>
                  <a:pt x="132" y="37"/>
                </a:lnTo>
                <a:lnTo>
                  <a:pt x="132" y="40"/>
                </a:lnTo>
                <a:lnTo>
                  <a:pt x="144" y="40"/>
                </a:lnTo>
                <a:lnTo>
                  <a:pt x="144" y="43"/>
                </a:lnTo>
                <a:lnTo>
                  <a:pt x="144" y="45"/>
                </a:lnTo>
                <a:lnTo>
                  <a:pt x="156" y="45"/>
                </a:lnTo>
                <a:lnTo>
                  <a:pt x="156" y="48"/>
                </a:lnTo>
                <a:lnTo>
                  <a:pt x="156" y="51"/>
                </a:lnTo>
                <a:lnTo>
                  <a:pt x="163" y="51"/>
                </a:lnTo>
                <a:lnTo>
                  <a:pt x="163" y="54"/>
                </a:lnTo>
                <a:lnTo>
                  <a:pt x="168" y="54"/>
                </a:lnTo>
                <a:lnTo>
                  <a:pt x="168" y="57"/>
                </a:lnTo>
                <a:lnTo>
                  <a:pt x="174" y="57"/>
                </a:lnTo>
                <a:lnTo>
                  <a:pt x="174" y="60"/>
                </a:lnTo>
                <a:lnTo>
                  <a:pt x="176" y="60"/>
                </a:lnTo>
                <a:lnTo>
                  <a:pt x="176" y="63"/>
                </a:lnTo>
                <a:lnTo>
                  <a:pt x="183" y="63"/>
                </a:lnTo>
                <a:lnTo>
                  <a:pt x="183" y="69"/>
                </a:lnTo>
                <a:lnTo>
                  <a:pt x="193" y="69"/>
                </a:lnTo>
                <a:lnTo>
                  <a:pt x="193" y="72"/>
                </a:lnTo>
                <a:lnTo>
                  <a:pt x="199" y="72"/>
                </a:lnTo>
                <a:lnTo>
                  <a:pt x="199" y="75"/>
                </a:lnTo>
                <a:lnTo>
                  <a:pt x="214" y="75"/>
                </a:lnTo>
                <a:lnTo>
                  <a:pt x="214" y="79"/>
                </a:lnTo>
                <a:lnTo>
                  <a:pt x="220" y="79"/>
                </a:lnTo>
                <a:lnTo>
                  <a:pt x="220" y="82"/>
                </a:lnTo>
                <a:lnTo>
                  <a:pt x="233" y="82"/>
                </a:lnTo>
                <a:lnTo>
                  <a:pt x="233" y="85"/>
                </a:lnTo>
                <a:lnTo>
                  <a:pt x="243" y="85"/>
                </a:lnTo>
                <a:lnTo>
                  <a:pt x="243" y="88"/>
                </a:lnTo>
                <a:lnTo>
                  <a:pt x="250" y="88"/>
                </a:lnTo>
                <a:lnTo>
                  <a:pt x="250" y="91"/>
                </a:lnTo>
                <a:lnTo>
                  <a:pt x="251" y="91"/>
                </a:lnTo>
                <a:lnTo>
                  <a:pt x="251" y="95"/>
                </a:lnTo>
                <a:lnTo>
                  <a:pt x="254" y="95"/>
                </a:lnTo>
                <a:lnTo>
                  <a:pt x="254" y="98"/>
                </a:lnTo>
                <a:lnTo>
                  <a:pt x="259" y="98"/>
                </a:lnTo>
                <a:lnTo>
                  <a:pt x="259" y="101"/>
                </a:lnTo>
                <a:lnTo>
                  <a:pt x="268" y="101"/>
                </a:lnTo>
                <a:lnTo>
                  <a:pt x="268" y="105"/>
                </a:lnTo>
                <a:lnTo>
                  <a:pt x="276" y="105"/>
                </a:lnTo>
                <a:lnTo>
                  <a:pt x="276" y="108"/>
                </a:lnTo>
                <a:lnTo>
                  <a:pt x="278" y="108"/>
                </a:lnTo>
                <a:lnTo>
                  <a:pt x="278" y="111"/>
                </a:lnTo>
                <a:lnTo>
                  <a:pt x="284" y="111"/>
                </a:lnTo>
                <a:lnTo>
                  <a:pt x="284" y="115"/>
                </a:lnTo>
                <a:lnTo>
                  <a:pt x="312" y="115"/>
                </a:lnTo>
                <a:lnTo>
                  <a:pt x="312" y="119"/>
                </a:lnTo>
                <a:lnTo>
                  <a:pt x="315" y="119"/>
                </a:lnTo>
                <a:lnTo>
                  <a:pt x="315" y="123"/>
                </a:lnTo>
                <a:lnTo>
                  <a:pt x="318" y="123"/>
                </a:lnTo>
                <a:lnTo>
                  <a:pt x="318" y="128"/>
                </a:lnTo>
                <a:lnTo>
                  <a:pt x="336" y="128"/>
                </a:lnTo>
                <a:lnTo>
                  <a:pt x="336" y="132"/>
                </a:lnTo>
                <a:lnTo>
                  <a:pt x="344" y="132"/>
                </a:lnTo>
                <a:lnTo>
                  <a:pt x="344" y="138"/>
                </a:lnTo>
                <a:lnTo>
                  <a:pt x="353" y="138"/>
                </a:lnTo>
                <a:lnTo>
                  <a:pt x="353" y="143"/>
                </a:lnTo>
                <a:lnTo>
                  <a:pt x="354" y="143"/>
                </a:lnTo>
                <a:lnTo>
                  <a:pt x="354" y="149"/>
                </a:lnTo>
                <a:lnTo>
                  <a:pt x="363" y="149"/>
                </a:lnTo>
                <a:lnTo>
                  <a:pt x="363" y="155"/>
                </a:lnTo>
                <a:lnTo>
                  <a:pt x="367" y="155"/>
                </a:lnTo>
                <a:lnTo>
                  <a:pt x="367" y="161"/>
                </a:lnTo>
                <a:lnTo>
                  <a:pt x="385" y="161"/>
                </a:lnTo>
                <a:lnTo>
                  <a:pt x="385" y="168"/>
                </a:lnTo>
                <a:lnTo>
                  <a:pt x="411" y="168"/>
                </a:lnTo>
                <a:lnTo>
                  <a:pt x="411" y="177"/>
                </a:lnTo>
                <a:lnTo>
                  <a:pt x="415" y="177"/>
                </a:lnTo>
                <a:lnTo>
                  <a:pt x="415" y="186"/>
                </a:lnTo>
                <a:lnTo>
                  <a:pt x="502" y="186"/>
                </a:lnTo>
              </a:path>
            </a:pathLst>
          </a:custGeom>
          <a:noFill/>
          <a:ln w="20701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43" name="Freeform 36">
            <a:extLst>
              <a:ext uri="{FF2B5EF4-FFF2-40B4-BE49-F238E27FC236}">
                <a16:creationId xmlns:a16="http://schemas.microsoft.com/office/drawing/2014/main" xmlns="" id="{BFFC28E4-43F2-8145-B28F-F9BAC3514FB5}"/>
              </a:ext>
            </a:extLst>
          </p:cNvPr>
          <p:cNvSpPr>
            <a:spLocks/>
          </p:cNvSpPr>
          <p:nvPr/>
        </p:nvSpPr>
        <p:spPr bwMode="auto">
          <a:xfrm>
            <a:off x="3067051" y="1477964"/>
            <a:ext cx="4638675" cy="2924175"/>
          </a:xfrm>
          <a:custGeom>
            <a:avLst/>
            <a:gdLst>
              <a:gd name="T0" fmla="*/ 2147483646 w 487"/>
              <a:gd name="T1" fmla="*/ 2147483646 h 307"/>
              <a:gd name="T2" fmla="*/ 2147483646 w 487"/>
              <a:gd name="T3" fmla="*/ 2147483646 h 307"/>
              <a:gd name="T4" fmla="*/ 2147483646 w 487"/>
              <a:gd name="T5" fmla="*/ 2147483646 h 307"/>
              <a:gd name="T6" fmla="*/ 2147483646 w 487"/>
              <a:gd name="T7" fmla="*/ 2147483646 h 307"/>
              <a:gd name="T8" fmla="*/ 2147483646 w 487"/>
              <a:gd name="T9" fmla="*/ 2147483646 h 307"/>
              <a:gd name="T10" fmla="*/ 2147483646 w 487"/>
              <a:gd name="T11" fmla="*/ 2147483646 h 307"/>
              <a:gd name="T12" fmla="*/ 2147483646 w 487"/>
              <a:gd name="T13" fmla="*/ 2147483646 h 307"/>
              <a:gd name="T14" fmla="*/ 2147483646 w 487"/>
              <a:gd name="T15" fmla="*/ 2147483646 h 307"/>
              <a:gd name="T16" fmla="*/ 2147483646 w 487"/>
              <a:gd name="T17" fmla="*/ 2147483646 h 307"/>
              <a:gd name="T18" fmla="*/ 2147483646 w 487"/>
              <a:gd name="T19" fmla="*/ 2147483646 h 307"/>
              <a:gd name="T20" fmla="*/ 2147483646 w 487"/>
              <a:gd name="T21" fmla="*/ 2147483646 h 307"/>
              <a:gd name="T22" fmla="*/ 2147483646 w 487"/>
              <a:gd name="T23" fmla="*/ 2147483646 h 307"/>
              <a:gd name="T24" fmla="*/ 2147483646 w 487"/>
              <a:gd name="T25" fmla="*/ 2147483646 h 307"/>
              <a:gd name="T26" fmla="*/ 2147483646 w 487"/>
              <a:gd name="T27" fmla="*/ 2147483646 h 307"/>
              <a:gd name="T28" fmla="*/ 2147483646 w 487"/>
              <a:gd name="T29" fmla="*/ 2147483646 h 307"/>
              <a:gd name="T30" fmla="*/ 2147483646 w 487"/>
              <a:gd name="T31" fmla="*/ 2147483646 h 307"/>
              <a:gd name="T32" fmla="*/ 2147483646 w 487"/>
              <a:gd name="T33" fmla="*/ 2147483646 h 307"/>
              <a:gd name="T34" fmla="*/ 2147483646 w 487"/>
              <a:gd name="T35" fmla="*/ 2147483646 h 307"/>
              <a:gd name="T36" fmla="*/ 2147483646 w 487"/>
              <a:gd name="T37" fmla="*/ 2147483646 h 307"/>
              <a:gd name="T38" fmla="*/ 2147483646 w 487"/>
              <a:gd name="T39" fmla="*/ 2147483646 h 307"/>
              <a:gd name="T40" fmla="*/ 2147483646 w 487"/>
              <a:gd name="T41" fmla="*/ 2147483646 h 307"/>
              <a:gd name="T42" fmla="*/ 2147483646 w 487"/>
              <a:gd name="T43" fmla="*/ 2147483646 h 307"/>
              <a:gd name="T44" fmla="*/ 2147483646 w 487"/>
              <a:gd name="T45" fmla="*/ 2147483646 h 307"/>
              <a:gd name="T46" fmla="*/ 2147483646 w 487"/>
              <a:gd name="T47" fmla="*/ 2147483646 h 307"/>
              <a:gd name="T48" fmla="*/ 2147483646 w 487"/>
              <a:gd name="T49" fmla="*/ 2147483646 h 307"/>
              <a:gd name="T50" fmla="*/ 2147483646 w 487"/>
              <a:gd name="T51" fmla="*/ 2147483646 h 307"/>
              <a:gd name="T52" fmla="*/ 2147483646 w 487"/>
              <a:gd name="T53" fmla="*/ 2147483646 h 307"/>
              <a:gd name="T54" fmla="*/ 2147483646 w 487"/>
              <a:gd name="T55" fmla="*/ 2147483646 h 307"/>
              <a:gd name="T56" fmla="*/ 2147483646 w 487"/>
              <a:gd name="T57" fmla="*/ 2147483646 h 307"/>
              <a:gd name="T58" fmla="*/ 2147483646 w 487"/>
              <a:gd name="T59" fmla="*/ 2147483646 h 307"/>
              <a:gd name="T60" fmla="*/ 2147483646 w 487"/>
              <a:gd name="T61" fmla="*/ 2147483646 h 307"/>
              <a:gd name="T62" fmla="*/ 2147483646 w 487"/>
              <a:gd name="T63" fmla="*/ 2147483646 h 307"/>
              <a:gd name="T64" fmla="*/ 2147483646 w 487"/>
              <a:gd name="T65" fmla="*/ 2147483646 h 307"/>
              <a:gd name="T66" fmla="*/ 2147483646 w 487"/>
              <a:gd name="T67" fmla="*/ 2147483646 h 307"/>
              <a:gd name="T68" fmla="*/ 2147483646 w 487"/>
              <a:gd name="T69" fmla="*/ 2147483646 h 307"/>
              <a:gd name="T70" fmla="*/ 2147483646 w 487"/>
              <a:gd name="T71" fmla="*/ 2147483646 h 307"/>
              <a:gd name="T72" fmla="*/ 2147483646 w 487"/>
              <a:gd name="T73" fmla="*/ 2147483646 h 307"/>
              <a:gd name="T74" fmla="*/ 2147483646 w 487"/>
              <a:gd name="T75" fmla="*/ 2147483646 h 307"/>
              <a:gd name="T76" fmla="*/ 2147483646 w 487"/>
              <a:gd name="T77" fmla="*/ 2147483646 h 307"/>
              <a:gd name="T78" fmla="*/ 2147483646 w 487"/>
              <a:gd name="T79" fmla="*/ 2147483646 h 307"/>
              <a:gd name="T80" fmla="*/ 2147483646 w 487"/>
              <a:gd name="T81" fmla="*/ 2147483646 h 307"/>
              <a:gd name="T82" fmla="*/ 2147483646 w 487"/>
              <a:gd name="T83" fmla="*/ 2147483646 h 307"/>
              <a:gd name="T84" fmla="*/ 2147483646 w 487"/>
              <a:gd name="T85" fmla="*/ 2147483646 h 307"/>
              <a:gd name="T86" fmla="*/ 2147483646 w 487"/>
              <a:gd name="T87" fmla="*/ 2147483646 h 307"/>
              <a:gd name="T88" fmla="*/ 2147483646 w 487"/>
              <a:gd name="T89" fmla="*/ 2147483646 h 307"/>
              <a:gd name="T90" fmla="*/ 2147483646 w 487"/>
              <a:gd name="T91" fmla="*/ 2147483646 h 307"/>
              <a:gd name="T92" fmla="*/ 2147483646 w 487"/>
              <a:gd name="T93" fmla="*/ 2147483646 h 307"/>
              <a:gd name="T94" fmla="*/ 2147483646 w 487"/>
              <a:gd name="T95" fmla="*/ 2147483646 h 307"/>
              <a:gd name="T96" fmla="*/ 2147483646 w 487"/>
              <a:gd name="T97" fmla="*/ 2147483646 h 307"/>
              <a:gd name="T98" fmla="*/ 2147483646 w 487"/>
              <a:gd name="T99" fmla="*/ 2147483646 h 307"/>
              <a:gd name="T100" fmla="*/ 2147483646 w 487"/>
              <a:gd name="T101" fmla="*/ 2147483646 h 307"/>
              <a:gd name="T102" fmla="*/ 2147483646 w 487"/>
              <a:gd name="T103" fmla="*/ 2147483646 h 307"/>
              <a:gd name="T104" fmla="*/ 2147483646 w 487"/>
              <a:gd name="T105" fmla="*/ 2147483646 h 307"/>
              <a:gd name="T106" fmla="*/ 2147483646 w 487"/>
              <a:gd name="T107" fmla="*/ 2147483646 h 307"/>
              <a:gd name="T108" fmla="*/ 2147483646 w 487"/>
              <a:gd name="T109" fmla="*/ 2147483646 h 307"/>
              <a:gd name="T110" fmla="*/ 2147483646 w 487"/>
              <a:gd name="T111" fmla="*/ 2147483646 h 307"/>
              <a:gd name="T112" fmla="*/ 2147483646 w 487"/>
              <a:gd name="T113" fmla="*/ 2147483646 h 307"/>
              <a:gd name="T114" fmla="*/ 2147483646 w 487"/>
              <a:gd name="T115" fmla="*/ 2147483646 h 307"/>
              <a:gd name="T116" fmla="*/ 2147483646 w 487"/>
              <a:gd name="T117" fmla="*/ 2147483646 h 307"/>
              <a:gd name="T118" fmla="*/ 2147483646 w 487"/>
              <a:gd name="T119" fmla="*/ 2147483646 h 307"/>
              <a:gd name="T120" fmla="*/ 2147483646 w 487"/>
              <a:gd name="T121" fmla="*/ 2147483646 h 30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7"/>
              <a:gd name="T184" fmla="*/ 0 h 307"/>
              <a:gd name="T185" fmla="*/ 487 w 487"/>
              <a:gd name="T186" fmla="*/ 307 h 30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7" h="307">
                <a:moveTo>
                  <a:pt x="0" y="0"/>
                </a:moveTo>
                <a:lnTo>
                  <a:pt x="12" y="0"/>
                </a:lnTo>
                <a:lnTo>
                  <a:pt x="12" y="2"/>
                </a:lnTo>
                <a:lnTo>
                  <a:pt x="15" y="2"/>
                </a:lnTo>
                <a:lnTo>
                  <a:pt x="15" y="4"/>
                </a:lnTo>
                <a:lnTo>
                  <a:pt x="16" y="4"/>
                </a:lnTo>
                <a:lnTo>
                  <a:pt x="16" y="6"/>
                </a:lnTo>
                <a:lnTo>
                  <a:pt x="21" y="6"/>
                </a:lnTo>
                <a:lnTo>
                  <a:pt x="21" y="9"/>
                </a:lnTo>
                <a:lnTo>
                  <a:pt x="27" y="9"/>
                </a:lnTo>
                <a:lnTo>
                  <a:pt x="27" y="11"/>
                </a:lnTo>
                <a:lnTo>
                  <a:pt x="29" y="11"/>
                </a:lnTo>
                <a:lnTo>
                  <a:pt x="29" y="13"/>
                </a:lnTo>
                <a:lnTo>
                  <a:pt x="42" y="13"/>
                </a:lnTo>
                <a:lnTo>
                  <a:pt x="42" y="15"/>
                </a:lnTo>
                <a:lnTo>
                  <a:pt x="54" y="15"/>
                </a:lnTo>
                <a:lnTo>
                  <a:pt x="54" y="19"/>
                </a:lnTo>
                <a:lnTo>
                  <a:pt x="55" y="19"/>
                </a:lnTo>
                <a:lnTo>
                  <a:pt x="55" y="21"/>
                </a:lnTo>
                <a:lnTo>
                  <a:pt x="58" y="21"/>
                </a:lnTo>
                <a:lnTo>
                  <a:pt x="58" y="23"/>
                </a:lnTo>
                <a:lnTo>
                  <a:pt x="67" y="23"/>
                </a:lnTo>
                <a:lnTo>
                  <a:pt x="67" y="25"/>
                </a:lnTo>
                <a:lnTo>
                  <a:pt x="75" y="25"/>
                </a:lnTo>
                <a:lnTo>
                  <a:pt x="75" y="27"/>
                </a:lnTo>
                <a:lnTo>
                  <a:pt x="80" y="27"/>
                </a:lnTo>
                <a:lnTo>
                  <a:pt x="80" y="30"/>
                </a:lnTo>
                <a:lnTo>
                  <a:pt x="85" y="30"/>
                </a:lnTo>
                <a:lnTo>
                  <a:pt x="85" y="32"/>
                </a:lnTo>
                <a:lnTo>
                  <a:pt x="86" y="32"/>
                </a:lnTo>
                <a:lnTo>
                  <a:pt x="86" y="34"/>
                </a:lnTo>
                <a:lnTo>
                  <a:pt x="86" y="36"/>
                </a:lnTo>
                <a:lnTo>
                  <a:pt x="90" y="36"/>
                </a:lnTo>
                <a:lnTo>
                  <a:pt x="90" y="38"/>
                </a:lnTo>
                <a:lnTo>
                  <a:pt x="93" y="38"/>
                </a:lnTo>
                <a:lnTo>
                  <a:pt x="93" y="40"/>
                </a:lnTo>
                <a:lnTo>
                  <a:pt x="96" y="40"/>
                </a:lnTo>
                <a:lnTo>
                  <a:pt x="96" y="42"/>
                </a:lnTo>
                <a:lnTo>
                  <a:pt x="102" y="42"/>
                </a:lnTo>
                <a:lnTo>
                  <a:pt x="102" y="45"/>
                </a:lnTo>
                <a:lnTo>
                  <a:pt x="105" y="45"/>
                </a:lnTo>
                <a:lnTo>
                  <a:pt x="105" y="47"/>
                </a:lnTo>
                <a:lnTo>
                  <a:pt x="108" y="47"/>
                </a:lnTo>
                <a:lnTo>
                  <a:pt x="108" y="49"/>
                </a:lnTo>
                <a:lnTo>
                  <a:pt x="110" y="49"/>
                </a:lnTo>
                <a:lnTo>
                  <a:pt x="110" y="51"/>
                </a:lnTo>
                <a:lnTo>
                  <a:pt x="110" y="53"/>
                </a:lnTo>
                <a:lnTo>
                  <a:pt x="116" y="53"/>
                </a:lnTo>
                <a:lnTo>
                  <a:pt x="116" y="56"/>
                </a:lnTo>
                <a:lnTo>
                  <a:pt x="120" y="56"/>
                </a:lnTo>
                <a:lnTo>
                  <a:pt x="120" y="58"/>
                </a:lnTo>
                <a:lnTo>
                  <a:pt x="122" y="58"/>
                </a:lnTo>
                <a:lnTo>
                  <a:pt x="122" y="60"/>
                </a:lnTo>
                <a:lnTo>
                  <a:pt x="122" y="62"/>
                </a:lnTo>
                <a:lnTo>
                  <a:pt x="123" y="62"/>
                </a:lnTo>
                <a:lnTo>
                  <a:pt x="123" y="65"/>
                </a:lnTo>
                <a:lnTo>
                  <a:pt x="123" y="67"/>
                </a:lnTo>
                <a:lnTo>
                  <a:pt x="124" y="67"/>
                </a:lnTo>
                <a:lnTo>
                  <a:pt x="124" y="69"/>
                </a:lnTo>
                <a:lnTo>
                  <a:pt x="126" y="69"/>
                </a:lnTo>
                <a:lnTo>
                  <a:pt x="126" y="71"/>
                </a:lnTo>
                <a:lnTo>
                  <a:pt x="129" y="71"/>
                </a:lnTo>
                <a:lnTo>
                  <a:pt x="129" y="74"/>
                </a:lnTo>
                <a:lnTo>
                  <a:pt x="134" y="74"/>
                </a:lnTo>
                <a:lnTo>
                  <a:pt x="134" y="76"/>
                </a:lnTo>
                <a:lnTo>
                  <a:pt x="136" y="76"/>
                </a:lnTo>
                <a:lnTo>
                  <a:pt x="136" y="78"/>
                </a:lnTo>
                <a:lnTo>
                  <a:pt x="136" y="80"/>
                </a:lnTo>
                <a:lnTo>
                  <a:pt x="142" y="80"/>
                </a:lnTo>
                <a:lnTo>
                  <a:pt x="142" y="83"/>
                </a:lnTo>
                <a:lnTo>
                  <a:pt x="145" y="83"/>
                </a:lnTo>
                <a:lnTo>
                  <a:pt x="145" y="85"/>
                </a:lnTo>
                <a:lnTo>
                  <a:pt x="146" y="85"/>
                </a:lnTo>
                <a:lnTo>
                  <a:pt x="146" y="87"/>
                </a:lnTo>
                <a:lnTo>
                  <a:pt x="148" y="87"/>
                </a:lnTo>
                <a:lnTo>
                  <a:pt x="148" y="90"/>
                </a:lnTo>
                <a:lnTo>
                  <a:pt x="153" y="90"/>
                </a:lnTo>
                <a:lnTo>
                  <a:pt x="153" y="92"/>
                </a:lnTo>
                <a:lnTo>
                  <a:pt x="164" y="92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9" y="97"/>
                </a:lnTo>
                <a:lnTo>
                  <a:pt x="169" y="99"/>
                </a:lnTo>
                <a:lnTo>
                  <a:pt x="169" y="102"/>
                </a:lnTo>
                <a:lnTo>
                  <a:pt x="176" y="102"/>
                </a:lnTo>
                <a:lnTo>
                  <a:pt x="176" y="104"/>
                </a:lnTo>
                <a:lnTo>
                  <a:pt x="176" y="107"/>
                </a:lnTo>
                <a:lnTo>
                  <a:pt x="178" y="107"/>
                </a:lnTo>
                <a:lnTo>
                  <a:pt x="178" y="109"/>
                </a:lnTo>
                <a:lnTo>
                  <a:pt x="181" y="109"/>
                </a:lnTo>
                <a:lnTo>
                  <a:pt x="181" y="111"/>
                </a:lnTo>
                <a:lnTo>
                  <a:pt x="193" y="111"/>
                </a:lnTo>
                <a:lnTo>
                  <a:pt x="193" y="114"/>
                </a:lnTo>
                <a:lnTo>
                  <a:pt x="198" y="114"/>
                </a:lnTo>
                <a:lnTo>
                  <a:pt x="198" y="117"/>
                </a:lnTo>
                <a:lnTo>
                  <a:pt x="200" y="117"/>
                </a:lnTo>
                <a:lnTo>
                  <a:pt x="200" y="119"/>
                </a:lnTo>
                <a:lnTo>
                  <a:pt x="202" y="119"/>
                </a:lnTo>
                <a:lnTo>
                  <a:pt x="202" y="122"/>
                </a:lnTo>
                <a:lnTo>
                  <a:pt x="213" y="122"/>
                </a:lnTo>
                <a:lnTo>
                  <a:pt x="213" y="125"/>
                </a:lnTo>
                <a:lnTo>
                  <a:pt x="217" y="125"/>
                </a:lnTo>
                <a:lnTo>
                  <a:pt x="217" y="128"/>
                </a:lnTo>
                <a:lnTo>
                  <a:pt x="219" y="128"/>
                </a:lnTo>
                <a:lnTo>
                  <a:pt x="219" y="130"/>
                </a:lnTo>
                <a:lnTo>
                  <a:pt x="226" y="130"/>
                </a:lnTo>
                <a:lnTo>
                  <a:pt x="226" y="133"/>
                </a:lnTo>
                <a:lnTo>
                  <a:pt x="226" y="136"/>
                </a:lnTo>
                <a:lnTo>
                  <a:pt x="229" y="136"/>
                </a:lnTo>
                <a:lnTo>
                  <a:pt x="229" y="138"/>
                </a:lnTo>
                <a:lnTo>
                  <a:pt x="230" y="138"/>
                </a:lnTo>
                <a:lnTo>
                  <a:pt x="230" y="141"/>
                </a:lnTo>
                <a:lnTo>
                  <a:pt x="244" y="141"/>
                </a:lnTo>
                <a:lnTo>
                  <a:pt x="244" y="144"/>
                </a:lnTo>
                <a:lnTo>
                  <a:pt x="250" y="144"/>
                </a:lnTo>
                <a:lnTo>
                  <a:pt x="250" y="146"/>
                </a:lnTo>
                <a:lnTo>
                  <a:pt x="252" y="146"/>
                </a:lnTo>
                <a:lnTo>
                  <a:pt x="252" y="149"/>
                </a:lnTo>
                <a:lnTo>
                  <a:pt x="254" y="149"/>
                </a:lnTo>
                <a:lnTo>
                  <a:pt x="254" y="152"/>
                </a:lnTo>
                <a:lnTo>
                  <a:pt x="262" y="152"/>
                </a:lnTo>
                <a:lnTo>
                  <a:pt x="262" y="155"/>
                </a:lnTo>
                <a:lnTo>
                  <a:pt x="265" y="155"/>
                </a:lnTo>
                <a:lnTo>
                  <a:pt x="265" y="157"/>
                </a:lnTo>
                <a:lnTo>
                  <a:pt x="271" y="157"/>
                </a:lnTo>
                <a:lnTo>
                  <a:pt x="271" y="160"/>
                </a:lnTo>
                <a:lnTo>
                  <a:pt x="274" y="160"/>
                </a:lnTo>
                <a:lnTo>
                  <a:pt x="274" y="163"/>
                </a:lnTo>
                <a:lnTo>
                  <a:pt x="276" y="163"/>
                </a:lnTo>
                <a:lnTo>
                  <a:pt x="276" y="166"/>
                </a:lnTo>
                <a:lnTo>
                  <a:pt x="295" y="166"/>
                </a:lnTo>
                <a:lnTo>
                  <a:pt x="295" y="169"/>
                </a:lnTo>
                <a:lnTo>
                  <a:pt x="295" y="172"/>
                </a:lnTo>
                <a:lnTo>
                  <a:pt x="296" y="172"/>
                </a:lnTo>
                <a:lnTo>
                  <a:pt x="296" y="176"/>
                </a:lnTo>
                <a:lnTo>
                  <a:pt x="300" y="176"/>
                </a:lnTo>
                <a:lnTo>
                  <a:pt x="300" y="179"/>
                </a:lnTo>
                <a:lnTo>
                  <a:pt x="302" y="179"/>
                </a:lnTo>
                <a:lnTo>
                  <a:pt x="302" y="182"/>
                </a:lnTo>
                <a:lnTo>
                  <a:pt x="314" y="182"/>
                </a:lnTo>
                <a:lnTo>
                  <a:pt x="314" y="186"/>
                </a:lnTo>
                <a:lnTo>
                  <a:pt x="315" y="186"/>
                </a:lnTo>
                <a:lnTo>
                  <a:pt x="315" y="189"/>
                </a:lnTo>
                <a:lnTo>
                  <a:pt x="315" y="193"/>
                </a:lnTo>
                <a:lnTo>
                  <a:pt x="321" y="193"/>
                </a:lnTo>
                <a:lnTo>
                  <a:pt x="321" y="197"/>
                </a:lnTo>
                <a:lnTo>
                  <a:pt x="330" y="197"/>
                </a:lnTo>
                <a:lnTo>
                  <a:pt x="330" y="201"/>
                </a:lnTo>
                <a:lnTo>
                  <a:pt x="332" y="201"/>
                </a:lnTo>
                <a:lnTo>
                  <a:pt x="332" y="205"/>
                </a:lnTo>
                <a:lnTo>
                  <a:pt x="338" y="205"/>
                </a:lnTo>
                <a:lnTo>
                  <a:pt x="338" y="210"/>
                </a:lnTo>
                <a:lnTo>
                  <a:pt x="341" y="210"/>
                </a:lnTo>
                <a:lnTo>
                  <a:pt x="341" y="214"/>
                </a:lnTo>
                <a:lnTo>
                  <a:pt x="358" y="214"/>
                </a:lnTo>
                <a:lnTo>
                  <a:pt x="358" y="220"/>
                </a:lnTo>
                <a:lnTo>
                  <a:pt x="361" y="220"/>
                </a:lnTo>
                <a:lnTo>
                  <a:pt x="361" y="225"/>
                </a:lnTo>
                <a:lnTo>
                  <a:pt x="376" y="225"/>
                </a:lnTo>
                <a:lnTo>
                  <a:pt x="376" y="231"/>
                </a:lnTo>
                <a:lnTo>
                  <a:pt x="377" y="231"/>
                </a:lnTo>
                <a:lnTo>
                  <a:pt x="377" y="237"/>
                </a:lnTo>
                <a:lnTo>
                  <a:pt x="383" y="237"/>
                </a:lnTo>
                <a:lnTo>
                  <a:pt x="383" y="244"/>
                </a:lnTo>
                <a:lnTo>
                  <a:pt x="385" y="244"/>
                </a:lnTo>
                <a:lnTo>
                  <a:pt x="385" y="251"/>
                </a:lnTo>
                <a:lnTo>
                  <a:pt x="414" y="251"/>
                </a:lnTo>
                <a:lnTo>
                  <a:pt x="414" y="261"/>
                </a:lnTo>
                <a:lnTo>
                  <a:pt x="432" y="261"/>
                </a:lnTo>
                <a:lnTo>
                  <a:pt x="432" y="274"/>
                </a:lnTo>
                <a:lnTo>
                  <a:pt x="458" y="274"/>
                </a:lnTo>
                <a:lnTo>
                  <a:pt x="458" y="307"/>
                </a:lnTo>
                <a:lnTo>
                  <a:pt x="487" y="307"/>
                </a:lnTo>
              </a:path>
            </a:pathLst>
          </a:custGeom>
          <a:noFill/>
          <a:ln w="20638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44" name="Line 37">
            <a:extLst>
              <a:ext uri="{FF2B5EF4-FFF2-40B4-BE49-F238E27FC236}">
                <a16:creationId xmlns:a16="http://schemas.microsoft.com/office/drawing/2014/main" xmlns="" id="{C0A7FC3E-574D-4D4C-922A-768E3EF868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9925" y="5010150"/>
            <a:ext cx="285750" cy="1588"/>
          </a:xfrm>
          <a:prstGeom prst="line">
            <a:avLst/>
          </a:prstGeom>
          <a:noFill/>
          <a:ln w="20638" cap="rnd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45" name="Line 38">
            <a:extLst>
              <a:ext uri="{FF2B5EF4-FFF2-40B4-BE49-F238E27FC236}">
                <a16:creationId xmlns:a16="http://schemas.microsoft.com/office/drawing/2014/main" xmlns="" id="{63AFAE56-18D1-334B-A700-9C8F41852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9925" y="5221289"/>
            <a:ext cx="285750" cy="1587"/>
          </a:xfrm>
          <a:prstGeom prst="line">
            <a:avLst/>
          </a:prstGeom>
          <a:noFill/>
          <a:ln w="20638" cap="rnd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46" name="Line 39">
            <a:extLst>
              <a:ext uri="{FF2B5EF4-FFF2-40B4-BE49-F238E27FC236}">
                <a16:creationId xmlns:a16="http://schemas.microsoft.com/office/drawing/2014/main" xmlns="" id="{CAFCC7C0-19E7-D347-9ADE-0BF55E00DC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9925" y="5429250"/>
            <a:ext cx="285750" cy="1588"/>
          </a:xfrm>
          <a:prstGeom prst="line">
            <a:avLst/>
          </a:prstGeom>
          <a:noFill/>
          <a:ln w="20638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47" name="Rectangle 40">
            <a:extLst>
              <a:ext uri="{FF2B5EF4-FFF2-40B4-BE49-F238E27FC236}">
                <a16:creationId xmlns:a16="http://schemas.microsoft.com/office/drawing/2014/main" xmlns="" id="{B1CDA6F7-6D8E-AF4A-AFAA-9A351B9B7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4916488"/>
            <a:ext cx="267098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/>
              <a:t>1: Day 28</a:t>
            </a:r>
            <a:r>
              <a:rPr lang="en-US" altLang="en-US" sz="1900" b="1">
                <a:solidFill>
                  <a:srgbClr val="FFFFFF"/>
                </a:solidFill>
              </a:rPr>
              <a:t> </a:t>
            </a:r>
            <a:r>
              <a:rPr lang="en-US" altLang="en-US" sz="1900" b="1">
                <a:solidFill>
                  <a:srgbClr val="009900"/>
                </a:solidFill>
              </a:rPr>
              <a:t>&lt;0.01% </a:t>
            </a:r>
            <a:r>
              <a:rPr lang="en-US" altLang="en-US" sz="1900" b="1"/>
              <a:t>(</a:t>
            </a:r>
            <a:r>
              <a:rPr lang="en-US" altLang="en-US" sz="1900" b="1" i="1"/>
              <a:t>n</a:t>
            </a:r>
            <a:r>
              <a:rPr lang="en-US" altLang="en-US" sz="1900" b="1"/>
              <a:t>=1588)</a:t>
            </a:r>
            <a:endParaRPr lang="en-US" altLang="en-US" sz="2400"/>
          </a:p>
        </p:txBody>
      </p:sp>
      <p:sp>
        <p:nvSpPr>
          <p:cNvPr id="119848" name="Rectangle 41">
            <a:extLst>
              <a:ext uri="{FF2B5EF4-FFF2-40B4-BE49-F238E27FC236}">
                <a16:creationId xmlns:a16="http://schemas.microsoft.com/office/drawing/2014/main" xmlns="" id="{18C7EC57-2165-F743-AA9A-6B78B1373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1" y="5124450"/>
            <a:ext cx="281365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/>
              <a:t>2: Day 28</a:t>
            </a:r>
            <a:r>
              <a:rPr lang="en-US" altLang="en-US" sz="1900" b="1">
                <a:solidFill>
                  <a:srgbClr val="FFFFFF"/>
                </a:solidFill>
              </a:rPr>
              <a:t> </a:t>
            </a:r>
            <a:r>
              <a:rPr lang="en-US" altLang="en-US" sz="1900" b="1">
                <a:solidFill>
                  <a:srgbClr val="0033CC"/>
                </a:solidFill>
              </a:rPr>
              <a:t>0.01-0.1%</a:t>
            </a:r>
            <a:r>
              <a:rPr lang="en-US" altLang="en-US" sz="1900" b="1">
                <a:solidFill>
                  <a:srgbClr val="FFFFFF"/>
                </a:solidFill>
              </a:rPr>
              <a:t> </a:t>
            </a:r>
            <a:r>
              <a:rPr lang="en-US" altLang="en-US" sz="1900" b="1"/>
              <a:t>(</a:t>
            </a:r>
            <a:r>
              <a:rPr lang="en-US" altLang="en-US" sz="1900" b="1" i="1"/>
              <a:t>n</a:t>
            </a:r>
            <a:r>
              <a:rPr lang="en-US" altLang="en-US" sz="1900" b="1"/>
              <a:t>=175)</a:t>
            </a:r>
            <a:endParaRPr lang="en-US" altLang="en-US" sz="2400"/>
          </a:p>
        </p:txBody>
      </p:sp>
      <p:sp>
        <p:nvSpPr>
          <p:cNvPr id="119849" name="Rectangle 42">
            <a:extLst>
              <a:ext uri="{FF2B5EF4-FFF2-40B4-BE49-F238E27FC236}">
                <a16:creationId xmlns:a16="http://schemas.microsoft.com/office/drawing/2014/main" xmlns="" id="{D75356BE-DF57-9249-BA01-DAE5EE727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1" y="5334000"/>
            <a:ext cx="24241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/>
              <a:t>3: Day 28</a:t>
            </a:r>
            <a:r>
              <a:rPr lang="en-US" altLang="en-US" sz="1900" b="1">
                <a:solidFill>
                  <a:srgbClr val="FFFFFF"/>
                </a:solidFill>
              </a:rPr>
              <a:t> </a:t>
            </a:r>
            <a:r>
              <a:rPr lang="en-US" altLang="en-US" sz="1900" b="1">
                <a:solidFill>
                  <a:srgbClr val="FF0000"/>
                </a:solidFill>
              </a:rPr>
              <a:t>&gt;0.1%</a:t>
            </a:r>
            <a:r>
              <a:rPr lang="en-US" altLang="en-US" sz="1900" b="1">
                <a:solidFill>
                  <a:srgbClr val="FFFFFF"/>
                </a:solidFill>
              </a:rPr>
              <a:t> </a:t>
            </a:r>
            <a:r>
              <a:rPr lang="en-US" altLang="en-US" sz="1900" b="1"/>
              <a:t>(</a:t>
            </a:r>
            <a:r>
              <a:rPr lang="en-US" altLang="en-US" sz="1900" b="1" i="1"/>
              <a:t>n</a:t>
            </a:r>
            <a:r>
              <a:rPr lang="en-US" altLang="en-US" sz="1900" b="1"/>
              <a:t>=208)</a:t>
            </a:r>
            <a:endParaRPr lang="en-US" altLang="en-US" sz="2400"/>
          </a:p>
        </p:txBody>
      </p:sp>
      <p:sp>
        <p:nvSpPr>
          <p:cNvPr id="119850" name="Rectangle 43">
            <a:extLst>
              <a:ext uri="{FF2B5EF4-FFF2-40B4-BE49-F238E27FC236}">
                <a16:creationId xmlns:a16="http://schemas.microsoft.com/office/drawing/2014/main" xmlns="" id="{01045B30-46CA-4046-B7B2-83A348923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1" y="0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9851" name="Rectangle 44">
            <a:extLst>
              <a:ext uri="{FF2B5EF4-FFF2-40B4-BE49-F238E27FC236}">
                <a16:creationId xmlns:a16="http://schemas.microsoft.com/office/drawing/2014/main" xmlns="" id="{8065CBAD-E18A-B341-B968-8F9D9D8F4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9" y="1077913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9852" name="Rectangle 45">
            <a:extLst>
              <a:ext uri="{FF2B5EF4-FFF2-40B4-BE49-F238E27FC236}">
                <a16:creationId xmlns:a16="http://schemas.microsoft.com/office/drawing/2014/main" xmlns="" id="{E339BC6A-72C4-4F46-BF2F-723AEEB71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097338"/>
            <a:ext cx="12984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 i="1"/>
              <a:t>P</a:t>
            </a:r>
            <a:endParaRPr lang="en-US" altLang="en-US" sz="2400" b="1"/>
          </a:p>
        </p:txBody>
      </p:sp>
      <p:sp>
        <p:nvSpPr>
          <p:cNvPr id="119853" name="Rectangle 46">
            <a:extLst>
              <a:ext uri="{FF2B5EF4-FFF2-40B4-BE49-F238E27FC236}">
                <a16:creationId xmlns:a16="http://schemas.microsoft.com/office/drawing/2014/main" xmlns="" id="{B8405B32-207D-4442-8E0C-E5FEB2103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75" y="4078288"/>
            <a:ext cx="12182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/>
              <a:t>&lt;</a:t>
            </a:r>
            <a:endParaRPr lang="en-US" altLang="en-US" sz="2400"/>
          </a:p>
        </p:txBody>
      </p:sp>
      <p:sp>
        <p:nvSpPr>
          <p:cNvPr id="119854" name="Rectangle 47">
            <a:extLst>
              <a:ext uri="{FF2B5EF4-FFF2-40B4-BE49-F238E27FC236}">
                <a16:creationId xmlns:a16="http://schemas.microsoft.com/office/drawing/2014/main" xmlns="" id="{8C2C8869-4E37-8147-A72C-0857A646D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726" y="4078288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9855" name="Rectangle 48">
            <a:extLst>
              <a:ext uri="{FF2B5EF4-FFF2-40B4-BE49-F238E27FC236}">
                <a16:creationId xmlns:a16="http://schemas.microsoft.com/office/drawing/2014/main" xmlns="" id="{1D9927EA-BD24-FA46-B9F1-DAD54864B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351" y="4097338"/>
            <a:ext cx="68287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 b="1"/>
              <a:t>0.0001</a:t>
            </a:r>
            <a:endParaRPr lang="en-US" altLang="en-US" sz="2400" b="1"/>
          </a:p>
        </p:txBody>
      </p:sp>
      <p:sp>
        <p:nvSpPr>
          <p:cNvPr id="119856" name="Text Box 49">
            <a:extLst>
              <a:ext uri="{FF2B5EF4-FFF2-40B4-BE49-F238E27FC236}">
                <a16:creationId xmlns:a16="http://schemas.microsoft.com/office/drawing/2014/main" xmlns="" id="{C6EAAFD5-D208-4D41-805A-822EC4BBD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524001"/>
            <a:ext cx="973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chemeClr val="tx2"/>
              </a:buClr>
              <a:buSzPct val="120000"/>
              <a:buFontTx/>
              <a:buNone/>
            </a:pPr>
            <a:r>
              <a:rPr lang="en-US" altLang="en-US" sz="2000">
                <a:solidFill>
                  <a:srgbClr val="009900"/>
                </a:solidFill>
                <a:latin typeface="Arial" panose="020B0604020202020204" pitchFamily="34" charset="0"/>
              </a:rPr>
              <a:t>88</a:t>
            </a:r>
            <a:r>
              <a:rPr lang="en-US" altLang="en-US" sz="2000">
                <a:solidFill>
                  <a:srgbClr val="009900"/>
                </a:solidFill>
                <a:latin typeface="Arial" panose="020B0604020202020204" pitchFamily="34" charset="0"/>
                <a:sym typeface="Symbol" pitchFamily="2" charset="2"/>
              </a:rPr>
              <a:t>1%</a:t>
            </a:r>
            <a:endParaRPr lang="en-US" altLang="en-US" sz="280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119857" name="Text Box 50">
            <a:extLst>
              <a:ext uri="{FF2B5EF4-FFF2-40B4-BE49-F238E27FC236}">
                <a16:creationId xmlns:a16="http://schemas.microsoft.com/office/drawing/2014/main" xmlns="" id="{2075FF72-E63F-9346-9493-799100AF0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438401"/>
            <a:ext cx="973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chemeClr val="tx2"/>
              </a:buClr>
              <a:buSzPct val="120000"/>
              <a:buFontTx/>
              <a:buNone/>
            </a:pPr>
            <a:r>
              <a:rPr lang="en-US" altLang="en-US" sz="2000">
                <a:solidFill>
                  <a:srgbClr val="0033CC"/>
                </a:solidFill>
                <a:latin typeface="Arial" panose="020B0604020202020204" pitchFamily="34" charset="0"/>
              </a:rPr>
              <a:t>59</a:t>
            </a:r>
            <a:r>
              <a:rPr lang="en-US" altLang="en-US" sz="2000">
                <a:solidFill>
                  <a:srgbClr val="0033CC"/>
                </a:solidFill>
                <a:latin typeface="Arial" panose="020B0604020202020204" pitchFamily="34" charset="0"/>
                <a:sym typeface="Symbol" pitchFamily="2" charset="2"/>
              </a:rPr>
              <a:t>5%</a:t>
            </a:r>
            <a:endParaRPr lang="en-US" altLang="en-US" sz="280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19858" name="Text Box 51">
            <a:extLst>
              <a:ext uri="{FF2B5EF4-FFF2-40B4-BE49-F238E27FC236}">
                <a16:creationId xmlns:a16="http://schemas.microsoft.com/office/drawing/2014/main" xmlns="" id="{CA5EF077-5526-874E-AE4B-5301B910F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352801"/>
            <a:ext cx="973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chemeClr val="tx2"/>
              </a:buClr>
              <a:buSzPct val="120000"/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43</a:t>
            </a: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  <a:sym typeface="Symbol" pitchFamily="2" charset="2"/>
              </a:rPr>
              <a:t>5%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119859" name="Text Box 52">
            <a:extLst>
              <a:ext uri="{FF2B5EF4-FFF2-40B4-BE49-F238E27FC236}">
                <a16:creationId xmlns:a16="http://schemas.microsoft.com/office/drawing/2014/main" xmlns="" id="{42C6248B-796B-594C-ADC9-9FB8FA39D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01" y="2514600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chemeClr val="tx2"/>
              </a:buClr>
              <a:buSzPct val="120000"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5 yr EFS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119860" name="Rectangle 53">
            <a:extLst>
              <a:ext uri="{FF2B5EF4-FFF2-40B4-BE49-F238E27FC236}">
                <a16:creationId xmlns:a16="http://schemas.microsoft.com/office/drawing/2014/main" xmlns="" id="{668DE934-DB70-4A46-BC5E-DBD13BE40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286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119861" name="Rectangle 54">
            <a:extLst>
              <a:ext uri="{FF2B5EF4-FFF2-40B4-BE49-F238E27FC236}">
                <a16:creationId xmlns:a16="http://schemas.microsoft.com/office/drawing/2014/main" xmlns="" id="{BE3927C2-5E6A-5F4D-93B1-D1677CF7A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85" y="62460"/>
            <a:ext cx="107404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sz="3600" b="1" dirty="0">
                <a:latin typeface="+mj-lt"/>
              </a:rPr>
              <a:t>End Induction BM MRD via FCM is Highly Prognostic: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1" lang="en-US" altLang="en-US" sz="3600" b="1" dirty="0">
                <a:latin typeface="+mj-lt"/>
              </a:rPr>
              <a:t>COG P9900</a:t>
            </a:r>
            <a:endParaRPr lang="en-US" altLang="en-US" sz="1600" b="1" dirty="0">
              <a:latin typeface="+mj-lt"/>
            </a:endParaRPr>
          </a:p>
        </p:txBody>
      </p:sp>
      <p:sp>
        <p:nvSpPr>
          <p:cNvPr id="119862" name="Rectangle 55">
            <a:extLst>
              <a:ext uri="{FF2B5EF4-FFF2-40B4-BE49-F238E27FC236}">
                <a16:creationId xmlns:a16="http://schemas.microsoft.com/office/drawing/2014/main" xmlns="" id="{6E45C4CF-483D-3248-9B3A-250B699F6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598613"/>
            <a:ext cx="1752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51% of events are in the MRD negative group</a:t>
            </a:r>
            <a:endParaRPr lang="en-US" altLang="en-US" sz="4400" b="1">
              <a:solidFill>
                <a:srgbClr val="008000"/>
              </a:solidFill>
            </a:endParaRPr>
          </a:p>
        </p:txBody>
      </p:sp>
      <p:sp>
        <p:nvSpPr>
          <p:cNvPr id="119863" name="Line 56">
            <a:extLst>
              <a:ext uri="{FF2B5EF4-FFF2-40B4-BE49-F238E27FC236}">
                <a16:creationId xmlns:a16="http://schemas.microsoft.com/office/drawing/2014/main" xmlns="" id="{020E9C17-D4EE-074A-9ED4-56BC7959A1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3048000"/>
            <a:ext cx="1219200" cy="0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 type="stealth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64" name="Text Box 57">
            <a:extLst>
              <a:ext uri="{FF2B5EF4-FFF2-40B4-BE49-F238E27FC236}">
                <a16:creationId xmlns:a16="http://schemas.microsoft.com/office/drawing/2014/main" xmlns="" id="{844DCAFF-380E-F64D-822C-3CC7312B3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438650"/>
            <a:ext cx="190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MRD threshold in 1st generation COG ALL trials</a:t>
            </a:r>
            <a:endParaRPr lang="en-US" altLang="en-US" sz="4400" b="1" dirty="0">
              <a:latin typeface="Arial" panose="020B0604020202020204" pitchFamily="34" charset="0"/>
            </a:endParaRPr>
          </a:p>
        </p:txBody>
      </p:sp>
      <p:sp>
        <p:nvSpPr>
          <p:cNvPr id="119865" name="Rectangle 58">
            <a:extLst>
              <a:ext uri="{FF2B5EF4-FFF2-40B4-BE49-F238E27FC236}">
                <a16:creationId xmlns:a16="http://schemas.microsoft.com/office/drawing/2014/main" xmlns="" id="{933681B8-A033-2549-B310-B0E5DC8B4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900" y="27178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119866" name="Line 59">
            <a:extLst>
              <a:ext uri="{FF2B5EF4-FFF2-40B4-BE49-F238E27FC236}">
                <a16:creationId xmlns:a16="http://schemas.microsoft.com/office/drawing/2014/main" xmlns="" id="{D5B6146D-6556-4842-AA5A-3B3A716CF98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4343400"/>
            <a:ext cx="914400" cy="3810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stealth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67" name="Rectangle 60">
            <a:extLst>
              <a:ext uri="{FF2B5EF4-FFF2-40B4-BE49-F238E27FC236}">
                <a16:creationId xmlns:a16="http://schemas.microsoft.com/office/drawing/2014/main" xmlns="" id="{38590279-2AB6-4C4F-928E-64003E2D9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2914650"/>
            <a:ext cx="1981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MRD threshold for 2nd generation COG ALL trials</a:t>
            </a:r>
            <a:endParaRPr lang="en-US" altLang="en-US" sz="2000" b="1">
              <a:solidFill>
                <a:srgbClr val="0000FF"/>
              </a:solidFill>
            </a:endParaRPr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09767" y="6412368"/>
            <a:ext cx="6898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Republished with permission of </a:t>
            </a:r>
            <a:r>
              <a:rPr lang="en-US" sz="1200" dirty="0" smtClean="0"/>
              <a:t>American Society of Hematology, </a:t>
            </a:r>
            <a:r>
              <a:rPr lang="en-US" sz="1200" dirty="0"/>
              <a:t>from </a:t>
            </a:r>
            <a:r>
              <a:rPr lang="en-US" sz="1200" dirty="0" smtClean="0"/>
              <a:t>Blood, </a:t>
            </a:r>
            <a:r>
              <a:rPr lang="en-US" sz="1200" dirty="0" err="1" smtClean="0"/>
              <a:t>Borowitz</a:t>
            </a:r>
            <a:r>
              <a:rPr lang="en-US" sz="1200" dirty="0" smtClean="0"/>
              <a:t> M et al., 111, 2008, </a:t>
            </a:r>
          </a:p>
          <a:p>
            <a:r>
              <a:rPr lang="en-US" sz="1200" dirty="0" smtClean="0"/>
              <a:t>5477-5485; </a:t>
            </a:r>
            <a:r>
              <a:rPr lang="en-US" sz="1200" dirty="0"/>
              <a:t>permission conveyed through Copyright Clearance Center, Inc. </a:t>
            </a:r>
          </a:p>
        </p:txBody>
      </p:sp>
    </p:spTree>
    <p:extLst>
      <p:ext uri="{BB962C8B-B14F-4D97-AF65-F5344CB8AC3E}">
        <p14:creationId xmlns:p14="http://schemas.microsoft.com/office/powerpoint/2010/main" val="82346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>
            <a:extLst>
              <a:ext uri="{FF2B5EF4-FFF2-40B4-BE49-F238E27FC236}">
                <a16:creationId xmlns:a16="http://schemas.microsoft.com/office/drawing/2014/main" xmlns="" id="{24849D61-725A-3644-B10E-3A8A12BDC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84" y="228600"/>
            <a:ext cx="9881016" cy="1143000"/>
          </a:xfrm>
        </p:spPr>
        <p:txBody>
          <a:bodyPr anchor="t">
            <a:normAutofit fontScale="90000"/>
          </a:bodyPr>
          <a:lstStyle/>
          <a:p>
            <a:r>
              <a:rPr lang="en-US" altLang="en-US" sz="40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Ig/TCR Rearrangements are Unique Clonotypic Markers and MRD Targets (NGS)</a:t>
            </a:r>
          </a:p>
        </p:txBody>
      </p:sp>
      <p:pic>
        <p:nvPicPr>
          <p:cNvPr id="117762" name="Picture 3">
            <a:extLst>
              <a:ext uri="{FF2B5EF4-FFF2-40B4-BE49-F238E27FC236}">
                <a16:creationId xmlns:a16="http://schemas.microsoft.com/office/drawing/2014/main" xmlns="" id="{854CED07-3120-9742-86FC-B89C2179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1981200"/>
            <a:ext cx="8001000" cy="3773488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</p:pic>
      <p:sp>
        <p:nvSpPr>
          <p:cNvPr id="117763" name="Line 4">
            <a:extLst>
              <a:ext uri="{FF2B5EF4-FFF2-40B4-BE49-F238E27FC236}">
                <a16:creationId xmlns:a16="http://schemas.microsoft.com/office/drawing/2014/main" xmlns="" id="{94D25FBD-B739-1342-9475-BB80C15DBA36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5562600"/>
            <a:ext cx="457200" cy="304800"/>
          </a:xfrm>
          <a:prstGeom prst="line">
            <a:avLst/>
          </a:prstGeom>
          <a:noFill/>
          <a:ln w="31750" cap="sq">
            <a:solidFill>
              <a:srgbClr val="FF0066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4" name="Text Box 5">
            <a:extLst>
              <a:ext uri="{FF2B5EF4-FFF2-40B4-BE49-F238E27FC236}">
                <a16:creationId xmlns:a16="http://schemas.microsoft.com/office/drawing/2014/main" xmlns="" id="{625EC6B1-6461-8A46-94BE-B279431C6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1" y="5867401"/>
            <a:ext cx="3902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Unique marker of each B cell and its clonal progeny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AB60AE-07E0-A741-B8DD-9A004DD8F0A7}"/>
              </a:ext>
            </a:extLst>
          </p:cNvPr>
          <p:cNvSpPr txBox="1"/>
          <p:nvPr/>
        </p:nvSpPr>
        <p:spPr>
          <a:xfrm>
            <a:off x="4180815" y="6441779"/>
            <a:ext cx="313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</a:rPr>
              <a:t>Courtesy of S. Hunger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32921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>
            <a:extLst>
              <a:ext uri="{FF2B5EF4-FFF2-40B4-BE49-F238E27FC236}">
                <a16:creationId xmlns:a16="http://schemas.microsoft.com/office/drawing/2014/main" xmlns="" id="{4B5E9742-F5C3-8E4D-875C-B2DF3F68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365125"/>
            <a:ext cx="11098967" cy="1325563"/>
          </a:xfrm>
        </p:spPr>
        <p:txBody>
          <a:bodyPr anchor="t">
            <a:normAutofit/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Prevention of CNS Leukemia Dramatically Improved ALL Outcome</a:t>
            </a:r>
          </a:p>
        </p:txBody>
      </p:sp>
      <p:sp>
        <p:nvSpPr>
          <p:cNvPr id="141314" name="Rectangle 3">
            <a:extLst>
              <a:ext uri="{FF2B5EF4-FFF2-40B4-BE49-F238E27FC236}">
                <a16:creationId xmlns:a16="http://schemas.microsoft.com/office/drawing/2014/main" xmlns="" id="{D69E23E7-7DE1-1C47-A47B-23F698A8C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15" y="1690688"/>
            <a:ext cx="9578716" cy="505488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1960s: chemotherapy induced remissions in most patients, but very high rate of early CNS relapses</a:t>
            </a:r>
            <a:endParaRPr lang="en-US" altLang="en-US" sz="4000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50-75% had CNS relapse within 6-12 months</a:t>
            </a:r>
            <a:r>
              <a:rPr lang="en-US" altLang="en-US" sz="3600" dirty="0">
                <a:latin typeface="+mj-lt"/>
                <a:ea typeface="ＭＳ Ｐゴシック" panose="020B0600070205080204" pitchFamily="34" charset="-128"/>
              </a:rPr>
              <a:t> </a:t>
            </a:r>
          </a:p>
          <a:p>
            <a:pPr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Most chemo agents have poor CNS penetration and prophylactic CNS treatment is essential</a:t>
            </a:r>
            <a:r>
              <a:rPr lang="en-US" altLang="en-US" sz="4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Dramatic increase in cure rates in early 70s with universal use of cranial (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cXRT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) or craniospinal irradiation (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csXRT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CNS disease definitions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CNS1 (0-5 white cells/chamber, 0 blasts, no clinical signs of CNS leukemia)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CNS2 (&lt; 5 white blood cells/chamber, presence of blasts) or negative by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Steinherz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-Bleyer algorithm if traumatic tap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CNS3 (</a:t>
            </a:r>
            <a:r>
              <a:rPr lang="en-US" altLang="en-US" u="sng" dirty="0">
                <a:latin typeface="+mj-lt"/>
                <a:ea typeface="ＭＳ Ｐゴシック" panose="020B0600070205080204" pitchFamily="34" charset="-128"/>
              </a:rPr>
              <a:t>&gt;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5 white blood cells/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ul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chamber, presence of blasts), signs of clinical leukemia, positive by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Steinherz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-Bleyer algorithm if traumatic tap</a:t>
            </a:r>
          </a:p>
          <a:p>
            <a:pPr lvl="1">
              <a:buFont typeface="Wingdings" pitchFamily="2" charset="2"/>
              <a:buChar char="§"/>
            </a:pP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628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>
            <a:extLst>
              <a:ext uri="{FF2B5EF4-FFF2-40B4-BE49-F238E27FC236}">
                <a16:creationId xmlns:a16="http://schemas.microsoft.com/office/drawing/2014/main" xmlns="" id="{1AD774AF-A003-0740-8E6E-C9299B4CE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52" y="228600"/>
            <a:ext cx="10214548" cy="745761"/>
          </a:xfrm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Prophylactic Treatment of the CNS</a:t>
            </a:r>
          </a:p>
        </p:txBody>
      </p:sp>
      <p:sp>
        <p:nvSpPr>
          <p:cNvPr id="143362" name="Rectangle 3">
            <a:extLst>
              <a:ext uri="{FF2B5EF4-FFF2-40B4-BE49-F238E27FC236}">
                <a16:creationId xmlns:a16="http://schemas.microsoft.com/office/drawing/2014/main" xmlns="" id="{78262A4A-CA36-F64A-A62C-16DB88D42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774" y="1199212"/>
            <a:ext cx="9578715" cy="5396459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Greatly decreased use of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cXRT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over time; some groups use only for CNS3 or not at all (SJCRH, DCOG, MRC,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CoALL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Other groups still use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cXRT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for some patient subsets (COG, DFCI, BFM, others)</a:t>
            </a:r>
          </a:p>
          <a:p>
            <a:pPr lvl="2">
              <a:lnSpc>
                <a:spcPct val="90000"/>
              </a:lnSpc>
              <a:buFont typeface="Arial Narrow" panose="020B0604020202020204" pitchFamily="34" charset="0"/>
              <a:buChar char="-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Typically includes all CNS3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Current prophylactic dose usually 1200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cGy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cXRT</a:t>
            </a: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Current treatment dose (CNS3) usually 1800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cGy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cXRT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, </a:t>
            </a: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includes posterior halves of globes of eyes</a:t>
            </a:r>
          </a:p>
          <a:p>
            <a:pPr lvl="2"/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Many groups treat with HR backbone therapy (including HDM)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Spinal irradiation </a:t>
            </a:r>
            <a:r>
              <a:rPr lang="en-US" altLang="en-US" b="1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rarely</a:t>
            </a: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 used any more</a:t>
            </a:r>
            <a:b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</a:br>
            <a:endParaRPr lang="en-US" altLang="en-US" dirty="0">
              <a:solidFill>
                <a:srgbClr val="FF0000"/>
              </a:solidFill>
              <a:latin typeface="+mj-lt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CNS2</a:t>
            </a:r>
          </a:p>
          <a:p>
            <a:pPr lvl="1"/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Most groups treat with extra IT during induction which abrogate poor prognosis</a:t>
            </a:r>
          </a:p>
          <a:p>
            <a:pPr marL="0" indent="0">
              <a:buNone/>
            </a:pP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3560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>
            <a:extLst>
              <a:ext uri="{FF2B5EF4-FFF2-40B4-BE49-F238E27FC236}">
                <a16:creationId xmlns:a16="http://schemas.microsoft.com/office/drawing/2014/main" xmlns="" id="{67CB5C3C-5206-C044-AA6B-A47BEEA8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25" y="350135"/>
            <a:ext cx="10515600" cy="594245"/>
          </a:xfrm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CNS-Directed Therapy: Acute Complications</a:t>
            </a:r>
          </a:p>
        </p:txBody>
      </p:sp>
      <p:sp>
        <p:nvSpPr>
          <p:cNvPr id="149506" name="Rectangle 3">
            <a:extLst>
              <a:ext uri="{FF2B5EF4-FFF2-40B4-BE49-F238E27FC236}">
                <a16:creationId xmlns:a16="http://schemas.microsoft.com/office/drawing/2014/main" xmlns="" id="{6C63F367-27C5-6843-80D9-C832DBEFE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666" y="1295400"/>
            <a:ext cx="9624934" cy="4876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Intrathecal chemotherapy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Arachnoiditis (headache, nausea, vomiting,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meningismus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Seizures (occur in 1-2%, particularly with repeats ITs)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Transient stroke-like symptoms</a:t>
            </a:r>
          </a:p>
          <a:p>
            <a:pPr lvl="2">
              <a:lnSpc>
                <a:spcPct val="80000"/>
              </a:lnSpc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Typically occur 7-11 days post IT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Rare occurrence of subacute encephalopathy, myelopathy, and weakness/paraplegia linked to IT MTX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Irradiation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Somnolence syndrome 5-7 weeks post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cXRT</a:t>
            </a: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Administration of high dose IV MTX after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cXRT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is associated with increased CNS toxicity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Give High Dose MTX first!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1252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55BD2-9E0E-3D4A-A86C-4CCD48FD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47" y="347196"/>
            <a:ext cx="10515600" cy="1325563"/>
          </a:xfrm>
        </p:spPr>
        <p:txBody>
          <a:bodyPr/>
          <a:lstStyle/>
          <a:p>
            <a:r>
              <a:rPr lang="en-US" b="1" dirty="0"/>
              <a:t>Acute lymphoblastic leukemia (ALL)  is a heterogeneous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40F0D-79CA-2841-A6CE-92E2FECEF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B-lineage and T-lineage</a:t>
            </a:r>
          </a:p>
          <a:p>
            <a:r>
              <a:rPr lang="en-US" dirty="0"/>
              <a:t>Arrested development with abnormal proliferation</a:t>
            </a:r>
          </a:p>
          <a:p>
            <a:r>
              <a:rPr lang="en-US" dirty="0"/>
              <a:t>Sentinel somatic mutations arise with secondary events leading to full transformation</a:t>
            </a:r>
          </a:p>
          <a:p>
            <a:pPr lvl="1"/>
            <a:r>
              <a:rPr lang="en-US" i="1" dirty="0" err="1"/>
              <a:t>KMTAr</a:t>
            </a:r>
            <a:r>
              <a:rPr lang="en-US" i="1" dirty="0"/>
              <a:t> </a:t>
            </a:r>
            <a:r>
              <a:rPr lang="en-US" dirty="0"/>
              <a:t>arise in utero (Ford, Nature 1993)</a:t>
            </a:r>
            <a:endParaRPr lang="en-US" i="1" dirty="0"/>
          </a:p>
          <a:p>
            <a:pPr lvl="1"/>
            <a:r>
              <a:rPr lang="en-US" dirty="0"/>
              <a:t>1% of infants are born with ETV6/RUNX1 detectable on cord blood</a:t>
            </a:r>
          </a:p>
          <a:p>
            <a:pPr lvl="2"/>
            <a:r>
              <a:rPr lang="en-US" dirty="0"/>
              <a:t>Only 1/100 of ETV6/RUNX1 positive infants develop ALL (Mori, PNAS, 2002)</a:t>
            </a:r>
          </a:p>
          <a:p>
            <a:pPr lvl="1"/>
            <a:r>
              <a:rPr lang="en-US" dirty="0"/>
              <a:t>Also some evidence that some </a:t>
            </a:r>
            <a:r>
              <a:rPr lang="en-US" dirty="0" err="1"/>
              <a:t>hyperdiploid</a:t>
            </a:r>
            <a:r>
              <a:rPr lang="en-US" dirty="0"/>
              <a:t> ALL arise in utero (Bateman, Leukemia 2015)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530335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>
            <a:extLst>
              <a:ext uri="{FF2B5EF4-FFF2-40B4-BE49-F238E27FC236}">
                <a16:creationId xmlns:a16="http://schemas.microsoft.com/office/drawing/2014/main" xmlns="" id="{3E0E75BA-8D3E-5642-A306-6E9138F09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13" y="365126"/>
            <a:ext cx="11068987" cy="684186"/>
          </a:xfrm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CNS-Directed Therapy: Late Complications</a:t>
            </a:r>
          </a:p>
        </p:txBody>
      </p:sp>
      <p:sp>
        <p:nvSpPr>
          <p:cNvPr id="151554" name="Rectangle 3">
            <a:extLst>
              <a:ext uri="{FF2B5EF4-FFF2-40B4-BE49-F238E27FC236}">
                <a16:creationId xmlns:a16="http://schemas.microsoft.com/office/drawing/2014/main" xmlns="" id="{D69485C0-A3B3-9948-B090-EACF98642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646" y="1371600"/>
            <a:ext cx="9594954" cy="4876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Changes on neuroimaging studies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Cortical atrophy, necrotizing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leukocencephalopathy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, subacute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leukocencephalopathy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, mineralizing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leukocencephalopathy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(HD MTX may increase risk; uncertain)</a:t>
            </a:r>
            <a:endParaRPr lang="en-US" altLang="en-US" dirty="0">
              <a:solidFill>
                <a:srgbClr val="FF0000"/>
              </a:solidFill>
              <a:latin typeface="+mj-lt"/>
              <a:ea typeface="ＭＳ Ｐゴシック" panose="020B0600070205080204" pitchFamily="34" charset="-128"/>
            </a:endParaRPr>
          </a:p>
          <a:p>
            <a:pPr lvl="2">
              <a:lnSpc>
                <a:spcPct val="80000"/>
              </a:lnSpc>
              <a:buFont typeface="Arial Narrow" panose="020B0604020202020204" pitchFamily="34" charset="0"/>
              <a:buChar char="-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Calcifications may be most significant finding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Impaired intellectual function and school performance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Linked to dose and age at time of </a:t>
            </a:r>
            <a:r>
              <a:rPr lang="en-US" altLang="en-US" dirty="0" err="1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cXRT</a:t>
            </a:r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 (younger is worse)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Development of secondary brain tumors </a:t>
            </a:r>
            <a:r>
              <a:rPr lang="en-US" altLang="en-US" sz="18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(10+ </a:t>
            </a:r>
            <a:r>
              <a:rPr lang="en-US" altLang="en-US" sz="1800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yrs</a:t>
            </a:r>
            <a:r>
              <a:rPr lang="en-US" altLang="en-US" sz="18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post XRT)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Meningioma (15-20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yrs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post XRT) highly curable; others not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Neuroendocrine changes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Impaired growth and GH responses; much lower risk if &lt;2400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cGy</a:t>
            </a: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Increased risk of obesity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3864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882" y="304800"/>
            <a:ext cx="10030918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/>
              <a:t>New Immunotherapies for ALL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27" name="Picture 2" descr="C:\Users\grupp\Dropbox (CHOP Cell Therapy)\Public\CART19 no CD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12445" r="3816" b="5511"/>
          <a:stretch>
            <a:fillRect/>
          </a:stretch>
        </p:blipFill>
        <p:spPr bwMode="auto">
          <a:xfrm>
            <a:off x="7973517" y="2594550"/>
            <a:ext cx="3628867" cy="24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98" y="2341780"/>
            <a:ext cx="2383434" cy="34049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438" y="2789420"/>
            <a:ext cx="3999873" cy="29872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9371" y="1624464"/>
            <a:ext cx="20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Blinatumomab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60754" y="1639454"/>
            <a:ext cx="20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Inotuzumab</a:t>
            </a:r>
            <a:endParaRPr lang="en-US" sz="2400" b="1" dirty="0"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799848" y="1699414"/>
            <a:ext cx="209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CTL-019/CART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4498" y="5955752"/>
            <a:ext cx="160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Clinicaloptions.com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526438" y="5888018"/>
            <a:ext cx="4795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Reprinted by permission </a:t>
            </a:r>
            <a:r>
              <a:rPr lang="en-US" sz="1200" dirty="0" smtClean="0"/>
              <a:t>from </a:t>
            </a:r>
            <a:r>
              <a:rPr lang="en-US" sz="1200" dirty="0"/>
              <a:t>Dove Medical </a:t>
            </a:r>
            <a:r>
              <a:rPr lang="en-US" sz="1200" dirty="0" smtClean="0"/>
              <a:t>Press Ltd., Thomas, X, </a:t>
            </a:r>
            <a:r>
              <a:rPr lang="en-US" sz="1200" dirty="0"/>
              <a:t>Profile </a:t>
            </a:r>
            <a:endParaRPr lang="en-US" sz="1200" dirty="0" smtClean="0"/>
          </a:p>
          <a:p>
            <a:r>
              <a:rPr lang="en-US" sz="1200" dirty="0" smtClean="0"/>
              <a:t>of </a:t>
            </a:r>
            <a:r>
              <a:rPr lang="en-US" sz="1200" dirty="0" err="1"/>
              <a:t>inotuzumab</a:t>
            </a:r>
            <a:r>
              <a:rPr lang="en-US" sz="1200" dirty="0"/>
              <a:t> </a:t>
            </a:r>
            <a:r>
              <a:rPr lang="en-US" sz="1200" dirty="0" err="1"/>
              <a:t>ozogamicin</a:t>
            </a:r>
            <a:r>
              <a:rPr lang="en-US" sz="1200" dirty="0"/>
              <a:t> and its potential in the treatment of acute </a:t>
            </a:r>
            <a:endParaRPr lang="en-US" sz="1200" dirty="0" smtClean="0"/>
          </a:p>
          <a:p>
            <a:r>
              <a:rPr lang="en-US" sz="1200" dirty="0" smtClean="0"/>
              <a:t>lymphoblastic leukemia, April 2014 Vol. 2014: 4 1-8.</a:t>
            </a:r>
            <a:endParaRPr lang="en-US" sz="1200" dirty="0"/>
          </a:p>
          <a:p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8087697" y="5407335"/>
            <a:ext cx="3823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hlinkClick r:id="rId6" tooltip="Hematology. American Society of Hematology. Education Program."/>
              </a:rPr>
              <a:t>Hematology Am </a:t>
            </a:r>
            <a:r>
              <a:rPr lang="en-US" sz="1200" u="sng" dirty="0" err="1">
                <a:hlinkClick r:id="rId6" tooltip="Hematology. American Society of Hematology. Education Program."/>
              </a:rPr>
              <a:t>Soc</a:t>
            </a:r>
            <a:r>
              <a:rPr lang="en-US" sz="1200" u="sng" dirty="0">
                <a:hlinkClick r:id="rId6" tooltip="Hematology. American Society of Hematology. Education Program."/>
              </a:rPr>
              <a:t> </a:t>
            </a:r>
            <a:r>
              <a:rPr lang="en-US" sz="1200" u="sng" dirty="0" err="1">
                <a:hlinkClick r:id="rId6" tooltip="Hematology. American Society of Hematology. Education Program."/>
              </a:rPr>
              <a:t>Hematol</a:t>
            </a:r>
            <a:r>
              <a:rPr lang="en-US" sz="1200" u="sng" dirty="0">
                <a:hlinkClick r:id="rId6" tooltip="Hematology. American Society of Hematology. Education Program."/>
              </a:rPr>
              <a:t> </a:t>
            </a:r>
            <a:r>
              <a:rPr lang="en-US" sz="1200" u="sng" dirty="0" err="1">
                <a:hlinkClick r:id="rId6" tooltip="Hematology. American Society of Hematology. Education Program."/>
              </a:rPr>
              <a:t>Educ</a:t>
            </a:r>
            <a:r>
              <a:rPr lang="en-US" sz="1200" u="sng" dirty="0">
                <a:hlinkClick r:id="rId6" tooltip="Hematology. American Society of Hematology. Education Program."/>
              </a:rPr>
              <a:t> Program.</a:t>
            </a:r>
            <a:r>
              <a:rPr lang="en-US" sz="1200" dirty="0"/>
              <a:t> 2018 Nov 30</a:t>
            </a:r>
            <a:r>
              <a:rPr lang="en-US" sz="1200" dirty="0" smtClean="0"/>
              <a:t>;</a:t>
            </a:r>
          </a:p>
          <a:p>
            <a:r>
              <a:rPr lang="en-US" sz="1200" dirty="0" smtClean="0"/>
              <a:t>2018(1</a:t>
            </a:r>
            <a:r>
              <a:rPr lang="en-US" sz="1200" dirty="0"/>
              <a:t>):16-24. </a:t>
            </a:r>
            <a:r>
              <a:rPr lang="en-US" sz="1200" dirty="0" err="1"/>
              <a:t>doi</a:t>
            </a:r>
            <a:r>
              <a:rPr lang="en-US" sz="1200" dirty="0"/>
              <a:t>: 10.1182/asheducation-2018.1.16.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1536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91">
            <a:extLst>
              <a:ext uri="{FF2B5EF4-FFF2-40B4-BE49-F238E27FC236}">
                <a16:creationId xmlns:a16="http://schemas.microsoft.com/office/drawing/2014/main" xmlns="" id="{9A065A9E-3A3A-F34D-B198-9893CC75F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11415"/>
              </p:ext>
            </p:extLst>
          </p:nvPr>
        </p:nvGraphicFramePr>
        <p:xfrm>
          <a:off x="689549" y="1466011"/>
          <a:ext cx="10664250" cy="451205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362068">
                  <a:extLst>
                    <a:ext uri="{9D8B030D-6E8A-4147-A177-3AD203B41FA5}">
                      <a16:colId xmlns:a16="http://schemas.microsoft.com/office/drawing/2014/main" xmlns="" val="81400456"/>
                    </a:ext>
                  </a:extLst>
                </a:gridCol>
                <a:gridCol w="2767394">
                  <a:extLst>
                    <a:ext uri="{9D8B030D-6E8A-4147-A177-3AD203B41FA5}">
                      <a16:colId xmlns:a16="http://schemas.microsoft.com/office/drawing/2014/main" xmlns="" val="146683704"/>
                    </a:ext>
                  </a:extLst>
                </a:gridCol>
                <a:gridCol w="2767394">
                  <a:extLst>
                    <a:ext uri="{9D8B030D-6E8A-4147-A177-3AD203B41FA5}">
                      <a16:colId xmlns:a16="http://schemas.microsoft.com/office/drawing/2014/main" xmlns="" val="214167922"/>
                    </a:ext>
                  </a:extLst>
                </a:gridCol>
                <a:gridCol w="2767394">
                  <a:extLst>
                    <a:ext uri="{9D8B030D-6E8A-4147-A177-3AD203B41FA5}">
                      <a16:colId xmlns:a16="http://schemas.microsoft.com/office/drawing/2014/main" xmlns="" val="632005104"/>
                    </a:ext>
                  </a:extLst>
                </a:gridCol>
              </a:tblGrid>
              <a:tr h="5190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Immune Therapy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Mechanism of Action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 Population Studied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Outcome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7950738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Inotuzumab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CD22-directed humanized moAB conjugated to calicheamicin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Adults with CD22+ R/R B-ALL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80.7% CR/CRi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1339719"/>
                  </a:ext>
                </a:extLst>
              </a:tr>
              <a:tr h="3240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Blinatumomab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Bispecific T cell receptor engager (BiTE) that redirects CD3+ T cells to CD19+ blasts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Adults with R/R Ph- B-ALL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Children with R/R B-ALL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39% CR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39% CR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2198092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 T cells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 cells transduced ex-vivo with chimeric anti-CD19 receptor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Children with CD19+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R/R B-ALL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83% CR/CRi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131002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1A3CED-682B-3641-ABCA-1732CC0746E8}"/>
              </a:ext>
            </a:extLst>
          </p:cNvPr>
          <p:cNvSpPr txBox="1"/>
          <p:nvPr/>
        </p:nvSpPr>
        <p:spPr>
          <a:xfrm>
            <a:off x="2203883" y="6051932"/>
            <a:ext cx="85491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400" i="1" dirty="0">
                <a:solidFill>
                  <a:srgbClr val="000000"/>
                </a:solidFill>
                <a:latin typeface="+mj-lt"/>
              </a:rPr>
              <a:t>Kantarjian et al. N Engl J Med. 2016;375:740-753, Maury S et al. N Engl J Med. 2016;375:1044-1053, </a:t>
            </a:r>
          </a:p>
          <a:p>
            <a:pPr defTabSz="457200">
              <a:defRPr/>
            </a:pPr>
            <a:r>
              <a:rPr lang="en-US" sz="1400" i="1" dirty="0">
                <a:solidFill>
                  <a:srgbClr val="000000"/>
                </a:solidFill>
                <a:latin typeface="+mj-lt"/>
              </a:rPr>
              <a:t>Topp M et al. EHA. 2016;149, von Stackelberg A et al. Blood. 2016;128:222, Grupp SA et al. Blood. </a:t>
            </a:r>
            <a:endParaRPr lang="en-US" sz="1400" i="1" dirty="0" smtClean="0">
              <a:solidFill>
                <a:srgbClr val="000000"/>
              </a:solidFill>
              <a:latin typeface="+mj-lt"/>
            </a:endParaRPr>
          </a:p>
          <a:p>
            <a:pPr defTabSz="457200">
              <a:defRPr/>
            </a:pPr>
            <a:r>
              <a:rPr lang="en-US" sz="1400" i="1" dirty="0" smtClean="0">
                <a:solidFill>
                  <a:srgbClr val="000000"/>
                </a:solidFill>
                <a:latin typeface="+mj-lt"/>
              </a:rPr>
              <a:t>2016;128:221</a:t>
            </a:r>
            <a:endParaRPr lang="en-US" sz="14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xmlns="" id="{9DAAF3D4-B31B-3341-BD99-E66285FB32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9549" y="1404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cs typeface="Calibri" panose="020F0502020204030204" pitchFamily="34" charset="0"/>
              </a:rPr>
              <a:t>Promising New Immunotherapies for B-ALL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75" y="6534150"/>
            <a:ext cx="3106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236598"/>
            <a:ext cx="16849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200" i="1" dirty="0">
                <a:solidFill>
                  <a:srgbClr val="000000"/>
                </a:solidFill>
              </a:rPr>
              <a:t>Courtesy, S. </a:t>
            </a:r>
            <a:r>
              <a:rPr lang="en-US" sz="1200" i="1" dirty="0" err="1">
                <a:solidFill>
                  <a:srgbClr val="000000"/>
                </a:solidFill>
              </a:rPr>
              <a:t>Tasian</a:t>
            </a:r>
            <a:r>
              <a:rPr lang="en-US" sz="1200" i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976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xmlns="" id="{E12F0452-286B-F143-863E-419D470635BE}"/>
              </a:ext>
            </a:extLst>
          </p:cNvPr>
          <p:cNvSpPr txBox="1">
            <a:spLocks/>
          </p:cNvSpPr>
          <p:nvPr/>
        </p:nvSpPr>
        <p:spPr>
          <a:xfrm>
            <a:off x="449705" y="2417163"/>
            <a:ext cx="9875603" cy="3285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800" dirty="0">
              <a:latin typeface="+mj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FD040C0B-EF10-7143-8536-5CFF6F7A9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365125"/>
            <a:ext cx="11098967" cy="1325563"/>
          </a:xfrm>
        </p:spPr>
        <p:txBody>
          <a:bodyPr/>
          <a:lstStyle/>
          <a:p>
            <a:r>
              <a:rPr lang="en-US" b="1" dirty="0"/>
              <a:t>Immune Toxicities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B2F22A1-1029-014C-89E2-5F0A2A875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705" y="1547447"/>
            <a:ext cx="10515600" cy="464710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200" dirty="0"/>
              <a:t>Immunotherapies have toxicities distinct from chemotherapy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800" dirty="0"/>
              <a:t>Collaboration between oncology and ICU teams important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/>
              <a:t>Several toxicities shared amongst immunotherapies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600" dirty="0"/>
              <a:t>Cytokine release syndrome</a:t>
            </a:r>
          </a:p>
          <a:p>
            <a:pPr marL="1371600" lvl="2" indent="-457200">
              <a:buFont typeface="Wingdings" pitchFamily="2" charset="2"/>
              <a:buChar char="§"/>
            </a:pPr>
            <a:r>
              <a:rPr lang="en-US" sz="2600" dirty="0"/>
              <a:t>Associated with higher disease burden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600" dirty="0"/>
              <a:t>Neurologic side effects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/>
              <a:t>Sinusoidal obstruction syndrome (associated with </a:t>
            </a:r>
            <a:r>
              <a:rPr lang="en-US" dirty="0" err="1"/>
              <a:t>inotuzumab</a:t>
            </a:r>
            <a:r>
              <a:rPr lang="en-US" dirty="0"/>
              <a:t>)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dirty="0"/>
              <a:t>Elevated risk in the post-</a:t>
            </a:r>
            <a:r>
              <a:rPr lang="en-US" dirty="0" err="1"/>
              <a:t>inotuzumab</a:t>
            </a:r>
            <a:r>
              <a:rPr lang="en-US" dirty="0"/>
              <a:t> HSCT setting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dirty="0"/>
              <a:t>Higher rates in children compared to adults*</a:t>
            </a:r>
          </a:p>
          <a:p>
            <a:r>
              <a:rPr lang="en-US" dirty="0"/>
              <a:t>Toxicities related to mechanism of action</a:t>
            </a:r>
          </a:p>
          <a:p>
            <a:r>
              <a:rPr lang="en-US" dirty="0"/>
              <a:t>Toxicity management could impact efficacy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7CD0C7-2BE3-FD4D-B233-081735EDBA38}"/>
              </a:ext>
            </a:extLst>
          </p:cNvPr>
          <p:cNvSpPr txBox="1"/>
          <p:nvPr/>
        </p:nvSpPr>
        <p:spPr>
          <a:xfrm>
            <a:off x="3655242" y="6255834"/>
            <a:ext cx="3770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*D. </a:t>
            </a:r>
            <a:r>
              <a:rPr lang="en-US" i="1" dirty="0" err="1"/>
              <a:t>Bhojwani</a:t>
            </a:r>
            <a:r>
              <a:rPr lang="en-US" i="1" dirty="0"/>
              <a:t>, Leukemia, 2018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5875" y="6534150"/>
            <a:ext cx="3106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146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98133D0-8D25-3844-9DFF-C8683515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15" y="2842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Cytokine Release Syndrome (CRS)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004A770-6268-A042-876E-381051FDC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8399" y="1390914"/>
            <a:ext cx="6489492" cy="47400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+mj-lt"/>
              </a:rPr>
              <a:t>Severe CRS correlates with disease burden</a:t>
            </a:r>
          </a:p>
          <a:p>
            <a:pPr lvl="1"/>
            <a:r>
              <a:rPr lang="en-US" dirty="0">
                <a:latin typeface="+mj-lt"/>
              </a:rPr>
              <a:t>Patients in morphologic remission likely to be at lower risk of severe CRS</a:t>
            </a:r>
          </a:p>
          <a:p>
            <a:pPr lvl="1"/>
            <a:r>
              <a:rPr lang="en-US" dirty="0"/>
              <a:t>Severity scales with disease burden</a:t>
            </a:r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Treatment includes supportive care, </a:t>
            </a:r>
            <a:r>
              <a:rPr lang="en-US" dirty="0" err="1">
                <a:latin typeface="+mj-lt"/>
              </a:rPr>
              <a:t>pressors</a:t>
            </a:r>
            <a:r>
              <a:rPr lang="en-US" dirty="0">
                <a:latin typeface="+mj-lt"/>
              </a:rPr>
              <a:t>, and </a:t>
            </a:r>
            <a:r>
              <a:rPr lang="en-US" dirty="0" err="1">
                <a:latin typeface="+mj-lt"/>
              </a:rPr>
              <a:t>tociluzumab</a:t>
            </a:r>
            <a:r>
              <a:rPr lang="en-US" dirty="0">
                <a:latin typeface="+mj-lt"/>
              </a:rPr>
              <a:t> when indicated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1D9F45-773B-424F-AD4E-094EFBFAD9DC}"/>
              </a:ext>
            </a:extLst>
          </p:cNvPr>
          <p:cNvGrpSpPr/>
          <p:nvPr/>
        </p:nvGrpSpPr>
        <p:grpSpPr>
          <a:xfrm>
            <a:off x="7327691" y="1963712"/>
            <a:ext cx="3240374" cy="3769636"/>
            <a:chOff x="201613" y="1726650"/>
            <a:chExt cx="4370387" cy="44529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071BB63-849F-E240-9D62-725FF79C9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97" t="2308" r="8981" b="76"/>
            <a:stretch/>
          </p:blipFill>
          <p:spPr>
            <a:xfrm>
              <a:off x="490728" y="2077170"/>
              <a:ext cx="4005072" cy="3867912"/>
            </a:xfrm>
            <a:prstGeom prst="rect">
              <a:avLst/>
            </a:prstGeom>
          </p:spPr>
        </p:pic>
        <p:sp>
          <p:nvSpPr>
            <p:cNvPr id="9" name="TextBox 6">
              <a:extLst>
                <a:ext uri="{FF2B5EF4-FFF2-40B4-BE49-F238E27FC236}">
                  <a16:creationId xmlns:a16="http://schemas.microsoft.com/office/drawing/2014/main" xmlns="" id="{CA25DE4A-1392-5B4F-A2E3-8746AB523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5841450"/>
              <a:ext cx="12192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 dirty="0"/>
                <a:t>Severe CRS</a:t>
              </a: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xmlns="" id="{982EFDA5-607C-D249-B0D6-A828F8FD0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0" y="1726650"/>
              <a:ext cx="1752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/>
                <a:t>Disease Burden</a:t>
              </a: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xmlns="" id="{B3999E6E-AE6C-614E-915F-FB3F3B5A3F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429418" y="3729281"/>
              <a:ext cx="160020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b="1"/>
                <a:t>BM Blasts (%)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111C7B9-B90D-9141-9495-A53F0019A9DA}"/>
                </a:ext>
              </a:extLst>
            </p:cNvPr>
            <p:cNvSpPr txBox="1"/>
            <p:nvPr/>
          </p:nvSpPr>
          <p:spPr>
            <a:xfrm>
              <a:off x="3657600" y="4740896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p&lt;0.01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1689E1-628B-264A-8619-9CA01528B150}"/>
              </a:ext>
            </a:extLst>
          </p:cNvPr>
          <p:cNvSpPr txBox="1"/>
          <p:nvPr/>
        </p:nvSpPr>
        <p:spPr>
          <a:xfrm>
            <a:off x="667772" y="4422557"/>
            <a:ext cx="227895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Fever</a:t>
            </a:r>
          </a:p>
          <a:p>
            <a:pPr algn="ctr"/>
            <a:r>
              <a:rPr lang="en-US" dirty="0" err="1">
                <a:latin typeface="+mj-lt"/>
              </a:rPr>
              <a:t>Myalgias</a:t>
            </a:r>
            <a:endParaRPr lang="en-US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Nausea/Vomiting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A3B7EE7-56A2-044A-95FA-AC986E7E6256}"/>
              </a:ext>
            </a:extLst>
          </p:cNvPr>
          <p:cNvSpPr txBox="1"/>
          <p:nvPr/>
        </p:nvSpPr>
        <p:spPr>
          <a:xfrm>
            <a:off x="3944466" y="4299955"/>
            <a:ext cx="26670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Hypotension</a:t>
            </a:r>
          </a:p>
          <a:p>
            <a:pPr algn="ctr"/>
            <a:r>
              <a:rPr lang="en-US" dirty="0">
                <a:latin typeface="+mj-lt"/>
              </a:rPr>
              <a:t>Respiratory insufficiency</a:t>
            </a:r>
          </a:p>
          <a:p>
            <a:pPr algn="ctr"/>
            <a:r>
              <a:rPr lang="en-US" dirty="0">
                <a:latin typeface="+mj-lt"/>
              </a:rPr>
              <a:t>Renal insufficiency</a:t>
            </a:r>
          </a:p>
          <a:p>
            <a:pPr algn="ctr"/>
            <a:r>
              <a:rPr lang="en-US" dirty="0">
                <a:latin typeface="+mj-lt"/>
              </a:rPr>
              <a:t>Coagulopathy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98E80DBB-BBBA-AE45-92E4-AB87DCF9DD4E}"/>
              </a:ext>
            </a:extLst>
          </p:cNvPr>
          <p:cNvCxnSpPr>
            <a:cxnSpLocks/>
          </p:cNvCxnSpPr>
          <p:nvPr/>
        </p:nvCxnSpPr>
        <p:spPr>
          <a:xfrm>
            <a:off x="3013024" y="4918493"/>
            <a:ext cx="8564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60003DF8-074D-5741-B719-9C8CE8759174}"/>
              </a:ext>
            </a:extLst>
          </p:cNvPr>
          <p:cNvSpPr txBox="1">
            <a:spLocks/>
          </p:cNvSpPr>
          <p:nvPr/>
        </p:nvSpPr>
        <p:spPr>
          <a:xfrm>
            <a:off x="3272274" y="6412428"/>
            <a:ext cx="4688082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tx1"/>
                </a:solidFill>
              </a:rPr>
              <a:t>Maude et al., ASPHO/EHA 2015, data as of 4/26/15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-15875" y="6534150"/>
            <a:ext cx="3106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03232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610CE4-CD8C-D84B-BF38-A140E8DE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74" y="365125"/>
            <a:ext cx="5390412" cy="1325563"/>
          </a:xfrm>
        </p:spPr>
        <p:txBody>
          <a:bodyPr/>
          <a:lstStyle/>
          <a:p>
            <a:r>
              <a:rPr lang="en-US" b="1" dirty="0"/>
              <a:t>Neurotoxicity after CAR-T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3A7BC4-0491-614E-932D-D3A8B1F5C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465" y="1554920"/>
            <a:ext cx="10515600" cy="2702287"/>
          </a:xfrm>
        </p:spPr>
        <p:txBody>
          <a:bodyPr/>
          <a:lstStyle/>
          <a:p>
            <a:r>
              <a:rPr lang="en-US" dirty="0"/>
              <a:t>CAR-T cell Related Encephalopathy Syndrome (CRES)</a:t>
            </a:r>
          </a:p>
          <a:p>
            <a:r>
              <a:rPr lang="en-US" dirty="0"/>
              <a:t>Similar neurotoxicity seen with Blinatumomab (CD19 </a:t>
            </a:r>
            <a:r>
              <a:rPr lang="en-US" dirty="0" err="1"/>
              <a:t>BiTE</a:t>
            </a:r>
            <a:r>
              <a:rPr lang="en-US" dirty="0"/>
              <a:t>)</a:t>
            </a:r>
          </a:p>
          <a:p>
            <a:r>
              <a:rPr lang="en-US" dirty="0"/>
              <a:t>Seen with multiple CD19 CAR T cell products used in multiple diseases</a:t>
            </a:r>
          </a:p>
          <a:p>
            <a:r>
              <a:rPr lang="en-US" dirty="0"/>
              <a:t>Seen with CD22 CAR T cell products in ALL patients</a:t>
            </a:r>
          </a:p>
          <a:p>
            <a:r>
              <a:rPr lang="en-US" dirty="0"/>
              <a:t>Seen in preclinical models of anti-GD2 CAR T cells for NBL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F97814-8B81-094C-9AB9-4BC0D3768841}"/>
              </a:ext>
            </a:extLst>
          </p:cNvPr>
          <p:cNvSpPr txBox="1"/>
          <p:nvPr/>
        </p:nvSpPr>
        <p:spPr>
          <a:xfrm>
            <a:off x="570773" y="4384161"/>
            <a:ext cx="182765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Headache</a:t>
            </a:r>
          </a:p>
          <a:p>
            <a:pPr algn="ctr"/>
            <a:r>
              <a:rPr lang="en-US" dirty="0">
                <a:latin typeface="+mj-lt"/>
              </a:rPr>
              <a:t>Dysgraphia</a:t>
            </a:r>
          </a:p>
          <a:p>
            <a:pPr algn="ctr"/>
            <a:r>
              <a:rPr lang="en-US" dirty="0">
                <a:latin typeface="+mj-lt"/>
              </a:rPr>
              <a:t>Tremor</a:t>
            </a:r>
          </a:p>
          <a:p>
            <a:pPr algn="ctr"/>
            <a:r>
              <a:rPr lang="en-US" dirty="0">
                <a:latin typeface="+mj-lt"/>
              </a:rPr>
              <a:t>Delirium</a:t>
            </a:r>
          </a:p>
          <a:p>
            <a:pPr algn="ctr"/>
            <a:r>
              <a:rPr lang="en-US" dirty="0">
                <a:latin typeface="+mj-lt"/>
              </a:rPr>
              <a:t>Anxiety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FC1820C7-2A37-554A-912F-ED5F0F933C32}"/>
              </a:ext>
            </a:extLst>
          </p:cNvPr>
          <p:cNvCxnSpPr>
            <a:cxnSpLocks/>
          </p:cNvCxnSpPr>
          <p:nvPr/>
        </p:nvCxnSpPr>
        <p:spPr>
          <a:xfrm>
            <a:off x="2623178" y="5103160"/>
            <a:ext cx="798581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2985B8-FC8B-324C-9F58-F4153DAA89D5}"/>
              </a:ext>
            </a:extLst>
          </p:cNvPr>
          <p:cNvSpPr txBox="1"/>
          <p:nvPr/>
        </p:nvSpPr>
        <p:spPr>
          <a:xfrm>
            <a:off x="3646511" y="4522660"/>
            <a:ext cx="200468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Seizure</a:t>
            </a:r>
          </a:p>
          <a:p>
            <a:pPr algn="ctr"/>
            <a:r>
              <a:rPr lang="en-US" dirty="0"/>
              <a:t>Coma </a:t>
            </a:r>
          </a:p>
          <a:p>
            <a:pPr algn="ctr"/>
            <a:r>
              <a:rPr lang="en-US" dirty="0"/>
              <a:t>Cerebral Edema</a:t>
            </a:r>
          </a:p>
          <a:p>
            <a:pPr algn="ctr"/>
            <a:r>
              <a:rPr lang="en-US" dirty="0"/>
              <a:t>Death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4A5E7B-8B45-6C40-8F0E-949D9B9CE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081" y="4522660"/>
            <a:ext cx="2353575" cy="14616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40FA15-220D-C246-AD36-79855D8138DF}"/>
              </a:ext>
            </a:extLst>
          </p:cNvPr>
          <p:cNvSpPr txBox="1"/>
          <p:nvPr/>
        </p:nvSpPr>
        <p:spPr>
          <a:xfrm>
            <a:off x="7362282" y="6260919"/>
            <a:ext cx="227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Courtesy, D. </a:t>
            </a:r>
            <a:r>
              <a:rPr lang="en-US" i="1" dirty="0" err="1"/>
              <a:t>Teachey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E823677-1593-8142-8766-4766E00EC9F8}"/>
              </a:ext>
            </a:extLst>
          </p:cNvPr>
          <p:cNvSpPr txBox="1"/>
          <p:nvPr/>
        </p:nvSpPr>
        <p:spPr>
          <a:xfrm>
            <a:off x="3174714" y="6168586"/>
            <a:ext cx="37789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+mj-lt"/>
              </a:rPr>
              <a:t>Gust, et. al. Cancer Discovery 2017; </a:t>
            </a:r>
          </a:p>
          <a:p>
            <a:r>
              <a:rPr lang="en-US" i="1" dirty="0" err="1">
                <a:latin typeface="+mj-lt"/>
              </a:rPr>
              <a:t>Mackall</a:t>
            </a:r>
            <a:r>
              <a:rPr lang="en-US" i="1" dirty="0">
                <a:latin typeface="+mj-lt"/>
              </a:rPr>
              <a:t>, et. al., Cancer Discovery 2018</a:t>
            </a:r>
          </a:p>
          <a:p>
            <a:endParaRPr lang="en-US" i="1" dirty="0">
              <a:latin typeface="+mj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5875" y="6534150"/>
            <a:ext cx="3106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39904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>
            <a:extLst>
              <a:ext uri="{FF2B5EF4-FFF2-40B4-BE49-F238E27FC236}">
                <a16:creationId xmlns:a16="http://schemas.microsoft.com/office/drawing/2014/main" xmlns="" id="{69F16D72-5297-2349-B459-46717E28A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4" y="304800"/>
            <a:ext cx="10140846" cy="914400"/>
          </a:xfrm>
        </p:spPr>
        <p:txBody>
          <a:bodyPr anchor="t">
            <a:normAutofit/>
          </a:bodyPr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Prognostic Factors Following ALL Relapse</a:t>
            </a:r>
          </a:p>
        </p:txBody>
      </p:sp>
      <p:sp>
        <p:nvSpPr>
          <p:cNvPr id="164866" name="Rectangle 3">
            <a:extLst>
              <a:ext uri="{FF2B5EF4-FFF2-40B4-BE49-F238E27FC236}">
                <a16:creationId xmlns:a16="http://schemas.microsoft.com/office/drawing/2014/main" xmlns="" id="{6BB8A415-E1CC-234C-BBE1-5776D1B6A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754" y="1219200"/>
            <a:ext cx="9528898" cy="4876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Site of relapse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Bone marrow worse than extramedullary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Time to relapse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Earlier much worse than later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Age at initial diagnosis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Very poor outcome for teenagers that relapse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Immunophenotypic and genetic features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+mj-lt"/>
                <a:ea typeface="ＭＳ Ｐゴシック" panose="020B0600070205080204" pitchFamily="34" charset="-128"/>
              </a:rPr>
              <a:t>BM relapse of T-ALL has very poor outcome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3200" dirty="0">
              <a:latin typeface="+mj-lt"/>
              <a:ea typeface="ＭＳ Ｐゴシック" panose="020B0600070205080204" pitchFamily="3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5601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2">
            <a:extLst>
              <a:ext uri="{FF2B5EF4-FFF2-40B4-BE49-F238E27FC236}">
                <a16:creationId xmlns:a16="http://schemas.microsoft.com/office/drawing/2014/main" xmlns="" id="{3F76512B-915C-C046-BC07-D1CFB01377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833" y="609600"/>
            <a:ext cx="9803567" cy="990600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 Bone Marrow Relapse: Prognostic Importance of Time to Relapse</a:t>
            </a:r>
            <a:br>
              <a:rPr lang="en-US" altLang="en-US" sz="3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endParaRPr lang="en-US" altLang="en-US" sz="36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graphicFrame>
        <p:nvGraphicFramePr>
          <p:cNvPr id="1393708" name="Group 44">
            <a:extLst>
              <a:ext uri="{FF2B5EF4-FFF2-40B4-BE49-F238E27FC236}">
                <a16:creationId xmlns:a16="http://schemas.microsoft.com/office/drawing/2014/main" xmlns="" id="{508DC83C-EA13-0841-B048-C94F66457615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65970657"/>
              </p:ext>
            </p:extLst>
          </p:nvPr>
        </p:nvGraphicFramePr>
        <p:xfrm>
          <a:off x="651983" y="2006184"/>
          <a:ext cx="9891099" cy="3795742"/>
        </p:xfrm>
        <a:graphic>
          <a:graphicData uri="http://schemas.openxmlformats.org/drawingml/2006/table">
            <a:tbl>
              <a:tblPr/>
              <a:tblGrid>
                <a:gridCol w="2100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63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264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365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Time to relapse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Isolated BM relapse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5-yr OS (n)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Combined BM relapse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5-yr OS (n)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63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0-17 mos.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11.5% (412)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11.6% (86)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48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18-35 mos.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18.4% (324)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39.8% (54)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79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 36+ mos.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43.5% (387)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60.3% (124)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63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All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24.1% (1123)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 charset="0"/>
                          <a:cs typeface="Arial" charset="0"/>
                        </a:rPr>
                        <a:t>39.4% (264)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B1BC57-DD6F-0144-8202-DC012DFE86F1}"/>
              </a:ext>
            </a:extLst>
          </p:cNvPr>
          <p:cNvSpPr txBox="1"/>
          <p:nvPr/>
        </p:nvSpPr>
        <p:spPr>
          <a:xfrm>
            <a:off x="4138465" y="6389179"/>
            <a:ext cx="5786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i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Nguyen et al, Leukemia 22:2142-50, 2008</a:t>
            </a:r>
            <a:endParaRPr lang="en-US" sz="1600" i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20007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>
            <a:extLst>
              <a:ext uri="{FF2B5EF4-FFF2-40B4-BE49-F238E27FC236}">
                <a16:creationId xmlns:a16="http://schemas.microsoft.com/office/drawing/2014/main" xmlns="" id="{441AFE0B-9ADA-BF41-9265-67D705CB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167"/>
          </a:xfrm>
        </p:spPr>
        <p:txBody>
          <a:bodyPr anchor="t"/>
          <a:lstStyle/>
          <a:p>
            <a:r>
              <a:rPr lang="en-US" alt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ALL: CNS and Testicular Relapse</a:t>
            </a:r>
          </a:p>
        </p:txBody>
      </p:sp>
      <p:sp>
        <p:nvSpPr>
          <p:cNvPr id="168962" name="Rectangle 3">
            <a:extLst>
              <a:ext uri="{FF2B5EF4-FFF2-40B4-BE49-F238E27FC236}">
                <a16:creationId xmlns:a16="http://schemas.microsoft.com/office/drawing/2014/main" xmlns="" id="{A7227440-E088-AD4E-863B-129E4674B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7866"/>
            <a:ext cx="10515600" cy="48006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CNS relapse </a:t>
            </a:r>
          </a:p>
          <a:p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Time to relapse is a strong predictor of outcome (&lt;18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mos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&lt; 18-36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</a:rPr>
              <a:t>mos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 &lt; 36+ months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  <a:latin typeface="+mj-lt"/>
                <a:ea typeface="ＭＳ Ｐゴシック" panose="020B0600070205080204" pitchFamily="34" charset="-128"/>
              </a:rPr>
              <a:t>Effective systemic therapy is critical as the biggest risk is subsequent BM relapse</a:t>
            </a:r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About 2% of boys will have an isolated testicular relapse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104/5374 boys treated on CCG trials 1988-2002 (Nguyen et al, Leukemia 2008)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Standard treatment includes intensive systemic therapy plus 2400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cGy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bilateral testicular irradiation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Risk of contralateral testicular relapse high without irradiation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Leads to sterility and need for hormone replacement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Other studies suggest orchiectomy can obviate need for testicular XRT, or that those that have a complete response to induction chemotherapy may not need irradiation</a:t>
            </a:r>
          </a:p>
          <a:p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endParaRPr lang="en-US" altLang="en-US" dirty="0">
              <a:latin typeface="+mj-lt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47765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>
            <a:extLst>
              <a:ext uri="{FF2B5EF4-FFF2-40B4-BE49-F238E27FC236}">
                <a16:creationId xmlns:a16="http://schemas.microsoft.com/office/drawing/2014/main" xmlns="" id="{C551F149-66AB-F347-A311-152091C5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5" y="226101"/>
            <a:ext cx="9716125" cy="1143000"/>
          </a:xfrm>
        </p:spPr>
        <p:txBody>
          <a:bodyPr anchor="t">
            <a:normAutofit fontScale="90000"/>
          </a:bodyPr>
          <a:lstStyle/>
          <a:p>
            <a:r>
              <a:rPr lang="en-US" altLang="en-US" sz="40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Relapsed ALL: Role of Allogeneic Stem Cell Transplantation (SCT)</a:t>
            </a:r>
          </a:p>
        </p:txBody>
      </p:sp>
      <p:sp>
        <p:nvSpPr>
          <p:cNvPr id="171010" name="Rectangle 3">
            <a:extLst>
              <a:ext uri="{FF2B5EF4-FFF2-40B4-BE49-F238E27FC236}">
                <a16:creationId xmlns:a16="http://schemas.microsoft.com/office/drawing/2014/main" xmlns="" id="{26AD7B4F-A000-034F-9362-56CC63A8C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654" y="1447800"/>
            <a:ext cx="10165946" cy="4800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Outcomes now equivalent for matched sib and unrelated donor SCT; use same indications for both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</a:rPr>
              <a:t>No role of autologous SCT in ALL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SCT indicated for ALL with early (&lt;3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yrs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 1</a:t>
            </a:r>
            <a:r>
              <a:rPr lang="en-US" altLang="en-US" baseline="30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marrow relapse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This may also be evolving but is current standard of care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Increasing use of SCT for late marrow relapse with high MRD at end of 1</a:t>
            </a:r>
            <a:r>
              <a:rPr lang="en-US" altLang="en-US" baseline="30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course of reinduction therapy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Some believe (disagreement) that SCT indicated for early CNS relapse (&lt;18 </a:t>
            </a:r>
            <a:r>
              <a:rPr lang="en-US" altLang="en-US" dirty="0" err="1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mos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SCT indicated for any ALL with 2</a:t>
            </a:r>
            <a:r>
              <a:rPr lang="en-US" altLang="en-US" baseline="30000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nd</a:t>
            </a:r>
            <a:r>
              <a:rPr lang="en-US" altLang="en-US" dirty="0">
                <a:latin typeface="+mj-lt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relapse, or any T-ALL BM relapse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3103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xmlns="" id="{036DBD3E-8968-5841-B584-C34E7ACD7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9495"/>
            <a:ext cx="11222428" cy="122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en-US" sz="3600" b="1" dirty="0">
                <a:latin typeface="+mj-lt"/>
              </a:rPr>
              <a:t>Developmental arrest as the first step in </a:t>
            </a:r>
            <a:r>
              <a:rPr lang="en-GB" altLang="en-US" sz="3600" b="1" dirty="0" err="1">
                <a:latin typeface="+mj-lt"/>
              </a:rPr>
              <a:t>leukemogenesis</a:t>
            </a:r>
            <a:endParaRPr lang="en-GB" altLang="en-US" sz="3600" b="1" dirty="0"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3AB8CCC4-C178-1441-8BF3-FBF5D5D58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790" y="4541177"/>
            <a:ext cx="1401268" cy="61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xmlns="" id="{81BB5E71-EE1F-9F48-AC01-32491F59B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131" y="994294"/>
            <a:ext cx="6436762" cy="575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xmlns="" id="{A1A3DFAA-4A4F-374C-9F1D-E1119F925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5576" y="5390935"/>
            <a:ext cx="2691323" cy="35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2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600" i="1" dirty="0">
                <a:latin typeface="+mj-lt"/>
              </a:rPr>
              <a:t>A. </a:t>
            </a:r>
            <a:r>
              <a:rPr lang="en-GB" altLang="en-US" sz="1600" i="1" dirty="0" err="1">
                <a:latin typeface="+mj-lt"/>
              </a:rPr>
              <a:t>Alsadeq</a:t>
            </a:r>
            <a:r>
              <a:rPr lang="en-GB" altLang="en-US" sz="1600" i="1" dirty="0">
                <a:latin typeface="+mj-lt"/>
              </a:rPr>
              <a:t>, and H. </a:t>
            </a:r>
            <a:r>
              <a:rPr lang="en-GB" altLang="en-US" sz="1600" i="1" dirty="0" err="1">
                <a:latin typeface="+mj-lt"/>
              </a:rPr>
              <a:t>Jumaa</a:t>
            </a:r>
            <a:r>
              <a:rPr lang="en-GB" altLang="en-US" sz="1600" i="1" dirty="0">
                <a:latin typeface="+mj-lt"/>
              </a:rPr>
              <a:t> </a:t>
            </a:r>
          </a:p>
          <a:p>
            <a:r>
              <a:rPr lang="en-GB" altLang="en-US" sz="1600" i="1" dirty="0">
                <a:latin typeface="+mj-lt"/>
              </a:rPr>
              <a:t>EMBO J. 2017;embj.201796686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03397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BE42F6-3FD5-B04F-8BDB-AE80731A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52" y="0"/>
            <a:ext cx="11128948" cy="1325563"/>
          </a:xfrm>
        </p:spPr>
        <p:txBody>
          <a:bodyPr/>
          <a:lstStyle/>
          <a:p>
            <a:r>
              <a:rPr lang="en-US" b="1" dirty="0"/>
              <a:t>Relapsed ALL: Role of CAR-T cells in a rapidly evolving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BEC263-69EA-0F48-B8F9-7596AB1F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774" y="1825625"/>
            <a:ext cx="11009026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Genetically engineered receptors the pair an anti-CD19 single chain </a:t>
            </a:r>
            <a:r>
              <a:rPr lang="en-US" dirty="0" err="1">
                <a:latin typeface="+mj-lt"/>
              </a:rPr>
              <a:t>Fv</a:t>
            </a:r>
            <a:r>
              <a:rPr lang="en-US" dirty="0">
                <a:latin typeface="+mj-lt"/>
              </a:rPr>
              <a:t> domain to intracellular T cell signaling domains that result in redirection of the T lymphocytes to recognize B ALL cells that express CD19.</a:t>
            </a:r>
          </a:p>
          <a:p>
            <a:r>
              <a:rPr lang="en-US" dirty="0">
                <a:latin typeface="+mj-lt"/>
              </a:rPr>
              <a:t>Different co-stimulatory domains provide different half lives for length of therapy—4-1BB last longer than CD28</a:t>
            </a:r>
          </a:p>
          <a:p>
            <a:pPr lvl="1"/>
            <a:r>
              <a:rPr lang="en-US" dirty="0">
                <a:latin typeface="+mj-lt"/>
              </a:rPr>
              <a:t>Role of transplant is uncertain after infusion</a:t>
            </a:r>
          </a:p>
          <a:p>
            <a:r>
              <a:rPr lang="en-US" dirty="0">
                <a:latin typeface="+mj-lt"/>
              </a:rPr>
              <a:t>When using CTL-019 (with 4-1BB), CR rate for relapsed/Refractory ALL was 90% with a 6 month EFS of 78% (95% CI 51-88%) and an OS of 78% (95% CI 65-95%)</a:t>
            </a:r>
          </a:p>
          <a:p>
            <a:r>
              <a:rPr lang="en-US" dirty="0">
                <a:latin typeface="+mj-lt"/>
              </a:rPr>
              <a:t>Durable remissions were seen as far as 24 months out.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CC3CA2-B1B5-3049-8B41-247DC05459D4}"/>
              </a:ext>
            </a:extLst>
          </p:cNvPr>
          <p:cNvSpPr txBox="1"/>
          <p:nvPr/>
        </p:nvSpPr>
        <p:spPr>
          <a:xfrm>
            <a:off x="4575123" y="6338471"/>
            <a:ext cx="2548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Maude, NEJM 2018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8149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81DB28-66B4-8A40-9C78-6EEA2DD9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Survivorship Issues for Leukemia Survivors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98972D-8F61-E04F-849B-373956169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 Survivors are at risk for</a:t>
            </a:r>
          </a:p>
          <a:p>
            <a:pPr lvl="1"/>
            <a:r>
              <a:rPr lang="en-US" dirty="0"/>
              <a:t>Osteonecrosis</a:t>
            </a:r>
          </a:p>
          <a:p>
            <a:pPr lvl="1"/>
            <a:r>
              <a:rPr lang="en-US" dirty="0"/>
              <a:t>Cardiac toxicity</a:t>
            </a:r>
          </a:p>
          <a:p>
            <a:pPr lvl="1"/>
            <a:r>
              <a:rPr lang="en-US" dirty="0"/>
              <a:t>Obesity</a:t>
            </a:r>
          </a:p>
          <a:p>
            <a:pPr lvl="1"/>
            <a:r>
              <a:rPr lang="en-US" dirty="0"/>
              <a:t>Neurocognitive Impairment</a:t>
            </a:r>
          </a:p>
          <a:p>
            <a:pPr lvl="1"/>
            <a:r>
              <a:rPr lang="en-US" dirty="0"/>
              <a:t>Growth hormone deficiency (if treated with cranial radiation)</a:t>
            </a:r>
          </a:p>
          <a:p>
            <a:pPr lvl="1"/>
            <a:r>
              <a:rPr lang="en-US" dirty="0"/>
              <a:t>Insulin resistance</a:t>
            </a:r>
          </a:p>
          <a:p>
            <a:pPr lvl="1"/>
            <a:r>
              <a:rPr lang="en-US" dirty="0"/>
              <a:t>Muscle weakness</a:t>
            </a:r>
          </a:p>
          <a:p>
            <a:pPr lvl="1"/>
            <a:r>
              <a:rPr lang="en-US" dirty="0"/>
              <a:t>Peripheral neuropathy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Reviewed in Ness, Exp. Rev. </a:t>
            </a:r>
            <a:r>
              <a:rPr lang="en-US" dirty="0" err="1"/>
              <a:t>Heme</a:t>
            </a:r>
            <a:r>
              <a:rPr lang="en-US" dirty="0"/>
              <a:t>, 2011, 4:2, 185-197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7C7519-573D-AD4D-87EE-77EFCE8E80A9}"/>
              </a:ext>
            </a:extLst>
          </p:cNvPr>
          <p:cNvSpPr/>
          <p:nvPr/>
        </p:nvSpPr>
        <p:spPr>
          <a:xfrm>
            <a:off x="1392105" y="6127234"/>
            <a:ext cx="8259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http://www.survivorshipguidelines.org/pdf/2018/COG_LTFU_Guidelines_v5.pdf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8736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71029061-A11F-0B48-A1BA-4BB973C7D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761" y="2793532"/>
            <a:ext cx="3254115" cy="1325563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Good luck!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066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36224" y="323865"/>
            <a:ext cx="9144000" cy="644525"/>
          </a:xfrm>
          <a:prstGeom prst="rect">
            <a:avLst/>
          </a:prstGeom>
          <a:noFill/>
        </p:spPr>
        <p:txBody>
          <a:bodyPr vert="horz" lIns="91301" tIns="45653" rIns="91301" bIns="45653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+mj-lt"/>
              </a:rPr>
              <a:t>Children with ALL: Host </a:t>
            </a:r>
            <a:r>
              <a:rPr lang="en-US" altLang="zh-CN" sz="3600" b="1" dirty="0">
                <a:solidFill>
                  <a:prstClr val="black"/>
                </a:solidFill>
                <a:latin typeface="+mj-lt"/>
                <a:ea typeface="宋体"/>
              </a:rPr>
              <a:t>and ALL Tumor Genome</a:t>
            </a:r>
            <a:r>
              <a:rPr lang="en-US" altLang="zh-CN" sz="3600" b="1" dirty="0">
                <a:latin typeface="+mj-lt"/>
                <a:ea typeface="宋体"/>
              </a:rPr>
              <a:t>s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56" y="1738085"/>
            <a:ext cx="3552055" cy="4379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614" y="2055280"/>
            <a:ext cx="3373829" cy="2185078"/>
          </a:xfrm>
          <a:prstGeom prst="rect">
            <a:avLst/>
          </a:prstGeom>
          <a:noFill/>
        </p:spPr>
        <p:txBody>
          <a:bodyPr wrap="square" lIns="91301" tIns="45653" rIns="91301" bIns="45653" rtlCol="0">
            <a:spAutoFit/>
          </a:bodyPr>
          <a:lstStyle/>
          <a:p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Host genome</a:t>
            </a:r>
          </a:p>
          <a:p>
            <a:pPr marL="342402" indent="-342402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Inherited from parents</a:t>
            </a:r>
          </a:p>
          <a:p>
            <a:pPr marL="342402" indent="-342402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polymorphisms (</a:t>
            </a:r>
            <a:r>
              <a:rPr lang="en-US" sz="2200" b="1" u="sng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SNPs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) and copy number variation (CNVs)</a:t>
            </a:r>
          </a:p>
          <a:p>
            <a:pPr marL="342402" indent="-342402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28817" y="2055280"/>
            <a:ext cx="3563007" cy="2185214"/>
          </a:xfrm>
          <a:prstGeom prst="rect">
            <a:avLst/>
          </a:prstGeom>
          <a:noFill/>
        </p:spPr>
        <p:txBody>
          <a:bodyPr wrap="square" lIns="91301" tIns="45653" rIns="91301" bIns="45653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  <a:latin typeface="+mj-lt"/>
              </a:rPr>
              <a:t>ALL blast genome</a:t>
            </a:r>
          </a:p>
          <a:p>
            <a:pPr marL="342402" indent="-342402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C00000"/>
                </a:solidFill>
                <a:latin typeface="+mj-lt"/>
              </a:rPr>
              <a:t>Somatic changes</a:t>
            </a:r>
          </a:p>
          <a:p>
            <a:pPr marL="342402" indent="-342402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C00000"/>
                </a:solidFill>
                <a:latin typeface="+mj-lt"/>
              </a:rPr>
              <a:t>Translocations, aneuploidy,  copy number alterations,  point mutations, etc.</a:t>
            </a:r>
          </a:p>
          <a:p>
            <a:pPr marL="342402" indent="-342402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35F5AA-F4A2-AB4C-BAE3-F0E5B49ACDF3}"/>
              </a:ext>
            </a:extLst>
          </p:cNvPr>
          <p:cNvSpPr txBox="1"/>
          <p:nvPr/>
        </p:nvSpPr>
        <p:spPr>
          <a:xfrm>
            <a:off x="4908224" y="6302586"/>
            <a:ext cx="409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Courtesy of J. Yang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571688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8D425E-1EA4-C042-AEC0-C3AB46650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46" y="706300"/>
            <a:ext cx="8591909" cy="3448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E6449A-4E02-2149-BD57-04A342623497}"/>
              </a:ext>
            </a:extLst>
          </p:cNvPr>
          <p:cNvSpPr txBox="1"/>
          <p:nvPr/>
        </p:nvSpPr>
        <p:spPr>
          <a:xfrm>
            <a:off x="2095500" y="4272677"/>
            <a:ext cx="152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ARID5B</a:t>
            </a:r>
          </a:p>
          <a:p>
            <a:r>
              <a:rPr lang="en-US" i="1" dirty="0"/>
              <a:t>IKZF1</a:t>
            </a:r>
          </a:p>
          <a:p>
            <a:r>
              <a:rPr lang="en-US" i="1" dirty="0"/>
              <a:t>CDKN2A</a:t>
            </a:r>
          </a:p>
          <a:p>
            <a:r>
              <a:rPr lang="en-US" i="1" dirty="0"/>
              <a:t>CEBPE</a:t>
            </a:r>
          </a:p>
          <a:p>
            <a:r>
              <a:rPr lang="en-US" i="1" dirty="0"/>
              <a:t>PIP4K2A-BM1</a:t>
            </a:r>
          </a:p>
          <a:p>
            <a:r>
              <a:rPr lang="en-US" i="1" dirty="0"/>
              <a:t>GATA3</a:t>
            </a:r>
          </a:p>
          <a:p>
            <a:r>
              <a:rPr lang="en-US" i="1" dirty="0"/>
              <a:t>PAX5</a:t>
            </a:r>
          </a:p>
          <a:p>
            <a:r>
              <a:rPr lang="en-US" i="1" dirty="0"/>
              <a:t>TP53</a:t>
            </a:r>
          </a:p>
          <a:p>
            <a:r>
              <a:rPr lang="en-US" i="1" dirty="0"/>
              <a:t>TP63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B2AB3F-81DA-BE49-B908-7FA90D2C996A}"/>
              </a:ext>
            </a:extLst>
          </p:cNvPr>
          <p:cNvSpPr txBox="1"/>
          <p:nvPr/>
        </p:nvSpPr>
        <p:spPr>
          <a:xfrm>
            <a:off x="4400550" y="4272677"/>
            <a:ext cx="16954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ETV6-RUNX1</a:t>
            </a:r>
          </a:p>
          <a:p>
            <a:r>
              <a:rPr lang="en-US" i="1" dirty="0"/>
              <a:t>BCR-ABL1</a:t>
            </a:r>
          </a:p>
          <a:p>
            <a:r>
              <a:rPr lang="en-US" i="1" dirty="0"/>
              <a:t>TCF3-PBX1</a:t>
            </a:r>
          </a:p>
          <a:p>
            <a:r>
              <a:rPr lang="en-US" i="1" dirty="0"/>
              <a:t>KMT2Ar</a:t>
            </a:r>
          </a:p>
          <a:p>
            <a:endParaRPr lang="en-US" i="1" dirty="0"/>
          </a:p>
          <a:p>
            <a:r>
              <a:rPr lang="en-US" b="1" dirty="0"/>
              <a:t>Ph-like</a:t>
            </a:r>
          </a:p>
          <a:p>
            <a:r>
              <a:rPr lang="en-US" i="1" dirty="0"/>
              <a:t>CRLF2R</a:t>
            </a:r>
          </a:p>
          <a:p>
            <a:r>
              <a:rPr lang="en-US" i="1" dirty="0"/>
              <a:t>EBF-PDGFRB</a:t>
            </a:r>
          </a:p>
          <a:p>
            <a:r>
              <a:rPr lang="en-US" i="1" dirty="0"/>
              <a:t>etc.</a:t>
            </a:r>
          </a:p>
          <a:p>
            <a:endParaRPr lang="en-US" i="1" dirty="0"/>
          </a:p>
          <a:p>
            <a:endParaRPr 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99CD26-2B9B-DF47-823C-9CE90DD560ED}"/>
              </a:ext>
            </a:extLst>
          </p:cNvPr>
          <p:cNvSpPr txBox="1"/>
          <p:nvPr/>
        </p:nvSpPr>
        <p:spPr>
          <a:xfrm>
            <a:off x="7239000" y="4307097"/>
            <a:ext cx="1219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PAX5</a:t>
            </a:r>
          </a:p>
          <a:p>
            <a:r>
              <a:rPr lang="en-US" i="1" dirty="0"/>
              <a:t>IKZF1</a:t>
            </a:r>
          </a:p>
          <a:p>
            <a:r>
              <a:rPr lang="en-US" i="1" dirty="0"/>
              <a:t>EBF1</a:t>
            </a:r>
          </a:p>
          <a:p>
            <a:r>
              <a:rPr lang="en-US" i="1" dirty="0"/>
              <a:t>CDKN2A</a:t>
            </a:r>
          </a:p>
          <a:p>
            <a:r>
              <a:rPr lang="en-US" i="1" dirty="0"/>
              <a:t>TP53</a:t>
            </a:r>
          </a:p>
          <a:p>
            <a:r>
              <a:rPr lang="en-US" i="1" dirty="0"/>
              <a:t>JAK</a:t>
            </a:r>
          </a:p>
          <a:p>
            <a:r>
              <a:rPr lang="en-US" i="1" dirty="0"/>
              <a:t>RAS</a:t>
            </a:r>
          </a:p>
          <a:p>
            <a:r>
              <a:rPr lang="en-US" i="1" dirty="0"/>
              <a:t>ERG </a:t>
            </a:r>
          </a:p>
          <a:p>
            <a:r>
              <a:rPr lang="en-US" i="1" dirty="0"/>
              <a:t>NT5C2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F74DE0-6FCC-C343-8EA8-CBB3B8EA92C9}"/>
              </a:ext>
            </a:extLst>
          </p:cNvPr>
          <p:cNvSpPr txBox="1"/>
          <p:nvPr/>
        </p:nvSpPr>
        <p:spPr>
          <a:xfrm>
            <a:off x="1971675" y="218988"/>
            <a:ext cx="643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    HOST	       SENTINEL                 SECONDARY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0BAFEEA-1C1D-8949-8057-E0515D29EF2E}"/>
              </a:ext>
            </a:extLst>
          </p:cNvPr>
          <p:cNvSpPr txBox="1"/>
          <p:nvPr/>
        </p:nvSpPr>
        <p:spPr>
          <a:xfrm>
            <a:off x="9167034" y="4362607"/>
            <a:ext cx="2495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Reprinted from The Lancet, Vol. </a:t>
            </a:r>
            <a:r>
              <a:rPr lang="en-US" sz="1200" dirty="0" smtClean="0"/>
              <a:t>62, </a:t>
            </a:r>
            <a:r>
              <a:rPr lang="en-US" sz="1200" dirty="0" err="1" smtClean="0"/>
              <a:t>Bhojwani</a:t>
            </a:r>
            <a:r>
              <a:rPr lang="en-US" sz="1200" dirty="0" smtClean="0"/>
              <a:t>, D, et al</a:t>
            </a:r>
            <a:r>
              <a:rPr lang="en-US" sz="1200" dirty="0"/>
              <a:t>, Biology of Childhood Acute Lymphoblastic Leukemia, Pages </a:t>
            </a:r>
            <a:r>
              <a:rPr lang="en-US" sz="1200" dirty="0" smtClean="0"/>
              <a:t>47-60, </a:t>
            </a:r>
            <a:r>
              <a:rPr lang="en-US" sz="1200" dirty="0"/>
              <a:t>Copyright </a:t>
            </a:r>
            <a:r>
              <a:rPr lang="en-US" sz="1200" dirty="0" smtClean="0"/>
              <a:t>(2015), </a:t>
            </a:r>
            <a:r>
              <a:rPr lang="en-US" sz="1200" dirty="0"/>
              <a:t>with permission from Elsevier</a:t>
            </a:r>
            <a:r>
              <a:rPr lang="en-US" sz="1200" dirty="0" smtClean="0"/>
              <a:t>.</a:t>
            </a:r>
            <a:endParaRPr lang="en-US" sz="12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472264-CF4A-4D4E-961B-9F80A87D4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263" y="211527"/>
            <a:ext cx="2396991" cy="15482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979D01-FF06-7348-8778-642FA9DB635D}"/>
              </a:ext>
            </a:extLst>
          </p:cNvPr>
          <p:cNvSpPr txBox="1"/>
          <p:nvPr/>
        </p:nvSpPr>
        <p:spPr>
          <a:xfrm>
            <a:off x="10223292" y="1873770"/>
            <a:ext cx="1587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+mj-lt"/>
              </a:rPr>
              <a:t>C. Darwin, 1868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15875" y="6534150"/>
            <a:ext cx="24097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439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4510</TotalTime>
  <Words>6039</Words>
  <Application>Microsoft Office PowerPoint</Application>
  <PresentationFormat>Widescreen</PresentationFormat>
  <Paragraphs>993</Paragraphs>
  <Slides>72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9" baseType="lpstr">
      <vt:lpstr>ＭＳ Ｐゴシック</vt:lpstr>
      <vt:lpstr>宋体</vt:lpstr>
      <vt:lpstr>Arial</vt:lpstr>
      <vt:lpstr>Arial Narrow</vt:lpstr>
      <vt:lpstr>Calibri</vt:lpstr>
      <vt:lpstr>Calibri Light</vt:lpstr>
      <vt:lpstr>Cambria</vt:lpstr>
      <vt:lpstr>Geneva</vt:lpstr>
      <vt:lpstr>Gothic</vt:lpstr>
      <vt:lpstr>msgothic</vt:lpstr>
      <vt:lpstr>Symbol</vt:lpstr>
      <vt:lpstr>Tahoma</vt:lpstr>
      <vt:lpstr>Times</vt:lpstr>
      <vt:lpstr>Times New Roman</vt:lpstr>
      <vt:lpstr>Trebuchet MS</vt:lpstr>
      <vt:lpstr>Wingdings</vt:lpstr>
      <vt:lpstr>Office Theme</vt:lpstr>
      <vt:lpstr>PowerPoint Presentation</vt:lpstr>
      <vt:lpstr>Disclosure Slide: Mignon Loh, MD</vt:lpstr>
      <vt:lpstr>This talk will follow the topical structure suggested by the ABP:</vt:lpstr>
      <vt:lpstr>Acute Lymphoblastic Leukemia (ALL)</vt:lpstr>
      <vt:lpstr>ALL: Basic Science and Pathophysiology</vt:lpstr>
      <vt:lpstr>Acute lymphoblastic leukemia (ALL)  is a heterogeneous disease</vt:lpstr>
      <vt:lpstr>PowerPoint Presentation</vt:lpstr>
      <vt:lpstr>PowerPoint Presentation</vt:lpstr>
      <vt:lpstr>PowerPoint Presentation</vt:lpstr>
      <vt:lpstr>Epidemiology of Hematologic Malignancies</vt:lpstr>
      <vt:lpstr>ALL and AML remain the most common leukemias in children and adolescents</vt:lpstr>
      <vt:lpstr>Childhood leukemia is common and occurs most frequently in younger children</vt:lpstr>
      <vt:lpstr>Rates of ALL and AML differ by age: SEER Incidence rates 2011-2015</vt:lpstr>
      <vt:lpstr>ALL and AML remain the most common leukemias in children and adolescents and differ in incidence by race</vt:lpstr>
      <vt:lpstr>Improved Survival in Childhood ALL CCG/COG Trials 1968-2009 (n=39,697)</vt:lpstr>
      <vt:lpstr>Overall ALL Survival: Age/Gender</vt:lpstr>
      <vt:lpstr>PowerPoint Presentation</vt:lpstr>
      <vt:lpstr>Survival Improvements Over Twenty Years:   T-ALL vs. B-ALL</vt:lpstr>
      <vt:lpstr>Survival is excellent for ALL, less so for AML </vt:lpstr>
      <vt:lpstr>ALL: Known Predisposition Syndromes </vt:lpstr>
      <vt:lpstr>ALL and Down Syndrome (DS)</vt:lpstr>
      <vt:lpstr>ALL: Recently Described Germline Mutations in Families</vt:lpstr>
      <vt:lpstr>ALL: Concordance Between Identical Twins</vt:lpstr>
      <vt:lpstr>Diagnosis of Acute Lymphoblastic Leukemia</vt:lpstr>
      <vt:lpstr>ALL: Common Clinical Features at Diagnosis</vt:lpstr>
      <vt:lpstr>Clinical Complications Related to Abnormal Hematopoiesis in Acute Leukemia</vt:lpstr>
      <vt:lpstr>General work up of a child with acute leukemia</vt:lpstr>
      <vt:lpstr>Clinical and Laboratory Findings that Influence Prognosis</vt:lpstr>
      <vt:lpstr>NCI/Rome Risk Groups in Childhood ALL  Applies only to B-lineage ALL! WBC or Age is not prognostic in T-cell ALL!</vt:lpstr>
      <vt:lpstr>ALL: Risk-Adapted Therapy</vt:lpstr>
      <vt:lpstr>Flow Cytometric Features: B-Precursor ALL</vt:lpstr>
      <vt:lpstr>Clinical and Laboratory Features: T-Cell ALL</vt:lpstr>
      <vt:lpstr>PowerPoint Presentation</vt:lpstr>
      <vt:lpstr>Clinical and laboratory features: Mixed Phenotype Acute Leukemia (MPAL) (aka ALAL)</vt:lpstr>
      <vt:lpstr>Sentinel Translocations in B-lineage ALL</vt:lpstr>
      <vt:lpstr>B-lineage cytogenetic subsets differ by NCI RG-AALL03B1</vt:lpstr>
      <vt:lpstr>Outcomes are Highly Correlated with NCI RG and Genotype</vt:lpstr>
      <vt:lpstr>Philadelphia Chromosome-like (Ph-like) ALL</vt:lpstr>
      <vt:lpstr>PowerPoint Presentation</vt:lpstr>
      <vt:lpstr>PowerPoint Presentation</vt:lpstr>
      <vt:lpstr>Poor Clinical Outcomes of Children with Ph-like ALL</vt:lpstr>
      <vt:lpstr>Can we build on the success of TKI + chemo in Ph+ ALL? </vt:lpstr>
      <vt:lpstr>Current Clinical Trials for Patients with Ph-like ALL</vt:lpstr>
      <vt:lpstr>Infant ALL</vt:lpstr>
      <vt:lpstr>T cell ALL</vt:lpstr>
      <vt:lpstr>Acute Lymphoblastic Leukemia </vt:lpstr>
      <vt:lpstr>Initial management of ALL therapy</vt:lpstr>
      <vt:lpstr>CCG 106: BFM Therapy is Superior to CCG Therapy for HR-ALL [Gaynon PS et al JCO 11:2234, 1993]</vt:lpstr>
      <vt:lpstr>CCG 105: Long Term Outcome [1983-1989]</vt:lpstr>
      <vt:lpstr>Principles of Treatment for Different Risk Groups of ALL (COG Approach)</vt:lpstr>
      <vt:lpstr>General Overview of COG Based ALL therapy</vt:lpstr>
      <vt:lpstr>ALL:  Measures of Early Treatment Response</vt:lpstr>
      <vt:lpstr>Minimal Residual Disease (MRD)</vt:lpstr>
      <vt:lpstr>MRD: Technologies</vt:lpstr>
      <vt:lpstr> </vt:lpstr>
      <vt:lpstr>Ig/TCR Rearrangements are Unique Clonotypic Markers and MRD Targets (NGS)</vt:lpstr>
      <vt:lpstr>Prevention of CNS Leukemia Dramatically Improved ALL Outcome</vt:lpstr>
      <vt:lpstr>ALL: Prophylactic Treatment of the CNS</vt:lpstr>
      <vt:lpstr>CNS-Directed Therapy: Acute Complications</vt:lpstr>
      <vt:lpstr>CNS-Directed Therapy: Late Complications</vt:lpstr>
      <vt:lpstr>New Immunotherapies for ALL</vt:lpstr>
      <vt:lpstr>Promising New Immunotherapies for B-ALL</vt:lpstr>
      <vt:lpstr>Immune Toxicities</vt:lpstr>
      <vt:lpstr>Cytokine Release Syndrome (CRS) </vt:lpstr>
      <vt:lpstr>Neurotoxicity after CAR-T</vt:lpstr>
      <vt:lpstr>Prognostic Factors Following ALL Relapse</vt:lpstr>
      <vt:lpstr>ALL Bone Marrow Relapse: Prognostic Importance of Time to Relapse </vt:lpstr>
      <vt:lpstr>ALL: CNS and Testicular Relapse</vt:lpstr>
      <vt:lpstr>Relapsed ALL: Role of Allogeneic Stem Cell Transplantation (SCT)</vt:lpstr>
      <vt:lpstr>Relapsed ALL: Role of CAR-T cells in a rapidly evolving field</vt:lpstr>
      <vt:lpstr>Survivorship Issues for Leukemia Survivors</vt:lpstr>
      <vt:lpstr>Good luck!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Romack</dc:creator>
  <cp:lastModifiedBy>Valerie Romack</cp:lastModifiedBy>
  <cp:revision>123</cp:revision>
  <cp:lastPrinted>2018-12-20T20:33:00Z</cp:lastPrinted>
  <dcterms:created xsi:type="dcterms:W3CDTF">2018-09-04T19:59:44Z</dcterms:created>
  <dcterms:modified xsi:type="dcterms:W3CDTF">2018-12-20T20:35:04Z</dcterms:modified>
</cp:coreProperties>
</file>