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345" r:id="rId3"/>
    <p:sldId id="346" r:id="rId4"/>
    <p:sldId id="274" r:id="rId5"/>
    <p:sldId id="275" r:id="rId6"/>
    <p:sldId id="347" r:id="rId7"/>
    <p:sldId id="348" r:id="rId8"/>
    <p:sldId id="349" r:id="rId9"/>
    <p:sldId id="273" r:id="rId10"/>
    <p:sldId id="276" r:id="rId11"/>
    <p:sldId id="282" r:id="rId12"/>
    <p:sldId id="350" r:id="rId13"/>
    <p:sldId id="267" r:id="rId14"/>
    <p:sldId id="351" r:id="rId15"/>
    <p:sldId id="269" r:id="rId16"/>
    <p:sldId id="270" r:id="rId17"/>
    <p:sldId id="271" r:id="rId18"/>
    <p:sldId id="272" r:id="rId19"/>
    <p:sldId id="352" r:id="rId20"/>
    <p:sldId id="353" r:id="rId21"/>
    <p:sldId id="278" r:id="rId22"/>
    <p:sldId id="279" r:id="rId23"/>
    <p:sldId id="280" r:id="rId24"/>
    <p:sldId id="281" r:id="rId25"/>
    <p:sldId id="354" r:id="rId26"/>
    <p:sldId id="283" r:id="rId27"/>
    <p:sldId id="284" r:id="rId28"/>
    <p:sldId id="285" r:id="rId29"/>
    <p:sldId id="286" r:id="rId30"/>
    <p:sldId id="287" r:id="rId31"/>
    <p:sldId id="355" r:id="rId32"/>
    <p:sldId id="356" r:id="rId33"/>
    <p:sldId id="289" r:id="rId34"/>
    <p:sldId id="291" r:id="rId35"/>
    <p:sldId id="294" r:id="rId36"/>
    <p:sldId id="357" r:id="rId37"/>
    <p:sldId id="295" r:id="rId38"/>
    <p:sldId id="296" r:id="rId39"/>
    <p:sldId id="297" r:id="rId40"/>
    <p:sldId id="367" r:id="rId41"/>
    <p:sldId id="368" r:id="rId42"/>
    <p:sldId id="36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58" r:id="rId61"/>
    <p:sldId id="359" r:id="rId62"/>
    <p:sldId id="360" r:id="rId63"/>
    <p:sldId id="361" r:id="rId64"/>
    <p:sldId id="362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9" r:id="rId73"/>
    <p:sldId id="343" r:id="rId74"/>
    <p:sldId id="364" r:id="rId75"/>
    <p:sldId id="363" r:id="rId76"/>
    <p:sldId id="365" r:id="rId77"/>
    <p:sldId id="366" r:id="rId78"/>
    <p:sldId id="344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72B8E-FAC5-C24D-B28C-BC36FF4B6885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1FE1E-81E8-864E-9596-E38BDF57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en-US" b="1" dirty="0"/>
              <a:t>Slide 8</a:t>
            </a:r>
            <a:r>
              <a:rPr lang="en-US" dirty="0"/>
              <a:t>: This slide</a:t>
            </a:r>
            <a:r>
              <a:rPr lang="en-US" baseline="0" dirty="0"/>
              <a:t> demonstrates the overall utilization of unrelated donors in pediatric allogeneic transplant.  Bone marrow remains the most common graft source for unrelated donors accounting for 50% in 2016. The use of umbilical cord blood peaked in 2009 at 48% of unrelated donor transplants but has since shown a downward trend and is at 28% of pediatric unrelated donor transplant activity in 2016.  Peripheral blood accounted for 21% of pediatric unrelated donor graft type in 2016.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B8F6A-B6FD-4CBF-BC6F-2607E793C5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78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FFEAC7E0-1CFA-DA41-992B-CBC2311DD281}" type="datetime1">
              <a:rPr lang="en-US" sz="1200">
                <a:solidFill>
                  <a:srgbClr val="FFFFFF"/>
                </a:solidFill>
                <a:cs typeface="Arial" charset="0"/>
              </a:rPr>
              <a:pPr/>
              <a:t>1/2/2019</a:t>
            </a:fld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2325" y="901700"/>
            <a:ext cx="5275263" cy="2968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24289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7CD50C85-947E-0640-B324-09388AA370F2}" type="datetime1">
              <a:rPr lang="en-US" sz="1200">
                <a:solidFill>
                  <a:srgbClr val="FFFFFF"/>
                </a:solidFill>
                <a:cs typeface="Arial" charset="0"/>
              </a:rPr>
              <a:pPr/>
              <a:t>1/2/2019</a:t>
            </a:fld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2325" y="901700"/>
            <a:ext cx="5275263" cy="2968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41361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BC54AD78-A620-9746-AF11-B38724D81113}" type="datetime1">
              <a:rPr lang="en-US" sz="1200">
                <a:solidFill>
                  <a:srgbClr val="FFFFFF"/>
                </a:solidFill>
                <a:cs typeface="Arial" charset="0"/>
              </a:rPr>
              <a:pPr/>
              <a:t>1/2/2019</a:t>
            </a:fld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2325" y="901700"/>
            <a:ext cx="5275263" cy="2968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102962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6938" eaLnBrk="1" hangingPunct="1">
              <a:spcBef>
                <a:spcPct val="0"/>
              </a:spcBef>
            </a:pPr>
            <a:r>
              <a:rPr lang="en-US" b="1">
                <a:latin typeface="Calibri" charset="0"/>
                <a:ea typeface="MS PGothic" charset="0"/>
              </a:rPr>
              <a:t>Slide 9</a:t>
            </a:r>
            <a:r>
              <a:rPr lang="en-US">
                <a:latin typeface="Calibri" charset="0"/>
                <a:ea typeface="MS PGothic" charset="0"/>
              </a:rPr>
              <a:t>: In the pediatric population, allogeneic transplants are performed more often than autologous transplants. In 2011, allogeneic transplants performed in patients younger than 20 were for acute leukemias (43%) and non-malignant indications (35%). Among other non-malignant indication, primary immunedeficiencies  and hemoglobinopathies are the most common indications.  Autologous transplants were mostly performed for treatment of lymphoma and solid tumors in this patient population. </a:t>
            </a: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871EF16D-A214-884D-A115-C5750D212803}" type="slidenum">
              <a:rPr lang="en-US" sz="1200">
                <a:cs typeface="Arial" charset="0"/>
              </a:rPr>
              <a:pPr/>
              <a:t>72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87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Genetically modify T-cells to express an antigen recognition domain of a specific antibody, in this case CD-19. Traditionally did not lead to in vivo expansion. The newest generation of CAR T-cells were enhanced by adding a co-stimulatory domain. In our model the co-stimulatory domain is 4-1BB (CD137) CARs are not all the same. </a:t>
            </a:r>
          </a:p>
          <a:p>
            <a:r>
              <a:rPr lang="en-US" smtClean="0">
                <a:ea typeface="ＭＳ Ｐゴシック" pitchFamily="34" charset="-128"/>
              </a:rPr>
              <a:t>The co-stimulatory domains were murine but now humanized to try to further minimize rejection.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460FE09-D6AF-4578-98C4-5B84D50D5265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74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008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en-US" b="1" dirty="0"/>
              <a:t>Slide 6: </a:t>
            </a:r>
            <a:r>
              <a:rPr lang="en-US" b="0" dirty="0"/>
              <a:t>The </a:t>
            </a:r>
            <a:r>
              <a:rPr lang="en-US" b="0" baseline="0" dirty="0"/>
              <a:t>graft source was peripheral blood in over 65% of haploidentical transplants in 2016.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B8F6A-B6FD-4CBF-BC6F-2607E793C5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19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978F6606-7FEE-744A-8D7C-6F6570E4AE38}" type="slidenum">
              <a:rPr lang="en-US" sz="1200">
                <a:cs typeface="Arial" charset="0"/>
              </a:rPr>
              <a:pPr/>
              <a:t>23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0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55585853-104A-804E-85A6-EE837395665F}" type="datetime1">
              <a:rPr lang="en-US" sz="1200">
                <a:solidFill>
                  <a:srgbClr val="FFFFFF"/>
                </a:solidFill>
                <a:cs typeface="Arial" charset="0"/>
              </a:rPr>
              <a:pPr/>
              <a:t>1/2/2019</a:t>
            </a:fld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2325" y="901700"/>
            <a:ext cx="5275263" cy="2968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533619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A22EA762-F7A8-0C40-A765-650C0C0C8382}" type="datetime1">
              <a:rPr lang="en-US" sz="1200">
                <a:solidFill>
                  <a:srgbClr val="FFFFFF"/>
                </a:solidFill>
                <a:cs typeface="Arial" charset="0"/>
              </a:rPr>
              <a:pPr/>
              <a:t>1/2/2019</a:t>
            </a:fld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2325" y="901700"/>
            <a:ext cx="5275263" cy="2968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16413"/>
            <a:ext cx="184150" cy="2778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506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4098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SzPct val="45000"/>
              <a:buFont typeface="Wingdings" charset="0"/>
              <a:buNone/>
              <a:defRPr/>
            </a:pPr>
            <a:r>
              <a:rPr lang="en-GB">
                <a:latin typeface="Arial" charset="0"/>
                <a:cs typeface="msgothic" charset="0"/>
              </a:rPr>
              <a:t>Cumulative incidence of discontinuation of immune suppression after the diagnosis of cGVHD shown with OS.</a:t>
            </a:r>
          </a:p>
        </p:txBody>
      </p:sp>
    </p:spTree>
    <p:extLst>
      <p:ext uri="{BB962C8B-B14F-4D97-AF65-F5344CB8AC3E}">
        <p14:creationId xmlns:p14="http://schemas.microsoft.com/office/powerpoint/2010/main" val="1377780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4098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SzPct val="45000"/>
              <a:buFont typeface="Wingdings" charset="0"/>
              <a:buNone/>
              <a:defRPr/>
            </a:pPr>
            <a:r>
              <a:rPr lang="en-GB">
                <a:latin typeface="Arial" charset="0"/>
                <a:cs typeface="msgothic" charset="0"/>
              </a:rPr>
              <a:t>OS by risk factors included in multivariate analysis.</a:t>
            </a:r>
          </a:p>
        </p:txBody>
      </p:sp>
    </p:spTree>
    <p:extLst>
      <p:ext uri="{BB962C8B-B14F-4D97-AF65-F5344CB8AC3E}">
        <p14:creationId xmlns:p14="http://schemas.microsoft.com/office/powerpoint/2010/main" val="718490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A6C105BD-DE24-5F40-9138-D4DB28992B2C}" type="slidenum">
              <a:rPr lang="en-US" sz="1200">
                <a:cs typeface="Arial" charset="0"/>
              </a:rPr>
              <a:pPr/>
              <a:t>57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69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6ABB1E7A-85FC-AA44-8140-13F9CAFBDF37}" type="slidenum">
              <a:rPr lang="en-US" sz="1200">
                <a:cs typeface="Arial" charset="0"/>
              </a:rPr>
              <a:pPr/>
              <a:t>58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1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89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9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8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729CD0-390A-AF47-A63D-3CF65D114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41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304800" y="76200"/>
            <a:ext cx="908473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86" rIns="91375" bIns="4568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7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657600" y="6096009"/>
            <a:ext cx="2743200" cy="365125"/>
          </a:xfrm>
          <a:prstGeom prst="rect">
            <a:avLst/>
          </a:prstGeom>
        </p:spPr>
        <p:txBody>
          <a:bodyPr lIns="91375" tIns="45686" rIns="91375" bIns="45686"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FE4AE41-790A-4C26-889D-C8673CDD70B8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6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1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87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3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0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0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0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2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E7260-98A2-4B3E-BC0D-F34B56742F2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6769" y="4450779"/>
            <a:ext cx="5327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Michael A. Pulsipher, MD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Hematopoietic Stem Cell Transplantation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732368" y="107951"/>
            <a:ext cx="10723033" cy="1336675"/>
          </a:xfrm>
        </p:spPr>
        <p:txBody>
          <a:bodyPr/>
          <a:lstStyle/>
          <a:p>
            <a:pPr eaLnBrk="1" hangingPunct="1"/>
            <a:r>
              <a:rPr lang="en-US" sz="4000">
                <a:latin typeface="Times New Roman" charset="0"/>
                <a:ea typeface="MS PGothic" charset="0"/>
              </a:rPr>
              <a:t>Hematopoietic Cell Sources—Content of the Product Dictates Uses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32367" y="1600200"/>
            <a:ext cx="5120217" cy="43434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Times New Roman" charset="0"/>
                <a:ea typeface="MS PGothic" charset="0"/>
              </a:rPr>
              <a:t>Autologous Transplant (High Dose or Mega-Dose Therapy)</a:t>
            </a:r>
          </a:p>
          <a:p>
            <a:pPr lvl="1" eaLnBrk="1" hangingPunct="1"/>
            <a:r>
              <a:rPr lang="en-US" sz="1700" dirty="0">
                <a:latin typeface="Times New Roman" charset="0"/>
                <a:ea typeface="MS PGothic" charset="0"/>
              </a:rPr>
              <a:t>Bone Marrow (risk with harvest)</a:t>
            </a:r>
          </a:p>
          <a:p>
            <a:pPr lvl="1" eaLnBrk="1" hangingPunct="1"/>
            <a:r>
              <a:rPr lang="en-US" sz="1700" dirty="0">
                <a:latin typeface="Times New Roman" charset="0"/>
                <a:ea typeface="MS PGothic" charset="0"/>
              </a:rPr>
              <a:t>Cytokine Mobilized Peripheral Blood Mononuclear Cells (PBMC, quick engraftment)</a:t>
            </a:r>
          </a:p>
          <a:p>
            <a:pPr lvl="1" eaLnBrk="1" hangingPunct="1"/>
            <a:r>
              <a:rPr lang="en-US" sz="1700" dirty="0">
                <a:latin typeface="Times New Roman" charset="0"/>
                <a:ea typeface="MS PGothic" charset="0"/>
              </a:rPr>
              <a:t>Manipulation of either source to </a:t>
            </a:r>
            <a:r>
              <a:rPr lang="en-US" sz="1700" dirty="0" smtClean="0">
                <a:latin typeface="Times New Roman" charset="0"/>
                <a:ea typeface="MS PGothic" charset="0"/>
              </a:rPr>
              <a:t>alter </a:t>
            </a:r>
            <a:r>
              <a:rPr lang="en-US" sz="1700" dirty="0">
                <a:latin typeface="Times New Roman" charset="0"/>
                <a:ea typeface="MS PGothic" charset="0"/>
              </a:rPr>
              <a:t>immune response</a:t>
            </a:r>
          </a:p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700" dirty="0">
              <a:latin typeface="Times New Roman" charset="0"/>
              <a:ea typeface="MS PGothic" charset="0"/>
            </a:endParaRPr>
          </a:p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700" dirty="0">
              <a:latin typeface="Times New Roman" charset="0"/>
              <a:ea typeface="MS PGothic" charset="0"/>
            </a:endParaRPr>
          </a:p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200" dirty="0">
              <a:solidFill>
                <a:schemeClr val="accent1"/>
              </a:solidFill>
              <a:latin typeface="Times New Roman" charset="0"/>
              <a:ea typeface="MS PGothic" charset="0"/>
            </a:endParaRPr>
          </a:p>
          <a:p>
            <a:pPr lvl="1" eaLnBrk="1" hangingPunct="1">
              <a:lnSpc>
                <a:spcPct val="60000"/>
              </a:lnSpc>
              <a:buFontTx/>
              <a:buNone/>
            </a:pPr>
            <a:r>
              <a:rPr lang="en-US" sz="2200" dirty="0">
                <a:solidFill>
                  <a:schemeClr val="accent1"/>
                </a:solidFill>
                <a:latin typeface="Times New Roman" charset="0"/>
                <a:ea typeface="MS PGothic" charset="0"/>
              </a:rPr>
              <a:t>Winner—PBMC!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335184" y="1600200"/>
            <a:ext cx="5120216" cy="4343400"/>
          </a:xfrm>
        </p:spPr>
        <p:txBody>
          <a:bodyPr/>
          <a:lstStyle/>
          <a:p>
            <a:pPr eaLnBrk="1" hangingPunct="1"/>
            <a:r>
              <a:rPr lang="en-US" sz="2000">
                <a:latin typeface="Times New Roman" charset="0"/>
                <a:ea typeface="MS PGothic" charset="0"/>
              </a:rPr>
              <a:t>Allogeneic Transplant</a:t>
            </a:r>
          </a:p>
          <a:p>
            <a:pPr lvl="1" eaLnBrk="1" hangingPunct="1"/>
            <a:r>
              <a:rPr lang="en-US" sz="1700">
                <a:latin typeface="Times New Roman" charset="0"/>
                <a:ea typeface="MS PGothic" charset="0"/>
              </a:rPr>
              <a:t>Umbilical Cord Blood (few T-cells, increased risk of rejection and slow engraftment, can use safely with more HLA mismatches, less chronic GVHD)</a:t>
            </a:r>
          </a:p>
          <a:p>
            <a:pPr lvl="1" eaLnBrk="1" hangingPunct="1"/>
            <a:r>
              <a:rPr lang="en-US" sz="1700">
                <a:latin typeface="Times New Roman" charset="0"/>
                <a:ea typeface="MS PGothic" charset="0"/>
              </a:rPr>
              <a:t>Bone Marrow (Intermediate T-cells numbers, intermediate rejection and GVHD)</a:t>
            </a:r>
          </a:p>
          <a:p>
            <a:pPr lvl="1" eaLnBrk="1" hangingPunct="1"/>
            <a:r>
              <a:rPr lang="en-US" sz="1700">
                <a:latin typeface="Times New Roman" charset="0"/>
                <a:ea typeface="MS PGothic" charset="0"/>
              </a:rPr>
              <a:t>PBMC (More T-cells, rapid engraftment, less early transplant morbidity, probably more chronic GVHD)</a:t>
            </a:r>
          </a:p>
          <a:p>
            <a:pPr lvl="1" eaLnBrk="1" hangingPunct="1">
              <a:lnSpc>
                <a:spcPct val="60000"/>
              </a:lnSpc>
            </a:pPr>
            <a:endParaRPr lang="en-US" sz="1700">
              <a:latin typeface="Times New Roman" charset="0"/>
              <a:ea typeface="MS PGothic" charset="0"/>
            </a:endParaRPr>
          </a:p>
          <a:p>
            <a:pPr lvl="1" eaLnBrk="1" hangingPunct="1">
              <a:lnSpc>
                <a:spcPct val="60000"/>
              </a:lnSpc>
              <a:buFontTx/>
              <a:buNone/>
            </a:pPr>
            <a:r>
              <a:rPr lang="en-US" sz="2200">
                <a:solidFill>
                  <a:schemeClr val="accent1"/>
                </a:solidFill>
                <a:latin typeface="Times New Roman" charset="0"/>
                <a:ea typeface="MS PGothic" charset="0"/>
              </a:rPr>
              <a:t>Winner—?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73592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alibri" charset="0"/>
                <a:ea typeface="MS PGothic" charset="0"/>
              </a:rPr>
              <a:t>Clinical Differences Between Stem Cell Sources—T-cell Content Key </a:t>
            </a:r>
          </a:p>
        </p:txBody>
      </p:sp>
      <p:pic>
        <p:nvPicPr>
          <p:cNvPr id="3379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73" r="-33673"/>
          <a:stretch>
            <a:fillRect/>
          </a:stretch>
        </p:blipFill>
        <p:spPr>
          <a:xfrm>
            <a:off x="1703173" y="1858576"/>
            <a:ext cx="8964827" cy="4351338"/>
          </a:xfr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727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Doses of Stem Cells Vary by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Bone marrow, PBSC matched related and unrelated donors</a:t>
            </a:r>
          </a:p>
          <a:p>
            <a:pPr lvl="1"/>
            <a:r>
              <a:rPr lang="en-US" dirty="0" smtClean="0"/>
              <a:t>Target &gt;4-5x10</a:t>
            </a:r>
            <a:r>
              <a:rPr lang="en-US" baseline="30000" dirty="0" smtClean="0"/>
              <a:t>6</a:t>
            </a:r>
            <a:r>
              <a:rPr lang="en-US" dirty="0" smtClean="0"/>
              <a:t> CD34 cells/kg recipient </a:t>
            </a:r>
            <a:r>
              <a:rPr lang="en-US" dirty="0" err="1" smtClean="0"/>
              <a:t>wt</a:t>
            </a:r>
            <a:endParaRPr lang="en-US" dirty="0" smtClean="0"/>
          </a:p>
          <a:p>
            <a:pPr lvl="2"/>
            <a:r>
              <a:rPr lang="en-US" dirty="0" smtClean="0"/>
              <a:t>Can go higher, debate about upper limit re GVHD concerns</a:t>
            </a:r>
          </a:p>
          <a:p>
            <a:r>
              <a:rPr lang="en-US" dirty="0" smtClean="0"/>
              <a:t>Cord Blood</a:t>
            </a:r>
          </a:p>
          <a:p>
            <a:pPr lvl="1"/>
            <a:r>
              <a:rPr lang="en-US" dirty="0" smtClean="0"/>
              <a:t>Target &gt;4x10</a:t>
            </a:r>
            <a:r>
              <a:rPr lang="en-US" baseline="30000" dirty="0" smtClean="0"/>
              <a:t>7</a:t>
            </a:r>
            <a:r>
              <a:rPr lang="en-US" dirty="0" smtClean="0"/>
              <a:t> TNC/kg single unit</a:t>
            </a:r>
          </a:p>
          <a:p>
            <a:pPr lvl="2"/>
            <a:r>
              <a:rPr lang="en-US" dirty="0" smtClean="0"/>
              <a:t>For highly mismatched &gt;5x10</a:t>
            </a:r>
            <a:r>
              <a:rPr lang="en-US" baseline="30000" dirty="0" smtClean="0"/>
              <a:t>7</a:t>
            </a:r>
            <a:r>
              <a:rPr lang="en-US" dirty="0" smtClean="0"/>
              <a:t>/kg recipient </a:t>
            </a:r>
            <a:r>
              <a:rPr lang="en-US" dirty="0" err="1" smtClean="0"/>
              <a:t>wt</a:t>
            </a:r>
            <a:endParaRPr lang="en-US" dirty="0" smtClean="0"/>
          </a:p>
          <a:p>
            <a:pPr lvl="2"/>
            <a:r>
              <a:rPr lang="en-US" dirty="0" smtClean="0"/>
              <a:t>Multiple units as needed for at least 3x10</a:t>
            </a:r>
            <a:r>
              <a:rPr lang="en-US" baseline="30000" dirty="0" smtClean="0"/>
              <a:t>7</a:t>
            </a:r>
            <a:r>
              <a:rPr lang="en-US" dirty="0"/>
              <a:t>/</a:t>
            </a:r>
            <a:r>
              <a:rPr lang="en-US" dirty="0" smtClean="0"/>
              <a:t>kg recipient </a:t>
            </a:r>
            <a:r>
              <a:rPr lang="en-US" dirty="0" err="1" smtClean="0"/>
              <a:t>wt</a:t>
            </a:r>
            <a:endParaRPr lang="en-US" dirty="0" smtClean="0"/>
          </a:p>
          <a:p>
            <a:pPr lvl="2"/>
            <a:r>
              <a:rPr lang="en-US" dirty="0" smtClean="0"/>
              <a:t>No advantage to 2 units if single unit dose adequate, more GVHD with 2 units</a:t>
            </a:r>
          </a:p>
          <a:p>
            <a:r>
              <a:rPr lang="en-US" dirty="0" smtClean="0"/>
              <a:t>T-cell depleted/</a:t>
            </a:r>
            <a:r>
              <a:rPr lang="en-US" dirty="0" err="1" smtClean="0"/>
              <a:t>haploidentical</a:t>
            </a:r>
            <a:endParaRPr lang="en-US" dirty="0" smtClean="0"/>
          </a:p>
          <a:p>
            <a:pPr lvl="1"/>
            <a:r>
              <a:rPr lang="en-US" dirty="0" smtClean="0"/>
              <a:t>Target &gt;10-20x10</a:t>
            </a:r>
            <a:r>
              <a:rPr lang="en-US" baseline="30000" dirty="0" smtClean="0"/>
              <a:t>6 </a:t>
            </a:r>
            <a:r>
              <a:rPr lang="en-US" dirty="0" smtClean="0"/>
              <a:t>CD34+ cells</a:t>
            </a:r>
            <a:r>
              <a:rPr lang="en-US" dirty="0"/>
              <a:t>/kg </a:t>
            </a:r>
            <a:r>
              <a:rPr lang="en-US" dirty="0" smtClean="0"/>
              <a:t>recipient </a:t>
            </a:r>
            <a:r>
              <a:rPr lang="en-US" dirty="0" err="1" smtClean="0"/>
              <a:t>wt</a:t>
            </a:r>
            <a:endParaRPr lang="en-US" dirty="0" smtClean="0"/>
          </a:p>
          <a:p>
            <a:pPr lvl="1"/>
            <a:r>
              <a:rPr lang="en-US" dirty="0" smtClean="0"/>
              <a:t>Target &lt;1x10</a:t>
            </a:r>
            <a:r>
              <a:rPr lang="en-US" baseline="30000" dirty="0" smtClean="0"/>
              <a:t>5</a:t>
            </a:r>
            <a:r>
              <a:rPr lang="en-US" dirty="0" smtClean="0"/>
              <a:t> CD3+ or αβCD3+ cells/kg recipient </a:t>
            </a:r>
            <a:r>
              <a:rPr lang="en-US" dirty="0" err="1" smtClean="0"/>
              <a:t>wt</a:t>
            </a:r>
            <a:endParaRPr lang="en-US" dirty="0" smtClean="0"/>
          </a:p>
          <a:p>
            <a:r>
              <a:rPr lang="en-US" dirty="0" smtClean="0"/>
              <a:t>Post-transplant cyclophosphamide</a:t>
            </a:r>
          </a:p>
          <a:p>
            <a:pPr lvl="1"/>
            <a:r>
              <a:rPr lang="en-US" dirty="0" smtClean="0"/>
              <a:t>Target &gt;4x10</a:t>
            </a:r>
            <a:r>
              <a:rPr lang="en-US" baseline="30000" dirty="0" smtClean="0"/>
              <a:t>8</a:t>
            </a:r>
            <a:r>
              <a:rPr lang="en-US" dirty="0" smtClean="0"/>
              <a:t> MNC/kg recipient weight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523994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MS PGothic" charset="0"/>
              </a:rPr>
              <a:t>Case Presentation: HLA </a:t>
            </a:r>
            <a:r>
              <a:rPr lang="en-US" dirty="0">
                <a:latin typeface="Calibri" charset="0"/>
                <a:ea typeface="MS PGothic" charset="0"/>
              </a:rPr>
              <a:t>and Donor </a:t>
            </a:r>
            <a:r>
              <a:rPr lang="en-US" dirty="0" smtClean="0">
                <a:latin typeface="Calibri" charset="0"/>
                <a:ea typeface="MS PGothic" charset="0"/>
              </a:rPr>
              <a:t>Choice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200" dirty="0">
                <a:latin typeface="Calibri" charset="0"/>
                <a:ea typeface="MS PGothic" charset="0"/>
              </a:rPr>
              <a:t>An 18-month-old child with ALL in second remission is referred for transplantation. Which would be the best donor for this child?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200" dirty="0">
                <a:latin typeface="Calibri" charset="0"/>
                <a:ea typeface="MS PGothic" charset="0"/>
              </a:rPr>
              <a:t>	A.	The child</a:t>
            </a:r>
            <a:r>
              <a:rPr lang="ja-JP" altLang="en-US" sz="2200" dirty="0">
                <a:latin typeface="Calibri" charset="0"/>
                <a:ea typeface="MS PGothic" charset="0"/>
              </a:rPr>
              <a:t>’</a:t>
            </a:r>
            <a:r>
              <a:rPr lang="en-US" altLang="ja-JP" sz="2200" dirty="0">
                <a:latin typeface="Calibri" charset="0"/>
                <a:ea typeface="MS PGothic" charset="0"/>
              </a:rPr>
              <a:t>s own sorted cord blood (cell dose </a:t>
            </a:r>
            <a:r>
              <a:rPr lang="en-US" altLang="ja-JP" sz="2200" dirty="0" smtClean="0">
                <a:latin typeface="Calibri" charset="0"/>
                <a:ea typeface="MS PGothic" charset="0"/>
              </a:rPr>
              <a:t>5X10</a:t>
            </a:r>
            <a:r>
              <a:rPr lang="en-US" altLang="ja-JP" sz="2200" baseline="30000" dirty="0" smtClean="0">
                <a:latin typeface="Calibri" charset="0"/>
                <a:ea typeface="MS PGothic" charset="0"/>
              </a:rPr>
              <a:t>7</a:t>
            </a:r>
            <a:r>
              <a:rPr lang="en-US" altLang="ja-JP" sz="2200" dirty="0" smtClean="0">
                <a:latin typeface="Calibri" charset="0"/>
                <a:ea typeface="MS PGothic" charset="0"/>
              </a:rPr>
              <a:t> TNC/</a:t>
            </a:r>
            <a:r>
              <a:rPr lang="en-US" altLang="ja-JP" sz="2200" dirty="0">
                <a:latin typeface="Calibri" charset="0"/>
                <a:ea typeface="MS PGothic" charset="0"/>
              </a:rPr>
              <a:t>kg) 	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200" dirty="0">
                <a:latin typeface="Calibri" charset="0"/>
                <a:ea typeface="MS PGothic" charset="0"/>
              </a:rPr>
              <a:t>	B.	A 55-year-old female unrelated donor, 7/8 match (willing to donate marrow or peripheral blood stem cells)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200" dirty="0">
                <a:latin typeface="Calibri" charset="0"/>
                <a:ea typeface="MS PGothic" charset="0"/>
              </a:rPr>
              <a:t>	C.	A cord blood unit matched at 4/6 antigens: cell dose </a:t>
            </a:r>
            <a:r>
              <a:rPr lang="en-US" sz="2200" dirty="0" smtClean="0">
                <a:latin typeface="Calibri" charset="0"/>
                <a:ea typeface="MS PGothic" charset="0"/>
              </a:rPr>
              <a:t>5.4x10</a:t>
            </a:r>
            <a:r>
              <a:rPr lang="en-US" sz="2200" baseline="30000" dirty="0" smtClean="0">
                <a:latin typeface="Calibri" charset="0"/>
                <a:ea typeface="MS PGothic" charset="0"/>
              </a:rPr>
              <a:t>7</a:t>
            </a:r>
            <a:r>
              <a:rPr lang="en-US" sz="2200" dirty="0" smtClean="0">
                <a:latin typeface="Calibri" charset="0"/>
                <a:ea typeface="MS PGothic" charset="0"/>
              </a:rPr>
              <a:t> TNC/</a:t>
            </a:r>
            <a:r>
              <a:rPr lang="en-US" sz="2200" dirty="0">
                <a:latin typeface="Calibri" charset="0"/>
                <a:ea typeface="MS PGothic" charset="0"/>
              </a:rPr>
              <a:t>kg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200" dirty="0">
                <a:latin typeface="Calibri" charset="0"/>
                <a:ea typeface="MS PGothic" charset="0"/>
              </a:rPr>
              <a:t>	D.	A 40-year-old male unrelated donor matched at 8/8 loci (only willing to donate peripheral blood stem cells)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200" dirty="0">
                <a:latin typeface="Calibri" charset="0"/>
                <a:ea typeface="MS PGothic" charset="0"/>
              </a:rPr>
              <a:t>	E.	A cord blood unit matched at </a:t>
            </a:r>
            <a:r>
              <a:rPr lang="en-US" sz="2200" dirty="0" smtClean="0">
                <a:latin typeface="Calibri" charset="0"/>
                <a:ea typeface="MS PGothic" charset="0"/>
              </a:rPr>
              <a:t>8/</a:t>
            </a:r>
            <a:r>
              <a:rPr lang="en-US" sz="2200" dirty="0">
                <a:latin typeface="Calibri" charset="0"/>
                <a:ea typeface="MS PGothic" charset="0"/>
              </a:rPr>
              <a:t>8</a:t>
            </a:r>
            <a:r>
              <a:rPr lang="en-US" sz="2200" dirty="0" smtClean="0">
                <a:latin typeface="Calibri" charset="0"/>
                <a:ea typeface="MS PGothic" charset="0"/>
              </a:rPr>
              <a:t> </a:t>
            </a:r>
            <a:r>
              <a:rPr lang="en-US" sz="2200" dirty="0">
                <a:latin typeface="Calibri" charset="0"/>
                <a:ea typeface="MS PGothic" charset="0"/>
              </a:rPr>
              <a:t>antigens (HLA A, B, DRB1) with a cell dose of </a:t>
            </a:r>
            <a:r>
              <a:rPr lang="en-US" sz="2200" dirty="0" smtClean="0">
                <a:latin typeface="Calibri" charset="0"/>
                <a:ea typeface="MS PGothic" charset="0"/>
              </a:rPr>
              <a:t>4.0x10</a:t>
            </a:r>
            <a:r>
              <a:rPr lang="en-US" sz="2200" baseline="30000" dirty="0" smtClean="0">
                <a:latin typeface="Calibri" charset="0"/>
                <a:ea typeface="MS PGothic" charset="0"/>
              </a:rPr>
              <a:t>7</a:t>
            </a:r>
            <a:r>
              <a:rPr lang="en-US" sz="2200" dirty="0" smtClean="0">
                <a:latin typeface="Calibri" charset="0"/>
                <a:ea typeface="MS PGothic" charset="0"/>
              </a:rPr>
              <a:t> TNC/</a:t>
            </a:r>
            <a:r>
              <a:rPr lang="en-US" sz="2200" dirty="0">
                <a:latin typeface="Calibri" charset="0"/>
                <a:ea typeface="MS PGothic" charset="0"/>
              </a:rPr>
              <a:t>kg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200" dirty="0">
              <a:latin typeface="Calibri" charset="0"/>
              <a:ea typeface="MS PGothic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8300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Case Presentation: HLA and Donor Choice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200" dirty="0">
                <a:latin typeface="Calibri" charset="0"/>
                <a:ea typeface="MS PGothic" charset="0"/>
              </a:rPr>
              <a:t>An 18-month-old child with ALL in second remission is referred for transplantation. Which would be the best donor for this child?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200" dirty="0">
                <a:latin typeface="Calibri" charset="0"/>
                <a:ea typeface="MS PGothic" charset="0"/>
              </a:rPr>
              <a:t>	A.	The child</a:t>
            </a:r>
            <a:r>
              <a:rPr lang="ja-JP" altLang="en-US" sz="2200" dirty="0">
                <a:latin typeface="Calibri" charset="0"/>
                <a:ea typeface="MS PGothic" charset="0"/>
              </a:rPr>
              <a:t>’</a:t>
            </a:r>
            <a:r>
              <a:rPr lang="en-US" altLang="ja-JP" sz="2200" dirty="0">
                <a:latin typeface="Calibri" charset="0"/>
                <a:ea typeface="MS PGothic" charset="0"/>
              </a:rPr>
              <a:t>s own sorted cord blood (cell dose </a:t>
            </a:r>
            <a:r>
              <a:rPr lang="en-US" altLang="ja-JP" sz="2200" dirty="0" smtClean="0">
                <a:latin typeface="Calibri" charset="0"/>
                <a:ea typeface="MS PGothic" charset="0"/>
              </a:rPr>
              <a:t>5X10</a:t>
            </a:r>
            <a:r>
              <a:rPr lang="en-US" altLang="ja-JP" sz="2200" baseline="30000" dirty="0" smtClean="0">
                <a:latin typeface="Calibri" charset="0"/>
                <a:ea typeface="MS PGothic" charset="0"/>
              </a:rPr>
              <a:t>7</a:t>
            </a:r>
            <a:r>
              <a:rPr lang="en-US" altLang="ja-JP" sz="2200" dirty="0" smtClean="0">
                <a:latin typeface="Calibri" charset="0"/>
                <a:ea typeface="MS PGothic" charset="0"/>
              </a:rPr>
              <a:t> TNC/</a:t>
            </a:r>
            <a:r>
              <a:rPr lang="en-US" altLang="ja-JP" sz="2200" dirty="0">
                <a:latin typeface="Calibri" charset="0"/>
                <a:ea typeface="MS PGothic" charset="0"/>
              </a:rPr>
              <a:t>kg) 	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200" dirty="0">
                <a:latin typeface="Calibri" charset="0"/>
                <a:ea typeface="MS PGothic" charset="0"/>
              </a:rPr>
              <a:t>	B.	A 55-year-old female unrelated donor, 7/8 match (willing to donate marrow or peripheral blood stem cells)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200" dirty="0">
                <a:latin typeface="Calibri" charset="0"/>
                <a:ea typeface="MS PGothic" charset="0"/>
              </a:rPr>
              <a:t>	C.	A cord blood unit matched at 4/6 antigens: cell dose </a:t>
            </a:r>
            <a:r>
              <a:rPr lang="en-US" sz="2200" dirty="0" smtClean="0">
                <a:latin typeface="Calibri" charset="0"/>
                <a:ea typeface="MS PGothic" charset="0"/>
              </a:rPr>
              <a:t>5.4x10</a:t>
            </a:r>
            <a:r>
              <a:rPr lang="en-US" sz="2200" baseline="30000" dirty="0" smtClean="0">
                <a:latin typeface="Calibri" charset="0"/>
                <a:ea typeface="MS PGothic" charset="0"/>
              </a:rPr>
              <a:t>7</a:t>
            </a:r>
            <a:r>
              <a:rPr lang="en-US" sz="2200" dirty="0" smtClean="0">
                <a:latin typeface="Calibri" charset="0"/>
                <a:ea typeface="MS PGothic" charset="0"/>
              </a:rPr>
              <a:t> TNC/</a:t>
            </a:r>
            <a:r>
              <a:rPr lang="en-US" sz="2200" dirty="0">
                <a:latin typeface="Calibri" charset="0"/>
                <a:ea typeface="MS PGothic" charset="0"/>
              </a:rPr>
              <a:t>kg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200" dirty="0">
                <a:latin typeface="Calibri" charset="0"/>
                <a:ea typeface="MS PGothic" charset="0"/>
              </a:rPr>
              <a:t>	D.	A 40-year-old male unrelated donor matched at 8/8 loci (only willing to donate peripheral blood stem cells)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200" dirty="0">
                <a:latin typeface="Calibri" charset="0"/>
                <a:ea typeface="MS PGothic" charset="0"/>
              </a:rPr>
              <a:t>	</a:t>
            </a:r>
            <a:r>
              <a:rPr lang="en-US" sz="2200" b="1" dirty="0">
                <a:latin typeface="Calibri" charset="0"/>
                <a:ea typeface="MS PGothic" charset="0"/>
              </a:rPr>
              <a:t>E.	A cord blood unit matched at </a:t>
            </a:r>
            <a:r>
              <a:rPr lang="en-US" sz="2200" b="1" dirty="0" smtClean="0">
                <a:latin typeface="Calibri" charset="0"/>
                <a:ea typeface="MS PGothic" charset="0"/>
              </a:rPr>
              <a:t>8/</a:t>
            </a:r>
            <a:r>
              <a:rPr lang="en-US" sz="2200" b="1" dirty="0">
                <a:latin typeface="Calibri" charset="0"/>
                <a:ea typeface="MS PGothic" charset="0"/>
              </a:rPr>
              <a:t>8</a:t>
            </a:r>
            <a:r>
              <a:rPr lang="en-US" sz="2200" b="1" dirty="0" smtClean="0">
                <a:latin typeface="Calibri" charset="0"/>
                <a:ea typeface="MS PGothic" charset="0"/>
              </a:rPr>
              <a:t> </a:t>
            </a:r>
            <a:r>
              <a:rPr lang="en-US" sz="2200" b="1" dirty="0">
                <a:latin typeface="Calibri" charset="0"/>
                <a:ea typeface="MS PGothic" charset="0"/>
              </a:rPr>
              <a:t>antigens (HLA A, B, DRB1) with a cell dose of </a:t>
            </a:r>
            <a:r>
              <a:rPr lang="en-US" sz="2200" b="1" dirty="0" smtClean="0">
                <a:latin typeface="Calibri" charset="0"/>
                <a:ea typeface="MS PGothic" charset="0"/>
              </a:rPr>
              <a:t>4.0x10</a:t>
            </a:r>
            <a:r>
              <a:rPr lang="en-US" sz="2200" b="1" baseline="30000" dirty="0" smtClean="0">
                <a:latin typeface="Calibri" charset="0"/>
                <a:ea typeface="MS PGothic" charset="0"/>
              </a:rPr>
              <a:t>7</a:t>
            </a:r>
            <a:r>
              <a:rPr lang="en-US" sz="2200" b="1" dirty="0" smtClean="0">
                <a:latin typeface="Calibri" charset="0"/>
                <a:ea typeface="MS PGothic" charset="0"/>
              </a:rPr>
              <a:t> TNC/</a:t>
            </a:r>
            <a:r>
              <a:rPr lang="en-US" sz="2200" b="1" dirty="0">
                <a:latin typeface="Calibri" charset="0"/>
                <a:ea typeface="MS PGothic" charset="0"/>
              </a:rPr>
              <a:t>kg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200" dirty="0">
              <a:latin typeface="Calibri" charset="0"/>
              <a:ea typeface="MS PGothic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7022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latin typeface="Times New Roman" charset="0"/>
                <a:ea typeface="+mj-ea"/>
                <a:cs typeface="+mj-cs"/>
              </a:rPr>
              <a:t>Human Leukocyte Antigen Groups (</a:t>
            </a:r>
            <a:r>
              <a:rPr lang="en-US" sz="4000" dirty="0" smtClean="0">
                <a:latin typeface="Times New Roman" charset="0"/>
                <a:ea typeface="+mj-ea"/>
                <a:cs typeface="+mj-cs"/>
              </a:rPr>
              <a:t>HLA, Chromosome 6)</a:t>
            </a:r>
            <a:endParaRPr lang="en-US" sz="4000" dirty="0">
              <a:latin typeface="Times New Roman" charset="0"/>
              <a:ea typeface="+mj-ea"/>
              <a:cs typeface="+mj-cs"/>
            </a:endParaRPr>
          </a:p>
        </p:txBody>
      </p:sp>
      <p:pic>
        <p:nvPicPr>
          <p:cNvPr id="18434" name="Picture 5" descr="HLA diagra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79" r="-20779"/>
          <a:stretch>
            <a:fillRect/>
          </a:stretch>
        </p:blipFill>
        <p:spPr>
          <a:xfrm>
            <a:off x="6600272" y="4660085"/>
            <a:ext cx="4196360" cy="1981200"/>
          </a:xfrm>
        </p:spPr>
      </p:pic>
      <p:pic>
        <p:nvPicPr>
          <p:cNvPr id="18436" name="Picture 2" descr="HLA molecule pictu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600" b="-55600"/>
          <a:stretch>
            <a:fillRect/>
          </a:stretch>
        </p:blipFill>
        <p:spPr>
          <a:xfrm>
            <a:off x="914400" y="2046929"/>
            <a:ext cx="4513277" cy="41148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87538"/>
            <a:ext cx="4890942" cy="2810421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384280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MS PGothic" charset="0"/>
              </a:rPr>
              <a:t>HLA Loci and Known Alleles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Class I (A, B, C)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Found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on almost all cells (except  some neurons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)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HLA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-A 		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		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		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	</a:t>
            </a:r>
            <a:r>
              <a:rPr lang="en-US" sz="2400" dirty="0" smtClean="0">
                <a:ea typeface="+mn-ea"/>
                <a:cs typeface="+mn-cs"/>
              </a:rPr>
              <a:t>4340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+mn-ea"/>
              <a:cs typeface="+mn-cs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HLA-B 		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		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		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	</a:t>
            </a:r>
            <a:r>
              <a:rPr lang="en-US" sz="2400" dirty="0" smtClean="0">
                <a:ea typeface="+mn-ea"/>
                <a:cs typeface="+mn-cs"/>
              </a:rPr>
              <a:t>5212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+mn-ea"/>
              <a:cs typeface="+mn-cs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HLA-C 		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			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		</a:t>
            </a:r>
            <a:r>
              <a:rPr lang="en-US" sz="2400" dirty="0" smtClean="0"/>
              <a:t>3930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 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Class II (DR, DQ, DP)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Found on antigen-presenting cells, B cells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DRB1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					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		</a:t>
            </a:r>
            <a:r>
              <a:rPr lang="en-US" sz="2400" dirty="0" smtClean="0"/>
              <a:t>2593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+mn-ea"/>
              <a:cs typeface="+mn-cs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DQB1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					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		</a:t>
            </a:r>
            <a:r>
              <a:rPr lang="en-US" sz="2400" dirty="0" smtClean="0"/>
              <a:t>1257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+mn-ea"/>
              <a:cs typeface="+mn-cs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DPB1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		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					</a:t>
            </a:r>
            <a:r>
              <a:rPr lang="en-US" sz="2400" dirty="0" smtClean="0"/>
              <a:t>1014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	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		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		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		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+mn-ea"/>
                <a:cs typeface="+mn-cs"/>
              </a:rPr>
              <a:t> 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4163337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Times New Roman" charset="0"/>
                <a:ea typeface="MS PGothic" charset="0"/>
              </a:rPr>
              <a:t>Minor HLA Antigens—If it were only as simple as HLA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95B3D7"/>
              </a:buClr>
              <a:buFontTx/>
              <a:buNone/>
            </a:pPr>
            <a:r>
              <a:rPr lang="en-US">
                <a:solidFill>
                  <a:srgbClr val="595959"/>
                </a:solidFill>
                <a:latin typeface="Times New Roman" charset="0"/>
                <a:ea typeface="MS PGothic" charset="0"/>
              </a:rPr>
              <a:t>Minor H Antigens Encoded by Autosomal Genes</a:t>
            </a:r>
          </a:p>
          <a:p>
            <a:pPr eaLnBrk="1" hangingPunct="1">
              <a:lnSpc>
                <a:spcPct val="80000"/>
              </a:lnSpc>
              <a:buClr>
                <a:srgbClr val="95B3D7"/>
              </a:buClr>
              <a:buFont typeface="Wingdings 2" charset="0"/>
              <a:buChar char=""/>
            </a:pPr>
            <a:r>
              <a:rPr lang="en-US" sz="2000">
                <a:solidFill>
                  <a:srgbClr val="595959"/>
                </a:solidFill>
                <a:latin typeface="Times New Roman" charset="0"/>
                <a:ea typeface="MS PGothic" charset="0"/>
              </a:rPr>
              <a:t>HA-1 – HA-7</a:t>
            </a:r>
          </a:p>
          <a:p>
            <a:pPr eaLnBrk="1" hangingPunct="1">
              <a:lnSpc>
                <a:spcPct val="80000"/>
              </a:lnSpc>
              <a:buClr>
                <a:srgbClr val="95B3D7"/>
              </a:buClr>
              <a:buFont typeface="Wingdings 2" charset="0"/>
              <a:buChar char=""/>
            </a:pPr>
            <a:r>
              <a:rPr lang="en-US" sz="2000">
                <a:solidFill>
                  <a:srgbClr val="595959"/>
                </a:solidFill>
                <a:latin typeface="Times New Roman" charset="0"/>
                <a:ea typeface="MS PGothic" charset="0"/>
              </a:rPr>
              <a:t>A2-1 – A2-4</a:t>
            </a:r>
          </a:p>
          <a:p>
            <a:pPr eaLnBrk="1" hangingPunct="1">
              <a:lnSpc>
                <a:spcPct val="80000"/>
              </a:lnSpc>
              <a:buClr>
                <a:srgbClr val="95B3D7"/>
              </a:buClr>
              <a:buFont typeface="Wingdings 2" charset="0"/>
              <a:buChar char=""/>
            </a:pPr>
            <a:r>
              <a:rPr lang="en-US" sz="2000">
                <a:solidFill>
                  <a:srgbClr val="595959"/>
                </a:solidFill>
                <a:latin typeface="Times New Roman" charset="0"/>
                <a:ea typeface="MS PGothic" charset="0"/>
              </a:rPr>
              <a:t>B7-1 – B7-6</a:t>
            </a:r>
          </a:p>
          <a:p>
            <a:pPr eaLnBrk="1" hangingPunct="1">
              <a:lnSpc>
                <a:spcPct val="80000"/>
              </a:lnSpc>
              <a:buClr>
                <a:srgbClr val="95B3D7"/>
              </a:buClr>
              <a:buFont typeface="Wingdings 2" charset="0"/>
              <a:buChar char=""/>
            </a:pPr>
            <a:r>
              <a:rPr lang="en-US" sz="2000">
                <a:solidFill>
                  <a:srgbClr val="595959"/>
                </a:solidFill>
                <a:latin typeface="Times New Roman" charset="0"/>
                <a:ea typeface="MS PGothic" charset="0"/>
              </a:rPr>
              <a:t>A3, A11, A29, B44, B65, Cw7</a:t>
            </a:r>
          </a:p>
          <a:p>
            <a:pPr eaLnBrk="1" hangingPunct="1">
              <a:lnSpc>
                <a:spcPct val="80000"/>
              </a:lnSpc>
              <a:buClr>
                <a:srgbClr val="95B3D7"/>
              </a:buClr>
              <a:buFont typeface="Wingdings 2" charset="0"/>
              <a:buChar char=""/>
            </a:pPr>
            <a:endParaRPr lang="en-US" sz="2000">
              <a:solidFill>
                <a:srgbClr val="595959"/>
              </a:solidFill>
              <a:latin typeface="Times New Roman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  <a:buClr>
                <a:srgbClr val="95B3D7"/>
              </a:buClr>
              <a:buFontTx/>
              <a:buNone/>
            </a:pPr>
            <a:r>
              <a:rPr lang="en-US">
                <a:solidFill>
                  <a:srgbClr val="595959"/>
                </a:solidFill>
                <a:latin typeface="Times New Roman" charset="0"/>
                <a:ea typeface="MS PGothic" charset="0"/>
              </a:rPr>
              <a:t>Minor H Antigens Encoded by the Y chromosome</a:t>
            </a:r>
          </a:p>
          <a:p>
            <a:pPr eaLnBrk="1" hangingPunct="1">
              <a:lnSpc>
                <a:spcPct val="80000"/>
              </a:lnSpc>
              <a:buClr>
                <a:srgbClr val="95B3D7"/>
              </a:buClr>
              <a:buFont typeface="Wingdings 2" charset="0"/>
              <a:buChar char=""/>
            </a:pPr>
            <a:r>
              <a:rPr lang="en-US" sz="2000">
                <a:solidFill>
                  <a:srgbClr val="595959"/>
                </a:solidFill>
                <a:latin typeface="Times New Roman" charset="0"/>
                <a:ea typeface="MS PGothic" charset="0"/>
              </a:rPr>
              <a:t>HLA-A2-HY</a:t>
            </a:r>
          </a:p>
          <a:p>
            <a:pPr eaLnBrk="1" hangingPunct="1">
              <a:lnSpc>
                <a:spcPct val="80000"/>
              </a:lnSpc>
              <a:buClr>
                <a:srgbClr val="95B3D7"/>
              </a:buClr>
              <a:buFont typeface="Wingdings 2" charset="0"/>
              <a:buChar char=""/>
            </a:pPr>
            <a:r>
              <a:rPr lang="en-US" sz="2000">
                <a:solidFill>
                  <a:srgbClr val="595959"/>
                </a:solidFill>
                <a:latin typeface="Times New Roman" charset="0"/>
                <a:ea typeface="MS PGothic" charset="0"/>
              </a:rPr>
              <a:t>HLA-A1-HY</a:t>
            </a:r>
          </a:p>
          <a:p>
            <a:pPr eaLnBrk="1" hangingPunct="1">
              <a:lnSpc>
                <a:spcPct val="80000"/>
              </a:lnSpc>
              <a:buClr>
                <a:srgbClr val="95B3D7"/>
              </a:buClr>
              <a:buFont typeface="Wingdings 2" charset="0"/>
              <a:buChar char=""/>
            </a:pPr>
            <a:r>
              <a:rPr lang="en-US" sz="2000">
                <a:solidFill>
                  <a:srgbClr val="595959"/>
                </a:solidFill>
                <a:latin typeface="Times New Roman" charset="0"/>
                <a:ea typeface="MS PGothic" charset="0"/>
              </a:rPr>
              <a:t>HLA-B7-HY</a:t>
            </a:r>
          </a:p>
          <a:p>
            <a:pPr eaLnBrk="1" hangingPunct="1">
              <a:lnSpc>
                <a:spcPct val="80000"/>
              </a:lnSpc>
              <a:buClr>
                <a:srgbClr val="95B3D7"/>
              </a:buClr>
              <a:buFont typeface="Wingdings 2" charset="0"/>
              <a:buChar char=""/>
            </a:pPr>
            <a:r>
              <a:rPr lang="en-US" sz="2000">
                <a:solidFill>
                  <a:srgbClr val="595959"/>
                </a:solidFill>
                <a:latin typeface="Times New Roman" charset="0"/>
                <a:ea typeface="MS PGothic" charset="0"/>
              </a:rPr>
              <a:t>B8-1</a:t>
            </a:r>
          </a:p>
          <a:p>
            <a:pPr eaLnBrk="1" hangingPunct="1">
              <a:lnSpc>
                <a:spcPct val="80000"/>
              </a:lnSpc>
              <a:buClr>
                <a:srgbClr val="95B3D7"/>
              </a:buClr>
              <a:buFont typeface="Wingdings 2" charset="0"/>
              <a:buChar char=""/>
            </a:pPr>
            <a:endParaRPr lang="en-US" sz="2000">
              <a:solidFill>
                <a:srgbClr val="595959"/>
              </a:solidFill>
              <a:latin typeface="Times New Roman" charset="0"/>
              <a:ea typeface="MS PGothic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692127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Approach to HLA by Stem Cell Source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150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42" r="-7942"/>
          <a:stretch>
            <a:fillRect/>
          </a:stretch>
        </p:blipFill>
        <p:spPr>
          <a:xfrm>
            <a:off x="1408671" y="1616547"/>
            <a:ext cx="9127524" cy="4525963"/>
          </a:xfr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984667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603CE24A-66E4-48CA-A193-860DF4BFF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Unrelated Donor Allogeneic HCT in Patients &lt;18 Years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D87C4B-D16F-4142-BE80-70595073C0D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8798" y="0"/>
            <a:ext cx="1059385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0149" y="6465908"/>
            <a:ext cx="79725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D'Souza A, </a:t>
            </a:r>
            <a:r>
              <a:rPr lang="en-US" sz="1050" dirty="0" err="1"/>
              <a:t>Fretham</a:t>
            </a:r>
            <a:r>
              <a:rPr lang="en-US" sz="1050" dirty="0"/>
              <a:t> C. Current Uses and Outcomes of Hematopoietic Cell Transplantation (HCT): CIBMTR Summary Slides, 2017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53267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Hematopoietic Stem Cell Transplant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A. Principles and </a:t>
            </a:r>
            <a:r>
              <a:rPr lang="en-US" dirty="0" smtClean="0"/>
              <a:t>products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1</a:t>
            </a:r>
            <a:r>
              <a:rPr lang="en-US" dirty="0"/>
              <a:t>. Collection, processing, and </a:t>
            </a:r>
            <a:r>
              <a:rPr lang="en-US" dirty="0" smtClean="0"/>
              <a:t>storage</a:t>
            </a:r>
          </a:p>
          <a:p>
            <a:pPr marL="457200" lvl="1" indent="0">
              <a:buNone/>
            </a:pPr>
            <a:r>
              <a:rPr lang="en-US" dirty="0" smtClean="0"/>
              <a:t>2</a:t>
            </a:r>
            <a:r>
              <a:rPr lang="en-US" dirty="0"/>
              <a:t>. Stem-cell source and </a:t>
            </a:r>
            <a:r>
              <a:rPr lang="en-US" dirty="0" smtClean="0"/>
              <a:t>dose</a:t>
            </a:r>
          </a:p>
          <a:p>
            <a:pPr marL="457200" lvl="1" indent="0">
              <a:buNone/>
            </a:pPr>
            <a:r>
              <a:rPr lang="en-US" dirty="0" smtClean="0"/>
              <a:t>3</a:t>
            </a:r>
            <a:r>
              <a:rPr lang="en-US" dirty="0"/>
              <a:t>. Donor </a:t>
            </a:r>
            <a:r>
              <a:rPr lang="en-US" dirty="0" smtClean="0"/>
              <a:t>selection</a:t>
            </a:r>
          </a:p>
          <a:p>
            <a:pPr marL="457200" lvl="1" indent="0">
              <a:buNone/>
            </a:pPr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smtClean="0"/>
              <a:t>Contraindications</a:t>
            </a:r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. Conditioning </a:t>
            </a:r>
            <a:r>
              <a:rPr lang="en-US" dirty="0" smtClean="0"/>
              <a:t>therapy</a:t>
            </a:r>
          </a:p>
          <a:p>
            <a:pPr marL="457200" lvl="1" indent="0">
              <a:buNone/>
            </a:pPr>
            <a:r>
              <a:rPr lang="en-US" sz="2500" dirty="0"/>
              <a:t>1. Autologous HSCT</a:t>
            </a:r>
          </a:p>
          <a:p>
            <a:pPr marL="457200" lvl="1" indent="0">
              <a:buNone/>
            </a:pPr>
            <a:r>
              <a:rPr lang="en-US" sz="2500" dirty="0"/>
              <a:t>2. Allogeneic HSCT</a:t>
            </a:r>
          </a:p>
          <a:p>
            <a:pPr marL="0" indent="0">
              <a:buNone/>
            </a:pPr>
            <a:r>
              <a:rPr lang="en-US" dirty="0"/>
              <a:t>C. Complications</a:t>
            </a:r>
          </a:p>
          <a:p>
            <a:pPr marL="457200" lvl="1" indent="0">
              <a:buNone/>
            </a:pPr>
            <a:r>
              <a:rPr lang="en-US" sz="2500" dirty="0"/>
              <a:t>1. Graft failure</a:t>
            </a:r>
          </a:p>
          <a:p>
            <a:pPr marL="457200" lvl="1" indent="0">
              <a:buNone/>
            </a:pPr>
            <a:r>
              <a:rPr lang="en-US" sz="2500" dirty="0"/>
              <a:t>2. Graft-versus-host disease (GVHD)</a:t>
            </a:r>
          </a:p>
          <a:p>
            <a:pPr marL="457200" lvl="1" indent="0">
              <a:buNone/>
            </a:pPr>
            <a:r>
              <a:rPr lang="en-US" sz="2500" dirty="0"/>
              <a:t>3. Infections – Sung-Yun </a:t>
            </a:r>
            <a:r>
              <a:rPr lang="en-US" sz="2500" dirty="0" err="1" smtClean="0"/>
              <a:t>Pai</a:t>
            </a:r>
            <a:r>
              <a:rPr lang="en-US" sz="2500" dirty="0" smtClean="0"/>
              <a:t> to cover in Immune Deficiency Session</a:t>
            </a:r>
            <a:endParaRPr lang="en-US" sz="2500" dirty="0"/>
          </a:p>
          <a:p>
            <a:pPr marL="457200" lvl="1" indent="0">
              <a:buNone/>
            </a:pPr>
            <a:r>
              <a:rPr lang="en-US" sz="2500" dirty="0"/>
              <a:t>4. Non-infectious </a:t>
            </a:r>
            <a:r>
              <a:rPr lang="en-US" sz="2500" dirty="0" smtClean="0"/>
              <a:t>complications</a:t>
            </a:r>
          </a:p>
          <a:p>
            <a:pPr marL="0" indent="0">
              <a:buNone/>
            </a:pPr>
            <a:r>
              <a:rPr lang="en-US" dirty="0" smtClean="0"/>
              <a:t>D</a:t>
            </a:r>
            <a:r>
              <a:rPr lang="en-US" dirty="0"/>
              <a:t>. Disease-specific indications and </a:t>
            </a:r>
            <a:r>
              <a:rPr lang="en-US" dirty="0" smtClean="0"/>
              <a:t>outcomes—Covered in disease sessions</a:t>
            </a:r>
          </a:p>
          <a:p>
            <a:pPr marL="457200" lvl="1" indent="0">
              <a:buNone/>
            </a:pPr>
            <a:r>
              <a:rPr lang="en-US" sz="2600" dirty="0"/>
              <a:t>1. Other Non-</a:t>
            </a:r>
            <a:r>
              <a:rPr lang="en-US" sz="2600" dirty="0" smtClean="0"/>
              <a:t>malignant </a:t>
            </a:r>
            <a:r>
              <a:rPr lang="en-US" sz="2600" dirty="0"/>
              <a:t>disorders</a:t>
            </a:r>
          </a:p>
          <a:p>
            <a:pPr marL="457200" lvl="1" indent="0">
              <a:buNone/>
            </a:pPr>
            <a:r>
              <a:rPr lang="en-US" sz="2600" dirty="0"/>
              <a:t>2. Cell Therapy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647405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874194E-A4E2-4197-BFFE-0C3D20A5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Haploidentical HCT Recipients in the US, by Graft Type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A0C2C95-9D69-460D-9FE7-D966B915C79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75719" y="0"/>
            <a:ext cx="960531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32960" y="6292914"/>
            <a:ext cx="397328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D'Souza A, </a:t>
            </a:r>
            <a:r>
              <a:rPr lang="en-US" sz="1050" dirty="0" err="1"/>
              <a:t>Fretham</a:t>
            </a:r>
            <a:r>
              <a:rPr lang="en-US" sz="1050" dirty="0"/>
              <a:t> C. Current Uses and Outcomes of Hematopoietic Cell Transplantation (HCT): CIBMTR Summary Slides, 2017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660275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Levels of Matching</a:t>
            </a:r>
          </a:p>
        </p:txBody>
      </p:sp>
      <p:pic>
        <p:nvPicPr>
          <p:cNvPr id="2867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00" b="-20900"/>
          <a:stretch>
            <a:fillRect/>
          </a:stretch>
        </p:blipFill>
        <p:spPr>
          <a:xfrm>
            <a:off x="2326159" y="1767960"/>
            <a:ext cx="7539681" cy="4351338"/>
          </a:xfr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724646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Key Considerations Donor/HLA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HLA </a:t>
            </a:r>
            <a:r>
              <a:rPr lang="en-US" dirty="0">
                <a:ea typeface="+mn-ea"/>
                <a:cs typeface="+mn-cs"/>
              </a:rPr>
              <a:t>m</a:t>
            </a:r>
            <a:r>
              <a:rPr lang="en-US" dirty="0" smtClean="0">
                <a:ea typeface="+mn-ea"/>
                <a:cs typeface="+mn-cs"/>
              </a:rPr>
              <a:t>atch trumps everything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Single allele/antigen mismatch is all that is allowed for BM/PBSC (7/8)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Cord Blood allows 4/6 matches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6-7/8 better, high cell dose (&gt;5x10</a:t>
            </a:r>
            <a:r>
              <a:rPr lang="en-US" baseline="30000" dirty="0" smtClean="0"/>
              <a:t>7</a:t>
            </a:r>
            <a:r>
              <a:rPr lang="en-US" dirty="0" smtClean="0"/>
              <a:t> TNC/kg)</a:t>
            </a:r>
            <a:r>
              <a:rPr lang="en-US" dirty="0" smtClean="0">
                <a:ea typeface="+mn-ea"/>
                <a:cs typeface="+mn-cs"/>
              </a:rPr>
              <a:t> helps with mismatches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BM is preferred in pediatrics over PBSC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Data especially strong for nonmalignant disorders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PBSC results in faster engraftment, more GVHD, used for reduced intensity regimens and second HCT</a:t>
            </a:r>
          </a:p>
          <a:p>
            <a:pPr lvl="1">
              <a:defRPr/>
            </a:pPr>
            <a:r>
              <a:rPr lang="en-US" dirty="0" smtClean="0"/>
              <a:t>PBSC used for cell manipulation (T-cell depletion)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793090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Screening a </a:t>
            </a:r>
            <a:r>
              <a:rPr lang="en-US" dirty="0" smtClean="0">
                <a:latin typeface="Calibri" charset="0"/>
                <a:ea typeface="MS PGothic" charset="0"/>
              </a:rPr>
              <a:t>Pediatric Donor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Need Assent, beware parental bias</a:t>
            </a:r>
          </a:p>
          <a:p>
            <a:r>
              <a:rPr lang="en-US" dirty="0">
                <a:latin typeface="Calibri" charset="0"/>
                <a:ea typeface="MS PGothic" charset="0"/>
              </a:rPr>
              <a:t>Challenge if recipient unknown or difficult relationship</a:t>
            </a:r>
          </a:p>
          <a:p>
            <a:r>
              <a:rPr lang="en-US" dirty="0">
                <a:latin typeface="Calibri" charset="0"/>
                <a:ea typeface="MS PGothic" charset="0"/>
              </a:rPr>
              <a:t>Avoid risks to donor health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Donors with underlying disorders should be assessed by experts to avoid risk</a:t>
            </a:r>
          </a:p>
          <a:p>
            <a:r>
              <a:rPr lang="en-US" dirty="0">
                <a:latin typeface="Calibri" charset="0"/>
                <a:ea typeface="MS PGothic" charset="0"/>
              </a:rPr>
              <a:t>Screened for transmissible diseases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HIV, HBV, HCV, syphilis, WNV, </a:t>
            </a:r>
            <a:r>
              <a:rPr lang="en-US" dirty="0" err="1">
                <a:latin typeface="Calibri" charset="0"/>
                <a:ea typeface="MS PGothic" charset="0"/>
              </a:rPr>
              <a:t>Chagas</a:t>
            </a:r>
            <a:r>
              <a:rPr lang="en-US" dirty="0">
                <a:latin typeface="Calibri" charset="0"/>
                <a:ea typeface="MS PGothic" charset="0"/>
              </a:rPr>
              <a:t>, etc.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963889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Other Considerations for Donor Choice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700" dirty="0">
                <a:latin typeface="Calibri" charset="0"/>
                <a:ea typeface="MS PGothic" charset="0"/>
              </a:rPr>
              <a:t>Assent/Consent—if an 18+yo sib is equivalent to </a:t>
            </a:r>
            <a:r>
              <a:rPr lang="en-US" sz="2700" dirty="0" smtClean="0">
                <a:latin typeface="Calibri" charset="0"/>
                <a:ea typeface="MS PGothic" charset="0"/>
              </a:rPr>
              <a:t>younger sib, </a:t>
            </a:r>
            <a:r>
              <a:rPr lang="en-US" sz="2700" dirty="0">
                <a:latin typeface="Calibri" charset="0"/>
                <a:ea typeface="MS PGothic" charset="0"/>
              </a:rPr>
              <a:t>choose the adult</a:t>
            </a:r>
          </a:p>
          <a:p>
            <a:pPr>
              <a:lnSpc>
                <a:spcPct val="80000"/>
              </a:lnSpc>
            </a:pPr>
            <a:r>
              <a:rPr lang="en-US" sz="2700" dirty="0">
                <a:latin typeface="Calibri" charset="0"/>
                <a:ea typeface="MS PGothic" charset="0"/>
              </a:rPr>
              <a:t>Blood type matching helps/not necessary</a:t>
            </a:r>
          </a:p>
          <a:p>
            <a:pPr>
              <a:lnSpc>
                <a:spcPct val="80000"/>
              </a:lnSpc>
            </a:pPr>
            <a:r>
              <a:rPr lang="en-US" sz="2700" dirty="0">
                <a:latin typeface="Calibri" charset="0"/>
                <a:ea typeface="MS PGothic" charset="0"/>
              </a:rPr>
              <a:t>CMV negative donors for negative recipients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 charset="0"/>
                <a:ea typeface="MS PGothic" charset="0"/>
              </a:rPr>
              <a:t>Positive for positive </a:t>
            </a:r>
            <a:r>
              <a:rPr lang="en-US" sz="2400" dirty="0" smtClean="0">
                <a:latin typeface="Calibri" charset="0"/>
                <a:ea typeface="MS PGothic" charset="0"/>
              </a:rPr>
              <a:t>also may </a:t>
            </a:r>
            <a:r>
              <a:rPr lang="en-US" sz="2400" dirty="0">
                <a:latin typeface="Calibri" charset="0"/>
                <a:ea typeface="MS PGothic" charset="0"/>
              </a:rPr>
              <a:t>be better</a:t>
            </a:r>
          </a:p>
          <a:p>
            <a:pPr>
              <a:lnSpc>
                <a:spcPct val="80000"/>
              </a:lnSpc>
            </a:pPr>
            <a:r>
              <a:rPr lang="en-US" sz="2700" dirty="0">
                <a:latin typeface="Calibri" charset="0"/>
                <a:ea typeface="MS PGothic" charset="0"/>
              </a:rPr>
              <a:t>Gender match or male to female good: avoid multiparous females</a:t>
            </a:r>
          </a:p>
          <a:p>
            <a:pPr>
              <a:lnSpc>
                <a:spcPct val="80000"/>
              </a:lnSpc>
            </a:pPr>
            <a:r>
              <a:rPr lang="en-US" sz="2700" dirty="0">
                <a:latin typeface="Calibri" charset="0"/>
                <a:ea typeface="MS PGothic" charset="0"/>
              </a:rPr>
              <a:t>Donor/recipient size mismatch can be a problem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 charset="0"/>
                <a:ea typeface="MS PGothic" charset="0"/>
              </a:rPr>
              <a:t>Max from donor 20mL/kg, goal CD34+/kg &gt;3-5x10^6</a:t>
            </a:r>
          </a:p>
          <a:p>
            <a:pPr>
              <a:lnSpc>
                <a:spcPct val="80000"/>
              </a:lnSpc>
            </a:pPr>
            <a:r>
              <a:rPr lang="en-US" sz="2700" dirty="0">
                <a:latin typeface="Calibri" charset="0"/>
                <a:ea typeface="MS PGothic" charset="0"/>
              </a:rPr>
              <a:t>Cord dose &gt;3x10^7 TNC/kg, can use 2 cords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 charset="0"/>
                <a:ea typeface="MS PGothic" charset="0"/>
              </a:rPr>
              <a:t>Outcomes better with 1 cord if dose OK (less GVHD)</a:t>
            </a:r>
          </a:p>
          <a:p>
            <a:pPr>
              <a:lnSpc>
                <a:spcPct val="80000"/>
              </a:lnSpc>
            </a:pPr>
            <a:endParaRPr lang="en-US" sz="2700" dirty="0">
              <a:latin typeface="Calibri" charset="0"/>
              <a:ea typeface="MS PGothic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8216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who is the preferred donor?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Choice:  Matched sibling, still first choice</a:t>
            </a:r>
          </a:p>
          <a:p>
            <a:r>
              <a:rPr lang="en-US" dirty="0" smtClean="0"/>
              <a:t>Next: Fully matched unrelated donors (URD, 8/8 or 10/10)</a:t>
            </a:r>
          </a:p>
          <a:p>
            <a:pPr lvl="1"/>
            <a:r>
              <a:rPr lang="en-US" dirty="0" smtClean="0"/>
              <a:t>BM preferred source</a:t>
            </a:r>
          </a:p>
          <a:p>
            <a:r>
              <a:rPr lang="en-US" dirty="0" smtClean="0"/>
              <a:t>Siblings vs. 10/10 URD, survival similar, more GVHD with URD</a:t>
            </a:r>
          </a:p>
          <a:p>
            <a:pPr lvl="1"/>
            <a:r>
              <a:rPr lang="en-US" dirty="0" smtClean="0"/>
              <a:t>Single antigen mismatched sib (cross over, 7/8 match) similar to 10/10 URD</a:t>
            </a:r>
          </a:p>
          <a:p>
            <a:r>
              <a:rPr lang="en-US" dirty="0" smtClean="0"/>
              <a:t>Remaining Donors—outcomes similar, institutional preference</a:t>
            </a:r>
          </a:p>
          <a:p>
            <a:pPr lvl="1"/>
            <a:r>
              <a:rPr lang="en-US" dirty="0" smtClean="0"/>
              <a:t>Mismatched cord</a:t>
            </a:r>
          </a:p>
          <a:p>
            <a:pPr lvl="1"/>
            <a:r>
              <a:rPr lang="en-US" dirty="0" smtClean="0"/>
              <a:t>Mismatched URD</a:t>
            </a:r>
          </a:p>
          <a:p>
            <a:pPr lvl="1"/>
            <a:r>
              <a:rPr lang="en-US" dirty="0" err="1" smtClean="0"/>
              <a:t>Haploidentical</a:t>
            </a:r>
            <a:r>
              <a:rPr lang="en-US" dirty="0" smtClean="0"/>
              <a:t> parent or sibling (younger = better)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062791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32368" y="190331"/>
            <a:ext cx="10723033" cy="1336675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+mn-lt"/>
                <a:ea typeface="MS PGothic" charset="0"/>
              </a:rPr>
              <a:t>Which is syngeneic, which is allogeneic, who is the better donor?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825625"/>
            <a:ext cx="12191999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 Fraternal twin		OR		Identical twin			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9977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Contraindications to HSCT: </a:t>
            </a:r>
            <a:r>
              <a:rPr lang="en-US" dirty="0" smtClean="0">
                <a:ea typeface="+mj-ea"/>
                <a:cs typeface="+mj-cs"/>
              </a:rPr>
              <a:t>Major Increases in Risk occur with Pre-transplant Comorbidities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5842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000" dirty="0">
                <a:latin typeface="Calibri" charset="0"/>
                <a:ea typeface="MS PGothic" charset="0"/>
              </a:rPr>
              <a:t>Active infection/inflammation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latin typeface="Calibri" charset="0"/>
                <a:ea typeface="MS PGothic" charset="0"/>
              </a:rPr>
              <a:t>Non-recovery of counts pre-HCT (prolonged neutropenia)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latin typeface="Calibri" charset="0"/>
                <a:ea typeface="MS PGothic" charset="0"/>
              </a:rPr>
              <a:t>Non-remission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latin typeface="Calibri" charset="0"/>
                <a:ea typeface="MS PGothic" charset="0"/>
              </a:rPr>
              <a:t>MRD positivity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latin typeface="Calibri" charset="0"/>
                <a:ea typeface="MS PGothic" charset="0"/>
              </a:rPr>
              <a:t>Underlying organ damage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>
                <a:latin typeface="Calibri" charset="0"/>
                <a:ea typeface="MS PGothic" charset="0"/>
              </a:rPr>
              <a:t>Pulmonary (FEV1, </a:t>
            </a:r>
            <a:r>
              <a:rPr lang="en-US" sz="2600" dirty="0" err="1" smtClean="0">
                <a:latin typeface="Calibri" charset="0"/>
                <a:ea typeface="MS PGothic" charset="0"/>
              </a:rPr>
              <a:t>DLCOc</a:t>
            </a:r>
            <a:r>
              <a:rPr lang="en-US" sz="2600" dirty="0" smtClean="0">
                <a:latin typeface="Calibri" charset="0"/>
                <a:ea typeface="MS PGothic" charset="0"/>
              </a:rPr>
              <a:t> &lt;50%), Hepatic (LFTs &gt;5x ULN, T </a:t>
            </a:r>
            <a:r>
              <a:rPr lang="en-US" sz="2600" dirty="0" err="1" smtClean="0">
                <a:latin typeface="Calibri" charset="0"/>
                <a:ea typeface="MS PGothic" charset="0"/>
              </a:rPr>
              <a:t>bil</a:t>
            </a:r>
            <a:r>
              <a:rPr lang="en-US" sz="2600" dirty="0" smtClean="0">
                <a:latin typeface="Calibri" charset="0"/>
                <a:ea typeface="MS PGothic" charset="0"/>
              </a:rPr>
              <a:t> &gt;2), Cardiac (EF &lt;50%), Renal (GFR &lt; 70)—</a:t>
            </a:r>
            <a:r>
              <a:rPr lang="en-US" sz="2600" dirty="0">
                <a:latin typeface="Calibri" charset="0"/>
                <a:ea typeface="MS PGothic" charset="0"/>
              </a:rPr>
              <a:t>all risks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latin typeface="Calibri" charset="0"/>
                <a:ea typeface="MS PGothic" charset="0"/>
              </a:rPr>
              <a:t>Performance Status (low KS/LPS</a:t>
            </a:r>
            <a:r>
              <a:rPr lang="en-US" sz="3000" dirty="0" smtClean="0">
                <a:latin typeface="Calibri" charset="0"/>
                <a:ea typeface="MS PGothic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>
                <a:latin typeface="Calibri" charset="0"/>
                <a:ea typeface="MS PGothic" charset="0"/>
              </a:rPr>
              <a:t>&lt;90 falls off, &lt;60 major decline</a:t>
            </a:r>
            <a:endParaRPr lang="en-US" sz="2600" dirty="0">
              <a:latin typeface="Calibri" charset="0"/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sz="3000" dirty="0">
                <a:latin typeface="Calibri" charset="0"/>
                <a:ea typeface="MS PGothic" charset="0"/>
              </a:rPr>
              <a:t>Psychiatric Disorder requiring significant therapy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latin typeface="Calibri" charset="0"/>
                <a:ea typeface="MS PGothic" charset="0"/>
              </a:rPr>
              <a:t>Some of these issues can be addressed with reduced intensity regimen approaches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1760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Implications of Reduced Intensity</a:t>
            </a:r>
          </a:p>
        </p:txBody>
      </p:sp>
      <p:pic>
        <p:nvPicPr>
          <p:cNvPr id="3686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  <p:sp>
        <p:nvSpPr>
          <p:cNvPr id="2" name="Rectangle 1"/>
          <p:cNvSpPr/>
          <p:nvPr/>
        </p:nvSpPr>
        <p:spPr>
          <a:xfrm>
            <a:off x="0" y="5499151"/>
            <a:ext cx="318582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Reprinted from Biology of Blood and Marrow Transplantation, Volume 15 (Issue 12), </a:t>
            </a:r>
            <a:r>
              <a:rPr lang="en-US" sz="1100" dirty="0" err="1"/>
              <a:t>Bacigalupo</a:t>
            </a:r>
            <a:r>
              <a:rPr lang="en-US" sz="1100" dirty="0"/>
              <a:t>, et al, Defining the Intensity of Conditioning Regimens: Working Definitions, Pages 1628-1633, Copyright 2009, with permission from Elsevier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310925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Current Practice: Allogeneic Preparative Regimens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700" dirty="0">
                <a:latin typeface="Calibri" charset="0"/>
                <a:ea typeface="MS PGothic" charset="0"/>
              </a:rPr>
              <a:t>Unpublished evidence suggests </a:t>
            </a:r>
            <a:r>
              <a:rPr lang="en-US" sz="2700" dirty="0" err="1">
                <a:latin typeface="Calibri" charset="0"/>
                <a:ea typeface="MS PGothic" charset="0"/>
              </a:rPr>
              <a:t>myeloablative</a:t>
            </a:r>
            <a:r>
              <a:rPr lang="en-US" sz="2700" dirty="0">
                <a:latin typeface="Calibri" charset="0"/>
                <a:ea typeface="MS PGothic" charset="0"/>
              </a:rPr>
              <a:t> approaches superior to RIC for AML/MDS</a:t>
            </a:r>
          </a:p>
          <a:p>
            <a:pPr lvl="1">
              <a:lnSpc>
                <a:spcPct val="80000"/>
              </a:lnSpc>
            </a:pPr>
            <a:r>
              <a:rPr lang="en-US" sz="2400" dirty="0" err="1">
                <a:latin typeface="Calibri" charset="0"/>
                <a:ea typeface="MS PGothic" charset="0"/>
              </a:rPr>
              <a:t>Busulfan</a:t>
            </a:r>
            <a:r>
              <a:rPr lang="en-US" sz="2400" dirty="0">
                <a:latin typeface="Calibri" charset="0"/>
                <a:ea typeface="MS PGothic" charset="0"/>
              </a:rPr>
              <a:t>-based regimens (adult data</a:t>
            </a:r>
            <a:r>
              <a:rPr lang="en-US" sz="2400" dirty="0" smtClean="0">
                <a:latin typeface="Calibri" charset="0"/>
                <a:ea typeface="MS PGothic" charset="0"/>
              </a:rPr>
              <a:t>)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Calibri" charset="0"/>
                <a:ea typeface="MS PGothic" charset="0"/>
              </a:rPr>
              <a:t>Bu/Cy, Bu/</a:t>
            </a:r>
            <a:r>
              <a:rPr lang="en-US" sz="2000" dirty="0" err="1" smtClean="0">
                <a:latin typeface="Calibri" charset="0"/>
                <a:ea typeface="MS PGothic" charset="0"/>
              </a:rPr>
              <a:t>Fludarabine</a:t>
            </a:r>
            <a:r>
              <a:rPr lang="en-US" sz="2000" dirty="0" smtClean="0">
                <a:latin typeface="Calibri" charset="0"/>
                <a:ea typeface="MS PGothic" charset="0"/>
              </a:rPr>
              <a:t>, </a:t>
            </a:r>
            <a:r>
              <a:rPr lang="en-US" sz="2000" dirty="0" err="1" smtClean="0">
                <a:latin typeface="Calibri" charset="0"/>
                <a:ea typeface="MS PGothic" charset="0"/>
              </a:rPr>
              <a:t>Treosulfan</a:t>
            </a:r>
            <a:endParaRPr lang="en-US" sz="2000" dirty="0">
              <a:latin typeface="Calibri" charset="0"/>
              <a:ea typeface="MS PGothic" charset="0"/>
            </a:endParaRPr>
          </a:p>
          <a:p>
            <a:pPr>
              <a:lnSpc>
                <a:spcPct val="80000"/>
              </a:lnSpc>
            </a:pPr>
            <a:r>
              <a:rPr lang="en-US" sz="2700" dirty="0">
                <a:latin typeface="Calibri" charset="0"/>
                <a:ea typeface="MS PGothic" charset="0"/>
              </a:rPr>
              <a:t>Retrospective evidence suggests TBI-based approaches better for ALL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 charset="0"/>
                <a:ea typeface="MS PGothic" charset="0"/>
              </a:rPr>
              <a:t>Prospective </a:t>
            </a:r>
            <a:r>
              <a:rPr lang="en-US" sz="2400" dirty="0" err="1" smtClean="0">
                <a:latin typeface="Calibri" charset="0"/>
                <a:ea typeface="MS PGothic" charset="0"/>
              </a:rPr>
              <a:t>iBFM</a:t>
            </a:r>
            <a:r>
              <a:rPr lang="en-US" sz="2400" dirty="0" smtClean="0">
                <a:latin typeface="Calibri" charset="0"/>
                <a:ea typeface="MS PGothic" charset="0"/>
              </a:rPr>
              <a:t> </a:t>
            </a:r>
            <a:r>
              <a:rPr lang="en-US" sz="2400" dirty="0">
                <a:latin typeface="Calibri" charset="0"/>
                <a:ea typeface="MS PGothic" charset="0"/>
              </a:rPr>
              <a:t>trial testing </a:t>
            </a:r>
            <a:r>
              <a:rPr lang="en-US" sz="2400" dirty="0" smtClean="0">
                <a:latin typeface="Calibri" charset="0"/>
                <a:ea typeface="MS PGothic" charset="0"/>
              </a:rPr>
              <a:t>this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Calibri" charset="0"/>
                <a:ea typeface="MS PGothic" charset="0"/>
              </a:rPr>
              <a:t>TBI ≥1200cGy in 6 or 8 fractions + cyclophosphamide, VP-16, or </a:t>
            </a:r>
            <a:r>
              <a:rPr lang="en-US" sz="2000" dirty="0" err="1" smtClean="0">
                <a:latin typeface="Calibri" charset="0"/>
                <a:ea typeface="MS PGothic" charset="0"/>
              </a:rPr>
              <a:t>thiotepa</a:t>
            </a:r>
            <a:r>
              <a:rPr lang="en-US" sz="2000" dirty="0" smtClean="0">
                <a:latin typeface="Calibri" charset="0"/>
                <a:ea typeface="MS PGothic" charset="0"/>
              </a:rPr>
              <a:t> </a:t>
            </a:r>
            <a:endParaRPr lang="en-US" sz="2000" dirty="0">
              <a:latin typeface="Calibri" charset="0"/>
              <a:ea typeface="MS PGothic" charset="0"/>
            </a:endParaRPr>
          </a:p>
          <a:p>
            <a:pPr>
              <a:lnSpc>
                <a:spcPct val="80000"/>
              </a:lnSpc>
            </a:pPr>
            <a:r>
              <a:rPr lang="en-US" sz="2700" dirty="0">
                <a:latin typeface="Calibri" charset="0"/>
                <a:ea typeface="MS PGothic" charset="0"/>
              </a:rPr>
              <a:t>Non-malignant disorder prep regimens vary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 charset="0"/>
                <a:ea typeface="MS PGothic" charset="0"/>
              </a:rPr>
              <a:t>RIC for </a:t>
            </a:r>
            <a:r>
              <a:rPr lang="en-US" sz="2400" dirty="0" smtClean="0">
                <a:latin typeface="Calibri" charset="0"/>
                <a:ea typeface="MS PGothic" charset="0"/>
              </a:rPr>
              <a:t>HLH—flu/</a:t>
            </a:r>
            <a:r>
              <a:rPr lang="en-US" sz="2400" dirty="0" err="1" smtClean="0">
                <a:latin typeface="Calibri" charset="0"/>
                <a:ea typeface="MS PGothic" charset="0"/>
              </a:rPr>
              <a:t>melphalan</a:t>
            </a:r>
            <a:r>
              <a:rPr lang="en-US" sz="2400" dirty="0" smtClean="0">
                <a:latin typeface="Calibri" charset="0"/>
                <a:ea typeface="MS PGothic" charset="0"/>
              </a:rPr>
              <a:t>, </a:t>
            </a:r>
            <a:r>
              <a:rPr lang="en-US" sz="2400" dirty="0">
                <a:latin typeface="Calibri" charset="0"/>
                <a:ea typeface="MS PGothic" charset="0"/>
              </a:rPr>
              <a:t>RIC whenever possible</a:t>
            </a:r>
          </a:p>
          <a:p>
            <a:pPr>
              <a:lnSpc>
                <a:spcPct val="80000"/>
              </a:lnSpc>
            </a:pPr>
            <a:r>
              <a:rPr lang="en-US" sz="2700" dirty="0">
                <a:latin typeface="Calibri" charset="0"/>
                <a:ea typeface="MS PGothic" charset="0"/>
              </a:rPr>
              <a:t>Some disorders require reduced, minimal, or no prep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 charset="0"/>
                <a:ea typeface="MS PGothic" charset="0"/>
              </a:rPr>
              <a:t>FA—sensitive to TBI</a:t>
            </a:r>
            <a:r>
              <a:rPr lang="en-US" sz="2400" dirty="0" smtClean="0">
                <a:latin typeface="Calibri" charset="0"/>
                <a:ea typeface="MS PGothic" charset="0"/>
              </a:rPr>
              <a:t>, some approaches 300cGy, others low dose chemo</a:t>
            </a:r>
            <a:endParaRPr lang="en-US" sz="2400" dirty="0">
              <a:latin typeface="Calibri" charset="0"/>
              <a:ea typeface="MS PGothic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 charset="0"/>
                <a:ea typeface="MS PGothic" charset="0"/>
              </a:rPr>
              <a:t>SCID—Sib donors, no prep needed, URD, less prep may be possible.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7402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Collection, Processing, and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is to transfer hematopoietic stem cells (HSC) along with appropriate doses of key immune cells from donor to recipient</a:t>
            </a:r>
          </a:p>
          <a:p>
            <a:r>
              <a:rPr lang="en-US" dirty="0" smtClean="0"/>
              <a:t>Cells types that matter and are often measured</a:t>
            </a:r>
          </a:p>
          <a:p>
            <a:pPr lvl="1"/>
            <a:r>
              <a:rPr lang="en-US" dirty="0" smtClean="0"/>
              <a:t>CD34+ cells</a:t>
            </a:r>
          </a:p>
          <a:p>
            <a:pPr lvl="1"/>
            <a:r>
              <a:rPr lang="en-US" dirty="0" smtClean="0"/>
              <a:t>T-cells (CD3, αβCD3 vs. γδCD3)</a:t>
            </a:r>
          </a:p>
          <a:p>
            <a:pPr lvl="1"/>
            <a:r>
              <a:rPr lang="en-US" dirty="0" smtClean="0"/>
              <a:t>B-cells (CD19)</a:t>
            </a:r>
          </a:p>
          <a:p>
            <a:pPr lvl="1"/>
            <a:r>
              <a:rPr lang="en-US" dirty="0" smtClean="0"/>
              <a:t>NK Cells (CD16, CD56)</a:t>
            </a:r>
          </a:p>
          <a:p>
            <a:r>
              <a:rPr lang="en-US" dirty="0" smtClean="0"/>
              <a:t>Cell numbers that are used to choose doses</a:t>
            </a:r>
          </a:p>
          <a:p>
            <a:pPr lvl="1"/>
            <a:r>
              <a:rPr lang="en-US" dirty="0" smtClean="0"/>
              <a:t>CD 34 cells/kg recipient weight</a:t>
            </a:r>
          </a:p>
          <a:p>
            <a:pPr lvl="1"/>
            <a:r>
              <a:rPr lang="en-US" dirty="0" smtClean="0"/>
              <a:t>Total Nucleated Cells (TNC)  or mononuclear cells (MNC)/kg recipient weight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664367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Allogeneic Conditioning Regimens</a:t>
            </a:r>
          </a:p>
        </p:txBody>
      </p:sp>
      <p:pic>
        <p:nvPicPr>
          <p:cNvPr id="38914" name="Content Placeholder 7" descr="CDR712363-7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52" r="-40552"/>
          <a:stretch>
            <a:fillRect/>
          </a:stretch>
        </p:blipFill>
        <p:spPr>
          <a:xfrm>
            <a:off x="1103406" y="1565430"/>
            <a:ext cx="9805225" cy="4859433"/>
          </a:xfr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635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Practice: </a:t>
            </a:r>
            <a:r>
              <a:rPr lang="en-US" dirty="0" smtClean="0"/>
              <a:t>Autologous Preparative </a:t>
            </a:r>
            <a:r>
              <a:rPr lang="en-US" dirty="0"/>
              <a:t>Regimens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autologous regimens are high dose</a:t>
            </a:r>
          </a:p>
          <a:p>
            <a:r>
              <a:rPr lang="en-US" dirty="0" smtClean="0"/>
              <a:t>Disease specific (especially if targeted at CNS)</a:t>
            </a:r>
          </a:p>
          <a:p>
            <a:r>
              <a:rPr lang="en-US" dirty="0" err="1" smtClean="0"/>
              <a:t>Neuroblastoma</a:t>
            </a:r>
            <a:endParaRPr lang="en-US" dirty="0" smtClean="0"/>
          </a:p>
          <a:p>
            <a:pPr lvl="1"/>
            <a:r>
              <a:rPr lang="en-US" dirty="0" err="1" smtClean="0"/>
              <a:t>Carbo</a:t>
            </a:r>
            <a:r>
              <a:rPr lang="en-US" dirty="0" smtClean="0"/>
              <a:t>/</a:t>
            </a:r>
            <a:r>
              <a:rPr lang="en-US" dirty="0" err="1" smtClean="0"/>
              <a:t>Etop</a:t>
            </a:r>
            <a:r>
              <a:rPr lang="en-US" dirty="0" smtClean="0"/>
              <a:t>/Mel (CEM), </a:t>
            </a:r>
            <a:r>
              <a:rPr lang="en-US" dirty="0" err="1" smtClean="0"/>
              <a:t>Thio</a:t>
            </a:r>
            <a:r>
              <a:rPr lang="en-US" dirty="0" smtClean="0"/>
              <a:t>/Cy, Bu/Mel, 131I-MIBG</a:t>
            </a:r>
          </a:p>
          <a:p>
            <a:pPr lvl="2"/>
            <a:r>
              <a:rPr lang="en-US" dirty="0" smtClean="0"/>
              <a:t>Tandem procedures</a:t>
            </a:r>
          </a:p>
          <a:p>
            <a:r>
              <a:rPr lang="en-US" dirty="0" smtClean="0"/>
              <a:t>CNS Tumors</a:t>
            </a:r>
          </a:p>
          <a:p>
            <a:pPr lvl="1"/>
            <a:r>
              <a:rPr lang="en-US" dirty="0" err="1" smtClean="0"/>
              <a:t>Carbo</a:t>
            </a:r>
            <a:r>
              <a:rPr lang="en-US" dirty="0" smtClean="0"/>
              <a:t>/</a:t>
            </a:r>
            <a:r>
              <a:rPr lang="en-US" dirty="0" err="1" smtClean="0"/>
              <a:t>thio</a:t>
            </a:r>
            <a:r>
              <a:rPr lang="en-US" dirty="0" smtClean="0"/>
              <a:t> tandem, </a:t>
            </a:r>
            <a:r>
              <a:rPr lang="en-US" dirty="0" err="1" smtClean="0"/>
              <a:t>Carbo</a:t>
            </a:r>
            <a:r>
              <a:rPr lang="en-US" dirty="0" smtClean="0"/>
              <a:t>/</a:t>
            </a:r>
            <a:r>
              <a:rPr lang="en-US" dirty="0" err="1" smtClean="0"/>
              <a:t>thio</a:t>
            </a:r>
            <a:r>
              <a:rPr lang="en-US" dirty="0" smtClean="0"/>
              <a:t>/</a:t>
            </a:r>
            <a:r>
              <a:rPr lang="en-US" dirty="0" err="1" smtClean="0"/>
              <a:t>etop</a:t>
            </a:r>
            <a:endParaRPr lang="en-US" dirty="0" smtClean="0"/>
          </a:p>
          <a:p>
            <a:r>
              <a:rPr lang="en-US" dirty="0" smtClean="0"/>
              <a:t>Lymphoma</a:t>
            </a:r>
          </a:p>
          <a:p>
            <a:pPr lvl="1"/>
            <a:r>
              <a:rPr lang="en-US" dirty="0" smtClean="0"/>
              <a:t>BEAM (BCNU/</a:t>
            </a:r>
            <a:r>
              <a:rPr lang="en-US" dirty="0" err="1" smtClean="0"/>
              <a:t>Etop</a:t>
            </a:r>
            <a:r>
              <a:rPr lang="en-US" dirty="0" smtClean="0"/>
              <a:t>/</a:t>
            </a:r>
            <a:r>
              <a:rPr lang="en-US" dirty="0" err="1" smtClean="0"/>
              <a:t>Ara</a:t>
            </a:r>
            <a:r>
              <a:rPr lang="en-US" dirty="0" smtClean="0"/>
              <a:t>-C/Mel)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254589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Complications:  Case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6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yo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female with h/o AML s/p MUD now day +9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WBC 0.1  LFTs normal.  BUN 13, Cr 0.2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Temp 40</a:t>
            </a:r>
            <a:r>
              <a:rPr lang="en-US" dirty="0">
                <a:solidFill>
                  <a:srgbClr val="000000"/>
                </a:solidFill>
                <a:latin typeface="Arial" charset="0"/>
                <a:sym typeface="Symbol" charset="0"/>
              </a:rPr>
              <a:t>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C.  RR 40s.  O2 Sat 90%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CXR:  Fine patchy bilateral infiltrate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BP: 100/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50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394110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0" y="787401"/>
            <a:ext cx="1168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10483851" y="3186113"/>
            <a:ext cx="846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10483851" y="3490913"/>
            <a:ext cx="846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10483851" y="3808413"/>
            <a:ext cx="846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10483851" y="3808413"/>
            <a:ext cx="846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90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12143317" cy="609600"/>
          </a:xfrm>
        </p:spPr>
        <p:txBody>
          <a:bodyPr/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  <a:ea typeface="MS PGothic" charset="0"/>
              </a:rPr>
              <a:t>Preengraftment (Day +1 to +30)</a:t>
            </a: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3352800" y="5791201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304800" y="762000"/>
            <a:ext cx="1158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Case 1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</a:t>
            </a:r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993" name="Picture 10" descr="L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67" y="1066800"/>
            <a:ext cx="8500533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533971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3"/>
          <p:cNvSpPr txBox="1">
            <a:spLocks noChangeArrowheads="1"/>
          </p:cNvSpPr>
          <p:nvPr/>
        </p:nvSpPr>
        <p:spPr bwMode="auto">
          <a:xfrm>
            <a:off x="0" y="787401"/>
            <a:ext cx="1168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6082" name="Picture 6" descr="HS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17" y="792164"/>
            <a:ext cx="6779683" cy="59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9042400" y="4343401"/>
            <a:ext cx="284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Adapted from Van </a:t>
            </a:r>
            <a:r>
              <a:rPr lang="en-US" altLang="en-US" sz="12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Burik</a:t>
            </a:r>
            <a:r>
              <a:rPr lang="en-US" altLang="en-US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altLang="en-US" sz="12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Freifeld</a:t>
            </a:r>
            <a:r>
              <a:rPr lang="en-US" altLang="en-US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  Clinical Oncology, 3rd Edition.  Philadelphia: Churchill Livingstone; 2004:942)</a:t>
            </a:r>
          </a:p>
        </p:txBody>
      </p:sp>
      <p:sp>
        <p:nvSpPr>
          <p:cNvPr id="46084" name="Text Box 8"/>
          <p:cNvSpPr txBox="1">
            <a:spLocks noChangeArrowheads="1"/>
          </p:cNvSpPr>
          <p:nvPr/>
        </p:nvSpPr>
        <p:spPr bwMode="auto">
          <a:xfrm>
            <a:off x="289984" y="74613"/>
            <a:ext cx="81656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b="1">
                <a:solidFill>
                  <a:srgbClr val="000000"/>
                </a:solidFill>
                <a:latin typeface="Arial" charset="0"/>
              </a:rPr>
              <a:t>Phases of Predictable Opportunistic Infections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173075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Key Infection Considerations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Transplant approach affects immune recovery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Cord blood, T-cell </a:t>
            </a:r>
            <a:r>
              <a:rPr lang="en-US" dirty="0" err="1">
                <a:latin typeface="Calibri" charset="0"/>
                <a:ea typeface="MS PGothic" charset="0"/>
              </a:rPr>
              <a:t>Depl</a:t>
            </a:r>
            <a:r>
              <a:rPr lang="en-US" dirty="0">
                <a:latin typeface="Calibri" charset="0"/>
                <a:ea typeface="MS PGothic" charset="0"/>
              </a:rPr>
              <a:t>., ATG use= prolonged IS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Marked increase in viral reactivation/infection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CMV, </a:t>
            </a:r>
            <a:r>
              <a:rPr lang="en-US" dirty="0" err="1">
                <a:latin typeface="Calibri" charset="0"/>
                <a:ea typeface="MS PGothic" charset="0"/>
              </a:rPr>
              <a:t>Adeno</a:t>
            </a:r>
            <a:r>
              <a:rPr lang="en-US" dirty="0">
                <a:latin typeface="Calibri" charset="0"/>
                <a:ea typeface="MS PGothic" charset="0"/>
              </a:rPr>
              <a:t>, EBV, HHV-6, HSV—surveillance essential</a:t>
            </a:r>
          </a:p>
          <a:p>
            <a:r>
              <a:rPr lang="en-US" dirty="0">
                <a:latin typeface="Calibri" charset="0"/>
                <a:ea typeface="MS PGothic" charset="0"/>
              </a:rPr>
              <a:t>Occurrence of </a:t>
            </a:r>
            <a:r>
              <a:rPr lang="en-US" dirty="0" err="1" smtClean="0">
                <a:latin typeface="Calibri" charset="0"/>
                <a:ea typeface="MS PGothic" charset="0"/>
              </a:rPr>
              <a:t>aGHVD</a:t>
            </a:r>
            <a:r>
              <a:rPr lang="en-US" dirty="0" smtClean="0">
                <a:latin typeface="Calibri" charset="0"/>
                <a:ea typeface="MS PGothic" charset="0"/>
              </a:rPr>
              <a:t> or </a:t>
            </a:r>
            <a:r>
              <a:rPr lang="en-US" dirty="0" err="1" smtClean="0">
                <a:latin typeface="Calibri" charset="0"/>
                <a:ea typeface="MS PGothic" charset="0"/>
              </a:rPr>
              <a:t>cGVHD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>
                <a:latin typeface="Calibri" charset="0"/>
                <a:ea typeface="MS PGothic" charset="0"/>
              </a:rPr>
              <a:t>adds to risk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Use of and dose of steroids critical risk factor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Doses &lt;1mg/kg and </a:t>
            </a:r>
            <a:r>
              <a:rPr lang="en-US" dirty="0" err="1">
                <a:latin typeface="Calibri" charset="0"/>
                <a:ea typeface="MS PGothic" charset="0"/>
              </a:rPr>
              <a:t>qod</a:t>
            </a:r>
            <a:r>
              <a:rPr lang="en-US" dirty="0">
                <a:latin typeface="Calibri" charset="0"/>
                <a:ea typeface="MS PGothic" charset="0"/>
              </a:rPr>
              <a:t> dosing can decrease </a:t>
            </a:r>
            <a:r>
              <a:rPr lang="en-US" dirty="0" smtClean="0">
                <a:latin typeface="Calibri" charset="0"/>
                <a:ea typeface="MS PGothic" charset="0"/>
              </a:rPr>
              <a:t>risk</a:t>
            </a:r>
          </a:p>
          <a:p>
            <a:r>
              <a:rPr lang="en-US" dirty="0" smtClean="0">
                <a:latin typeface="Calibri" charset="0"/>
                <a:ea typeface="MS PGothic" charset="0"/>
              </a:rPr>
              <a:t>Infection increases the risk of all complications we will discuss</a:t>
            </a:r>
            <a:endParaRPr lang="en-US" dirty="0">
              <a:latin typeface="Calibri" charset="0"/>
              <a:ea typeface="MS PGothic" charset="0"/>
            </a:endParaRPr>
          </a:p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154406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year old day +16 after a cord blood transplant</a:t>
            </a:r>
          </a:p>
          <a:p>
            <a:pPr lvl="1"/>
            <a:r>
              <a:rPr lang="en-US" dirty="0" smtClean="0"/>
              <a:t>Engraftment day +14</a:t>
            </a:r>
          </a:p>
          <a:p>
            <a:r>
              <a:rPr lang="en-US" dirty="0" smtClean="0"/>
              <a:t>Presents with fever to 39.5</a:t>
            </a:r>
          </a:p>
          <a:p>
            <a:pPr lvl="1"/>
            <a:r>
              <a:rPr lang="en-US" dirty="0" smtClean="0"/>
              <a:t>Skin rash on trunk with some extension to extremities</a:t>
            </a:r>
          </a:p>
          <a:p>
            <a:pPr lvl="1"/>
            <a:r>
              <a:rPr lang="en-US" dirty="0" smtClean="0"/>
              <a:t>Palmar and plantar erythema</a:t>
            </a:r>
          </a:p>
          <a:p>
            <a:pPr lvl="1"/>
            <a:r>
              <a:rPr lang="en-US" dirty="0" err="1" smtClean="0"/>
              <a:t>Pruritis</a:t>
            </a:r>
            <a:endParaRPr lang="en-US" dirty="0" smtClean="0"/>
          </a:p>
          <a:p>
            <a:pPr lvl="1"/>
            <a:r>
              <a:rPr lang="en-US" dirty="0" smtClean="0"/>
              <a:t>No stools, normal LFTs</a:t>
            </a:r>
          </a:p>
          <a:p>
            <a:r>
              <a:rPr lang="en-US" dirty="0" smtClean="0"/>
              <a:t>No fluid retention or hypoxia noted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551503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MS PGothic" charset="0"/>
              </a:rPr>
              <a:t>Acute Graft-vs-Host Disease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</a:rPr>
              <a:t>Usually diagnosed before day +100</a:t>
            </a:r>
          </a:p>
          <a:p>
            <a:pPr eaLnBrk="1" hangingPunct="1"/>
            <a:r>
              <a:rPr lang="en-US" dirty="0">
                <a:latin typeface="Times" charset="0"/>
                <a:ea typeface="MS PGothic" charset="0"/>
              </a:rPr>
              <a:t>Typically occurs near time of engraftment</a:t>
            </a:r>
          </a:p>
          <a:p>
            <a:pPr eaLnBrk="1" hangingPunct="1"/>
            <a:r>
              <a:rPr lang="en-US" dirty="0">
                <a:latin typeface="Times" charset="0"/>
                <a:ea typeface="MS PGothic" charset="0"/>
              </a:rPr>
              <a:t>Almost always involves skin</a:t>
            </a:r>
          </a:p>
          <a:p>
            <a:pPr eaLnBrk="1" hangingPunct="1"/>
            <a:r>
              <a:rPr lang="en-US" dirty="0">
                <a:latin typeface="Times" charset="0"/>
                <a:ea typeface="MS PGothic" charset="0"/>
              </a:rPr>
              <a:t>Also </a:t>
            </a:r>
            <a:r>
              <a:rPr lang="en-US" dirty="0" smtClean="0">
                <a:latin typeface="Times" charset="0"/>
                <a:ea typeface="MS PGothic" charset="0"/>
              </a:rPr>
              <a:t>can involve </a:t>
            </a:r>
            <a:r>
              <a:rPr lang="en-US" dirty="0">
                <a:latin typeface="Times" charset="0"/>
                <a:ea typeface="MS PGothic" charset="0"/>
              </a:rPr>
              <a:t>intestine, liver, or lung</a:t>
            </a:r>
          </a:p>
          <a:p>
            <a:pPr eaLnBrk="1" hangingPunct="1"/>
            <a:r>
              <a:rPr lang="en-US" dirty="0">
                <a:latin typeface="Times" charset="0"/>
                <a:ea typeface="MS PGothic" charset="0"/>
              </a:rPr>
              <a:t>Substantial cause of morbidity and mortality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998636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14MayScan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3720757" y="6321425"/>
            <a:ext cx="873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latin typeface="Times" charset="0"/>
              </a:rPr>
              <a:t>Palmar </a:t>
            </a:r>
            <a:r>
              <a:rPr lang="en-US" dirty="0" smtClean="0">
                <a:latin typeface="Times" charset="0"/>
              </a:rPr>
              <a:t>Erythema</a:t>
            </a:r>
            <a:endParaRPr lang="en-US" dirty="0">
              <a:latin typeface="Times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174505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14MayScan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0"/>
            <a:ext cx="10843684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3251200" y="6321425"/>
            <a:ext cx="894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 err="1">
                <a:latin typeface="Times" charset="0"/>
              </a:rPr>
              <a:t>Puritic</a:t>
            </a:r>
            <a:r>
              <a:rPr lang="en-US" dirty="0">
                <a:latin typeface="Times" charset="0"/>
              </a:rPr>
              <a:t> Maculopapular Rash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682314" y="733168"/>
            <a:ext cx="3080952" cy="95558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5272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732368" y="107951"/>
            <a:ext cx="10723033" cy="1336675"/>
          </a:xfrm>
        </p:spPr>
        <p:txBody>
          <a:bodyPr/>
          <a:lstStyle/>
          <a:p>
            <a:pPr eaLnBrk="1" hangingPunct="1"/>
            <a:r>
              <a:rPr lang="en-US" sz="4000">
                <a:latin typeface="Times New Roman" charset="0"/>
                <a:ea typeface="MS PGothic" charset="0"/>
              </a:rPr>
              <a:t>Bone Marrow—the Traditional Source</a:t>
            </a:r>
          </a:p>
        </p:txBody>
      </p:sp>
      <p:pic>
        <p:nvPicPr>
          <p:cNvPr id="23554" name="Picture 3" descr="marrow harve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1" r="20651"/>
          <a:stretch>
            <a:fillRect/>
          </a:stretch>
        </p:blipFill>
        <p:spPr>
          <a:xfrm>
            <a:off x="1004215" y="1600200"/>
            <a:ext cx="4745795" cy="4343400"/>
          </a:xfrm>
        </p:spPr>
      </p:pic>
      <p:pic>
        <p:nvPicPr>
          <p:cNvPr id="23555" name="Picture 4" descr="hip bo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0" b="12120"/>
          <a:stretch>
            <a:fillRect/>
          </a:stretch>
        </p:blipFill>
        <p:spPr>
          <a:xfrm>
            <a:off x="6335184" y="1600200"/>
            <a:ext cx="5120216" cy="4343400"/>
          </a:xfr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4855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82" y="0"/>
            <a:ext cx="87439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6662" y="6433753"/>
            <a:ext cx="3657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Colonic mucosa, 20X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327935" y="6153665"/>
            <a:ext cx="1658120" cy="502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1253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45740" y="0"/>
            <a:ext cx="8767928" cy="6858000"/>
            <a:chOff x="168164" y="0"/>
            <a:chExt cx="8767928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42" y="0"/>
              <a:ext cx="8743950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010400" y="914400"/>
              <a:ext cx="1295400" cy="1295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4267200" y="2209800"/>
              <a:ext cx="4038600" cy="24725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68164" y="2209800"/>
              <a:ext cx="6842236" cy="2472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267200" y="210207"/>
              <a:ext cx="4038600" cy="7041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8164" y="228600"/>
              <a:ext cx="6842236" cy="6857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21" t="3333" r="20701" b="31724"/>
            <a:stretch/>
          </p:blipFill>
          <p:spPr>
            <a:xfrm>
              <a:off x="168164" y="228600"/>
              <a:ext cx="4099036" cy="445375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94453" y="4267200"/>
              <a:ext cx="38464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Confluent apoptotic bodies in glands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217682" y="562303"/>
              <a:ext cx="144518" cy="199697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590800" y="228600"/>
              <a:ext cx="144518" cy="199697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886200" y="756744"/>
              <a:ext cx="144518" cy="199697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43000" y="1562100"/>
              <a:ext cx="144518" cy="199697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895600" y="2590800"/>
              <a:ext cx="144518" cy="199697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838200" y="3657600"/>
              <a:ext cx="144518" cy="199697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10270269" y="6153665"/>
            <a:ext cx="1658120" cy="502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1964912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24374" y="0"/>
            <a:ext cx="8867775" cy="6858000"/>
            <a:chOff x="76200" y="0"/>
            <a:chExt cx="8867775" cy="6858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25" y="0"/>
              <a:ext cx="8743950" cy="68580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667000" y="4191000"/>
              <a:ext cx="1600200" cy="1143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143705" y="76200"/>
              <a:ext cx="123494" cy="5257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6200" y="2882462"/>
              <a:ext cx="2590800" cy="24515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6200" y="76200"/>
              <a:ext cx="2590800" cy="4114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6" t="28851" r="29806" b="30229"/>
            <a:stretch/>
          </p:blipFill>
          <p:spPr>
            <a:xfrm>
              <a:off x="76200" y="76200"/>
              <a:ext cx="4067505" cy="280626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4143705" y="2882462"/>
              <a:ext cx="123494" cy="13085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26301" y="2492109"/>
              <a:ext cx="38464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Crypt abscesses</a:t>
              </a:r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393839" y="6153665"/>
            <a:ext cx="1658120" cy="502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1460858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MS PGothic" charset="0"/>
              </a:rPr>
              <a:t>Acute GVHD Staging</a:t>
            </a:r>
          </a:p>
        </p:txBody>
      </p:sp>
      <p:graphicFrame>
        <p:nvGraphicFramePr>
          <p:cNvPr id="136195" name="Group 1027"/>
          <p:cNvGraphicFramePr>
            <a:graphicFrameLocks noGrp="1"/>
          </p:cNvGraphicFramePr>
          <p:nvPr/>
        </p:nvGraphicFramePr>
        <p:xfrm>
          <a:off x="2032000" y="1219200"/>
          <a:ext cx="8128000" cy="4946663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  <a:gridCol w="2032000"/>
              </a:tblGrid>
              <a:tr h="565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Stage</a:t>
                      </a:r>
                    </a:p>
                  </a:txBody>
                  <a:tcPr marL="121920" marR="121920" marT="43313" marB="433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Skin</a:t>
                      </a:r>
                    </a:p>
                  </a:txBody>
                  <a:tcPr marL="121920" marR="121920" marT="43313" marB="43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Liver</a:t>
                      </a:r>
                    </a:p>
                  </a:txBody>
                  <a:tcPr marL="121920" marR="121920" marT="43313" marB="43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Gut</a:t>
                      </a:r>
                    </a:p>
                  </a:txBody>
                  <a:tcPr marL="121920" marR="121920" marT="43313" marB="43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5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121920" marR="121920" marT="43313" marB="433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Rash on &lt;25%</a:t>
                      </a:r>
                    </a:p>
                  </a:txBody>
                  <a:tcPr marL="121920" marR="121920" marT="43313" marB="43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Bili 2-3 mg/dl</a:t>
                      </a:r>
                    </a:p>
                  </a:txBody>
                  <a:tcPr marL="121920" marR="121920" marT="43313" marB="43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Diarrhea 280-555ml/m</a:t>
                      </a:r>
                      <a:r>
                        <a:rPr kumimoji="0" 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/d</a:t>
                      </a:r>
                    </a:p>
                  </a:txBody>
                  <a:tcPr marL="121920" marR="121920" marT="43313" marB="43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76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121920" marR="121920" marT="43313" marB="433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Rash 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25-50%</a:t>
                      </a:r>
                    </a:p>
                  </a:txBody>
                  <a:tcPr marL="121920" marR="121920" marT="43313" marB="43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Bili 3.1-6 mg/dl</a:t>
                      </a:r>
                    </a:p>
                  </a:txBody>
                  <a:tcPr marL="121920" marR="121920" marT="43313" marB="43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Diarrhea 556-883ml/m</a:t>
                      </a:r>
                      <a:r>
                        <a:rPr kumimoji="0" 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20" marR="121920" marT="43313" marB="43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121920" marR="121920" marT="43313" marB="433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Rash on &gt;50%</a:t>
                      </a:r>
                    </a:p>
                  </a:txBody>
                  <a:tcPr marL="121920" marR="121920" marT="43313" marB="43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Bili 6.1-15 mg/dl</a:t>
                      </a:r>
                    </a:p>
                  </a:txBody>
                  <a:tcPr marL="121920" marR="121920" marT="43313" marB="43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Diarrhea &gt;883ml/m</a:t>
                      </a:r>
                      <a:r>
                        <a:rPr kumimoji="0" 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20" marR="121920" marT="43313" marB="43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5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121920" marR="121920" marT="43313" marB="433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Generalized erythroderma with bullae</a:t>
                      </a:r>
                    </a:p>
                  </a:txBody>
                  <a:tcPr marL="121920" marR="121920" marT="43313" marB="43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Bili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&gt;15 mg/dl</a:t>
                      </a:r>
                    </a:p>
                  </a:txBody>
                  <a:tcPr marL="121920" marR="121920" marT="43313" marB="43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Severe abdominal pain</a:t>
                      </a:r>
                    </a:p>
                  </a:txBody>
                  <a:tcPr marL="121920" marR="121920" marT="43313" marB="43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2522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897467" y="342900"/>
            <a:ext cx="103632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MS PGothic" charset="0"/>
              </a:rPr>
              <a:t>Acute GVHD Grading</a:t>
            </a:r>
          </a:p>
        </p:txBody>
      </p:sp>
      <p:graphicFrame>
        <p:nvGraphicFramePr>
          <p:cNvPr id="137219" name="Group 3"/>
          <p:cNvGraphicFramePr>
            <a:graphicFrameLocks noGrp="1"/>
          </p:cNvGraphicFramePr>
          <p:nvPr/>
        </p:nvGraphicFramePr>
        <p:xfrm>
          <a:off x="2015067" y="1549400"/>
          <a:ext cx="8128000" cy="466090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  <a:gridCol w="2032000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Grade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Skin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Liver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Gut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Stage I-II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none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none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Stage III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Stage 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Stage I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--------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Stage II-III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Stage II-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III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Stage IV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Stage IV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Stage IV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5365593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Acute GVHD Prophylaxis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Most use </a:t>
            </a:r>
            <a:r>
              <a:rPr lang="en-US" dirty="0" err="1">
                <a:latin typeface="Calibri" charset="0"/>
                <a:ea typeface="MS PGothic" charset="0"/>
              </a:rPr>
              <a:t>calcineurin</a:t>
            </a:r>
            <a:r>
              <a:rPr lang="en-US" dirty="0">
                <a:latin typeface="Calibri" charset="0"/>
                <a:ea typeface="MS PGothic" charset="0"/>
              </a:rPr>
              <a:t> inhibitors (</a:t>
            </a:r>
            <a:r>
              <a:rPr lang="en-US" dirty="0" err="1">
                <a:latin typeface="Calibri" charset="0"/>
                <a:ea typeface="MS PGothic" charset="0"/>
              </a:rPr>
              <a:t>tacro</a:t>
            </a:r>
            <a:r>
              <a:rPr lang="en-US" dirty="0">
                <a:latin typeface="Calibri" charset="0"/>
                <a:ea typeface="MS PGothic" charset="0"/>
              </a:rPr>
              <a:t>/CSP) +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MTX given days 1,3, 6 +/- 11 for sib/URD BM/</a:t>
            </a:r>
            <a:r>
              <a:rPr lang="en-US" dirty="0" smtClean="0">
                <a:latin typeface="Calibri" charset="0"/>
                <a:ea typeface="MS PGothic" charset="0"/>
              </a:rPr>
              <a:t>PBSC</a:t>
            </a:r>
          </a:p>
          <a:p>
            <a:pPr lvl="1"/>
            <a:r>
              <a:rPr lang="en-US" dirty="0" smtClean="0">
                <a:latin typeface="Calibri" charset="0"/>
                <a:ea typeface="MS PGothic" charset="0"/>
              </a:rPr>
              <a:t>Some programs us </a:t>
            </a:r>
            <a:r>
              <a:rPr lang="en-US" dirty="0" err="1">
                <a:latin typeface="Calibri" charset="0"/>
                <a:ea typeface="MS PGothic" charset="0"/>
              </a:rPr>
              <a:t>Mycophenylate</a:t>
            </a:r>
            <a:r>
              <a:rPr lang="en-US" dirty="0">
                <a:latin typeface="Calibri" charset="0"/>
                <a:ea typeface="MS PGothic" charset="0"/>
              </a:rPr>
              <a:t> </a:t>
            </a:r>
            <a:r>
              <a:rPr lang="en-US" dirty="0" err="1">
                <a:latin typeface="Calibri" charset="0"/>
                <a:ea typeface="MS PGothic" charset="0"/>
              </a:rPr>
              <a:t>mofetil</a:t>
            </a:r>
            <a:r>
              <a:rPr lang="en-US" dirty="0">
                <a:latin typeface="Calibri" charset="0"/>
                <a:ea typeface="MS PGothic" charset="0"/>
              </a:rPr>
              <a:t> (MMF) </a:t>
            </a:r>
            <a:r>
              <a:rPr lang="en-US" dirty="0" smtClean="0">
                <a:latin typeface="Calibri" charset="0"/>
                <a:ea typeface="MS PGothic" charset="0"/>
              </a:rPr>
              <a:t>instead of MTX</a:t>
            </a:r>
            <a:endParaRPr lang="en-US" dirty="0">
              <a:latin typeface="Calibri" charset="0"/>
              <a:ea typeface="MS PGothic" charset="0"/>
            </a:endParaRPr>
          </a:p>
          <a:p>
            <a:pPr lvl="1"/>
            <a:r>
              <a:rPr lang="en-US" dirty="0" err="1" smtClean="0">
                <a:latin typeface="Calibri" charset="0"/>
                <a:ea typeface="MS PGothic" charset="0"/>
              </a:rPr>
              <a:t>Mycophenylate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>
                <a:latin typeface="Calibri" charset="0"/>
                <a:ea typeface="MS PGothic" charset="0"/>
              </a:rPr>
              <a:t>mofetil</a:t>
            </a:r>
            <a:r>
              <a:rPr lang="en-US" dirty="0">
                <a:latin typeface="Calibri" charset="0"/>
                <a:ea typeface="MS PGothic" charset="0"/>
              </a:rPr>
              <a:t> (MMF) </a:t>
            </a:r>
            <a:r>
              <a:rPr lang="en-US" dirty="0" smtClean="0">
                <a:latin typeface="Calibri" charset="0"/>
                <a:ea typeface="MS PGothic" charset="0"/>
              </a:rPr>
              <a:t>used for cords by most</a:t>
            </a:r>
            <a:endParaRPr lang="en-US" dirty="0">
              <a:latin typeface="Calibri" charset="0"/>
              <a:ea typeface="MS PGothic" charset="0"/>
            </a:endParaRP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Other agents </a:t>
            </a:r>
            <a:r>
              <a:rPr lang="en-US" dirty="0" smtClean="0">
                <a:latin typeface="Calibri" charset="0"/>
                <a:ea typeface="MS PGothic" charset="0"/>
              </a:rPr>
              <a:t>that can be used:  </a:t>
            </a:r>
            <a:r>
              <a:rPr lang="en-US" dirty="0" err="1">
                <a:latin typeface="Calibri" charset="0"/>
                <a:ea typeface="MS PGothic" charset="0"/>
              </a:rPr>
              <a:t>sirolimus</a:t>
            </a:r>
            <a:r>
              <a:rPr lang="en-US" dirty="0">
                <a:latin typeface="Calibri" charset="0"/>
                <a:ea typeface="MS PGothic" charset="0"/>
              </a:rPr>
              <a:t>, ATG</a:t>
            </a:r>
            <a:r>
              <a:rPr lang="en-US" dirty="0" smtClean="0">
                <a:latin typeface="Calibri" charset="0"/>
                <a:ea typeface="MS PGothic" charset="0"/>
              </a:rPr>
              <a:t>, prednisone, </a:t>
            </a:r>
            <a:r>
              <a:rPr lang="en-US" dirty="0">
                <a:latin typeface="Calibri" charset="0"/>
                <a:ea typeface="MS PGothic" charset="0"/>
              </a:rPr>
              <a:t>post-</a:t>
            </a:r>
            <a:r>
              <a:rPr lang="en-US" dirty="0" smtClean="0">
                <a:latin typeface="Calibri" charset="0"/>
                <a:ea typeface="MS PGothic" charset="0"/>
              </a:rPr>
              <a:t>transplant </a:t>
            </a:r>
            <a:r>
              <a:rPr lang="en-US" dirty="0">
                <a:latin typeface="Calibri" charset="0"/>
                <a:ea typeface="MS PGothic" charset="0"/>
              </a:rPr>
              <a:t>cyclophosphamide, T-cell depletion</a:t>
            </a:r>
          </a:p>
          <a:p>
            <a:r>
              <a:rPr lang="en-US" dirty="0">
                <a:latin typeface="Calibri" charset="0"/>
                <a:ea typeface="MS PGothic" charset="0"/>
              </a:rPr>
              <a:t>Complete removal of T-</a:t>
            </a:r>
            <a:r>
              <a:rPr lang="en-US" dirty="0" smtClean="0">
                <a:latin typeface="Calibri" charset="0"/>
                <a:ea typeface="MS PGothic" charset="0"/>
              </a:rPr>
              <a:t>cells</a:t>
            </a:r>
            <a:endParaRPr lang="en-US" dirty="0">
              <a:latin typeface="Calibri" charset="0"/>
              <a:ea typeface="MS PGothic" charset="0"/>
            </a:endParaRP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Excess infections, rejection, </a:t>
            </a:r>
            <a:r>
              <a:rPr lang="en-US" dirty="0" smtClean="0">
                <a:latin typeface="Calibri" charset="0"/>
                <a:ea typeface="MS PGothic" charset="0"/>
              </a:rPr>
              <a:t>relapse can occur</a:t>
            </a:r>
          </a:p>
          <a:p>
            <a:pPr lvl="1"/>
            <a:r>
              <a:rPr lang="en-US" dirty="0" smtClean="0">
                <a:latin typeface="Calibri" charset="0"/>
                <a:ea typeface="MS PGothic" charset="0"/>
              </a:rPr>
              <a:t>Different types of depletion have different risks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28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Primary Acute GVHD Therapy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Mild disease—limited skin rash alone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Optimize tacro or CSP levels, topical steroids</a:t>
            </a:r>
          </a:p>
          <a:p>
            <a:r>
              <a:rPr lang="en-US">
                <a:latin typeface="Calibri" charset="0"/>
                <a:ea typeface="MS PGothic" charset="0"/>
              </a:rPr>
              <a:t>If progressive or multisystem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Prednisilone 2mg/kg/d</a:t>
            </a:r>
          </a:p>
          <a:p>
            <a:r>
              <a:rPr lang="en-US">
                <a:latin typeface="Calibri" charset="0"/>
                <a:ea typeface="MS PGothic" charset="0"/>
              </a:rPr>
              <a:t>Steroid Refractory aGVHD (no response 3-7d)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No clearly superior second regimen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ECP, etanercept, infliximab, pentostatin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Poor prognosis due to infectious complications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0527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MS PGothic" charset="0"/>
              </a:rPr>
              <a:t>Case Presentation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 dirty="0">
                <a:latin typeface="Calibri" charset="0"/>
                <a:ea typeface="MS PGothic" charset="0"/>
              </a:rPr>
              <a:t>An 8-year-old child with AML 6 months post-transplant comes to clinic complaining of a </a:t>
            </a:r>
            <a:r>
              <a:rPr lang="en-US" sz="2500" dirty="0" err="1">
                <a:latin typeface="Calibri" charset="0"/>
                <a:ea typeface="MS PGothic" charset="0"/>
              </a:rPr>
              <a:t>maculo-papular</a:t>
            </a:r>
            <a:r>
              <a:rPr lang="en-US" sz="2500" dirty="0">
                <a:latin typeface="Calibri" charset="0"/>
                <a:ea typeface="MS PGothic" charset="0"/>
              </a:rPr>
              <a:t> rash on arms and legs, dry, irritated eyes, and a persistent cough. His mother has noticed that he gets winded much more quickly than he used to. Which investigation is most likely to yield a diagnosis?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 dirty="0">
                <a:latin typeface="Calibri" charset="0"/>
                <a:ea typeface="MS PGothic" charset="0"/>
              </a:rPr>
              <a:t>	A.	Blood PCR for CMV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 dirty="0">
                <a:latin typeface="Calibri" charset="0"/>
                <a:ea typeface="MS PGothic" charset="0"/>
              </a:rPr>
              <a:t>	B.	Bronchiolar lavage to rule out pneumocystis </a:t>
            </a:r>
            <a:r>
              <a:rPr lang="en-US" sz="2500" dirty="0" smtClean="0">
                <a:latin typeface="Calibri" charset="0"/>
                <a:ea typeface="MS PGothic" charset="0"/>
              </a:rPr>
              <a:t>infection</a:t>
            </a:r>
            <a:endParaRPr lang="en-US" sz="2500" dirty="0">
              <a:latin typeface="Calibri" charset="0"/>
              <a:ea typeface="MS PGothic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 dirty="0">
                <a:latin typeface="Calibri" charset="0"/>
                <a:ea typeface="MS PGothic" charset="0"/>
              </a:rPr>
              <a:t>	C.	Pulmonary function tests and high resolution CT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 dirty="0">
                <a:latin typeface="Calibri" charset="0"/>
                <a:ea typeface="MS PGothic" charset="0"/>
              </a:rPr>
              <a:t>	D.	</a:t>
            </a:r>
            <a:r>
              <a:rPr lang="en-US" sz="2500" dirty="0" err="1">
                <a:latin typeface="Calibri" charset="0"/>
                <a:ea typeface="MS PGothic" charset="0"/>
              </a:rPr>
              <a:t>Galactomannan</a:t>
            </a:r>
            <a:r>
              <a:rPr lang="en-US" sz="2500" dirty="0">
                <a:latin typeface="Calibri" charset="0"/>
                <a:ea typeface="MS PGothic" charset="0"/>
              </a:rPr>
              <a:t> test for fungus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 dirty="0">
                <a:latin typeface="Calibri" charset="0"/>
                <a:ea typeface="MS PGothic" charset="0"/>
              </a:rPr>
              <a:t>	E.	Upper GI endoscopy</a:t>
            </a:r>
          </a:p>
          <a:p>
            <a:pPr marL="0" indent="0">
              <a:lnSpc>
                <a:spcPct val="80000"/>
              </a:lnSpc>
            </a:pPr>
            <a:endParaRPr lang="en-US" sz="2500" dirty="0">
              <a:latin typeface="Calibri" charset="0"/>
              <a:ea typeface="MS PGothic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571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Case </a:t>
            </a:r>
            <a:r>
              <a:rPr lang="en-US" dirty="0" smtClean="0">
                <a:latin typeface="Calibri" charset="0"/>
                <a:ea typeface="MS PGothic" charset="0"/>
              </a:rPr>
              <a:t>Presentation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 dirty="0">
                <a:latin typeface="Calibri" charset="0"/>
                <a:ea typeface="MS PGothic" charset="0"/>
              </a:rPr>
              <a:t>An 8-year-old child with AML 6 months post-transplant comes to clinic complaining of a </a:t>
            </a:r>
            <a:r>
              <a:rPr lang="en-US" sz="2500" dirty="0" err="1">
                <a:latin typeface="Calibri" charset="0"/>
                <a:ea typeface="MS PGothic" charset="0"/>
              </a:rPr>
              <a:t>maculo-papular</a:t>
            </a:r>
            <a:r>
              <a:rPr lang="en-US" sz="2500" dirty="0">
                <a:latin typeface="Calibri" charset="0"/>
                <a:ea typeface="MS PGothic" charset="0"/>
              </a:rPr>
              <a:t> rash on arms and legs, dry, irritated eyes, and a persistent cough. His mother has noticed that he gets winded much more quickly than he used to. Which investigation is most likely to yield a diagnosis?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 dirty="0">
                <a:latin typeface="Calibri" charset="0"/>
                <a:ea typeface="MS PGothic" charset="0"/>
              </a:rPr>
              <a:t>	A.	Blood PCR for CMV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 dirty="0">
                <a:latin typeface="Calibri" charset="0"/>
                <a:ea typeface="MS PGothic" charset="0"/>
              </a:rPr>
              <a:t>	B.	Bronchiolar lavage to rule out pneumocystis </a:t>
            </a:r>
            <a:r>
              <a:rPr lang="en-US" sz="2500" dirty="0" smtClean="0">
                <a:latin typeface="Calibri" charset="0"/>
                <a:ea typeface="MS PGothic" charset="0"/>
              </a:rPr>
              <a:t>infection</a:t>
            </a:r>
            <a:endParaRPr lang="en-US" sz="2500" dirty="0">
              <a:latin typeface="Calibri" charset="0"/>
              <a:ea typeface="MS PGothic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 dirty="0">
                <a:latin typeface="Calibri" charset="0"/>
                <a:ea typeface="MS PGothic" charset="0"/>
              </a:rPr>
              <a:t>	C.	</a:t>
            </a:r>
            <a:r>
              <a:rPr lang="en-US" sz="2500" b="1" dirty="0">
                <a:latin typeface="Calibri" charset="0"/>
                <a:ea typeface="MS PGothic" charset="0"/>
              </a:rPr>
              <a:t>Pulmonary function tests and high resolution CT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 dirty="0">
                <a:latin typeface="Calibri" charset="0"/>
                <a:ea typeface="MS PGothic" charset="0"/>
              </a:rPr>
              <a:t>	D.	</a:t>
            </a:r>
            <a:r>
              <a:rPr lang="en-US" sz="2500" dirty="0" err="1">
                <a:latin typeface="Calibri" charset="0"/>
                <a:ea typeface="MS PGothic" charset="0"/>
              </a:rPr>
              <a:t>Galactomannan</a:t>
            </a:r>
            <a:r>
              <a:rPr lang="en-US" sz="2500" dirty="0">
                <a:latin typeface="Calibri" charset="0"/>
                <a:ea typeface="MS PGothic" charset="0"/>
              </a:rPr>
              <a:t> test for fungus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 dirty="0">
                <a:latin typeface="Calibri" charset="0"/>
                <a:ea typeface="MS PGothic" charset="0"/>
              </a:rPr>
              <a:t>	E.	Upper GI endoscopy</a:t>
            </a:r>
          </a:p>
          <a:p>
            <a:pPr marL="0" indent="0">
              <a:lnSpc>
                <a:spcPct val="80000"/>
              </a:lnSpc>
            </a:pPr>
            <a:endParaRPr lang="en-US" sz="2500" dirty="0">
              <a:latin typeface="Calibri" charset="0"/>
              <a:ea typeface="MS PGothic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41804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MS PGothic" charset="0"/>
              </a:rPr>
              <a:t>Chronic GVHD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>
                <a:latin typeface="Times" charset="0"/>
                <a:ea typeface="MS PGothic" charset="0"/>
              </a:rPr>
              <a:t>Diagnosed after day 100 (2m sometimes)</a:t>
            </a:r>
          </a:p>
          <a:p>
            <a:pPr lvl="1" eaLnBrk="1" hangingPunct="1"/>
            <a:r>
              <a:rPr lang="en-US" sz="2400" dirty="0">
                <a:latin typeface="Times" charset="0"/>
                <a:ea typeface="MS PGothic" charset="0"/>
              </a:rPr>
              <a:t>Immunodeficiency</a:t>
            </a:r>
          </a:p>
          <a:p>
            <a:pPr lvl="1" eaLnBrk="1" hangingPunct="1"/>
            <a:r>
              <a:rPr lang="en-US" sz="2400" dirty="0">
                <a:latin typeface="Times" charset="0"/>
                <a:ea typeface="MS PGothic" charset="0"/>
              </a:rPr>
              <a:t>Skin- lichen </a:t>
            </a:r>
            <a:r>
              <a:rPr lang="en-US" sz="2400" dirty="0" err="1">
                <a:latin typeface="Times" charset="0"/>
                <a:ea typeface="MS PGothic" charset="0"/>
              </a:rPr>
              <a:t>planus</a:t>
            </a:r>
            <a:r>
              <a:rPr lang="en-US" sz="2400" dirty="0">
                <a:latin typeface="Times" charset="0"/>
                <a:ea typeface="MS PGothic" charset="0"/>
                <a:sym typeface="Wingdings" charset="0"/>
              </a:rPr>
              <a:t></a:t>
            </a:r>
            <a:r>
              <a:rPr lang="en-US" sz="2400" dirty="0">
                <a:latin typeface="Times" charset="0"/>
                <a:ea typeface="MS PGothic" charset="0"/>
                <a:sym typeface="Monotype Sorts" charset="0"/>
              </a:rPr>
              <a:t> </a:t>
            </a:r>
            <a:r>
              <a:rPr lang="en-US" sz="2400" dirty="0" err="1" smtClean="0">
                <a:latin typeface="Times" charset="0"/>
                <a:ea typeface="MS PGothic" charset="0"/>
                <a:sym typeface="Monotype Sorts" charset="0"/>
              </a:rPr>
              <a:t>poikiloderma</a:t>
            </a:r>
            <a:endParaRPr lang="en-US" sz="2400" dirty="0" smtClean="0">
              <a:latin typeface="Times" charset="0"/>
              <a:ea typeface="MS PGothic" charset="0"/>
              <a:sym typeface="Monotype Sorts" charset="0"/>
            </a:endParaRPr>
          </a:p>
          <a:p>
            <a:pPr lvl="1" eaLnBrk="1" hangingPunct="1"/>
            <a:r>
              <a:rPr lang="en-US" dirty="0" err="1" smtClean="0">
                <a:latin typeface="Times" charset="0"/>
                <a:ea typeface="MS PGothic" charset="0"/>
                <a:sym typeface="Monotype Sorts" charset="0"/>
              </a:rPr>
              <a:t>Vitaligo</a:t>
            </a:r>
            <a:r>
              <a:rPr lang="en-US" dirty="0" smtClean="0">
                <a:latin typeface="Times" charset="0"/>
                <a:ea typeface="MS PGothic" charset="0"/>
                <a:sym typeface="Monotype Sorts" charset="0"/>
              </a:rPr>
              <a:t>, hyperpigmentation</a:t>
            </a:r>
            <a:endParaRPr lang="en-US" sz="2400" dirty="0">
              <a:latin typeface="Times" charset="0"/>
              <a:ea typeface="MS PGothic" charset="0"/>
              <a:sym typeface="Monotype Sorts" charset="0"/>
            </a:endParaRPr>
          </a:p>
          <a:p>
            <a:pPr lvl="1" eaLnBrk="1" hangingPunct="1"/>
            <a:r>
              <a:rPr lang="en-US" sz="2400" dirty="0" smtClean="0">
                <a:latin typeface="Times" charset="0"/>
                <a:ea typeface="MS PGothic" charset="0"/>
              </a:rPr>
              <a:t>Scleroderma</a:t>
            </a:r>
          </a:p>
          <a:p>
            <a:pPr lvl="1" eaLnBrk="1" hangingPunct="1"/>
            <a:r>
              <a:rPr lang="en-US" dirty="0" smtClean="0">
                <a:latin typeface="Times" charset="0"/>
                <a:ea typeface="MS PGothic" charset="0"/>
              </a:rPr>
              <a:t>Limited joint mobility</a:t>
            </a:r>
            <a:endParaRPr lang="en-US" sz="2400" dirty="0">
              <a:latin typeface="Times" charset="0"/>
              <a:ea typeface="MS PGothic" charset="0"/>
            </a:endParaRPr>
          </a:p>
          <a:p>
            <a:pPr lvl="1" eaLnBrk="1" hangingPunct="1"/>
            <a:r>
              <a:rPr lang="en-US" sz="2400" dirty="0" err="1">
                <a:latin typeface="Times" charset="0"/>
                <a:ea typeface="MS PGothic" charset="0"/>
              </a:rPr>
              <a:t>Sicca</a:t>
            </a:r>
            <a:r>
              <a:rPr lang="en-US" sz="2400" dirty="0">
                <a:latin typeface="Times" charset="0"/>
                <a:ea typeface="MS PGothic" charset="0"/>
              </a:rPr>
              <a:t> </a:t>
            </a:r>
            <a:r>
              <a:rPr lang="en-US" sz="2400" dirty="0" smtClean="0">
                <a:latin typeface="Times" charset="0"/>
                <a:ea typeface="MS PGothic" charset="0"/>
              </a:rPr>
              <a:t>syndrome</a:t>
            </a:r>
          </a:p>
          <a:p>
            <a:pPr lvl="1" eaLnBrk="1" hangingPunct="1"/>
            <a:r>
              <a:rPr lang="en-US" dirty="0" smtClean="0">
                <a:latin typeface="Times" charset="0"/>
                <a:ea typeface="MS PGothic" charset="0"/>
              </a:rPr>
              <a:t>Mouth ulceration/food sensitivity</a:t>
            </a:r>
            <a:endParaRPr lang="en-US" sz="2400" dirty="0">
              <a:latin typeface="Times" charset="0"/>
              <a:ea typeface="MS PGothic" charset="0"/>
            </a:endParaRPr>
          </a:p>
          <a:p>
            <a:pPr lvl="1" eaLnBrk="1" hangingPunct="1"/>
            <a:r>
              <a:rPr lang="en-US" sz="2400" dirty="0">
                <a:latin typeface="Times" charset="0"/>
                <a:ea typeface="MS PGothic" charset="0"/>
              </a:rPr>
              <a:t>Hepatic- vanishing bile ducts</a:t>
            </a:r>
          </a:p>
          <a:p>
            <a:pPr lvl="1" eaLnBrk="1" hangingPunct="1"/>
            <a:r>
              <a:rPr lang="en-US" sz="2400" dirty="0">
                <a:latin typeface="Times" charset="0"/>
                <a:ea typeface="MS PGothic" charset="0"/>
              </a:rPr>
              <a:t>Pulmonary- bronchiolitis </a:t>
            </a:r>
            <a:r>
              <a:rPr lang="en-US" sz="2400" dirty="0" err="1">
                <a:latin typeface="Times" charset="0"/>
                <a:ea typeface="MS PGothic" charset="0"/>
              </a:rPr>
              <a:t>obliterans</a:t>
            </a:r>
            <a:endParaRPr lang="en-US" sz="2400" dirty="0">
              <a:latin typeface="Times" charset="0"/>
              <a:ea typeface="MS PGothic" charset="0"/>
            </a:endParaRPr>
          </a:p>
          <a:p>
            <a:pPr lvl="1" eaLnBrk="1" hangingPunct="1"/>
            <a:r>
              <a:rPr lang="en-US" sz="2400" dirty="0">
                <a:latin typeface="Times" charset="0"/>
                <a:ea typeface="MS PGothic" charset="0"/>
              </a:rPr>
              <a:t>GI- esophageal strictures, fat </a:t>
            </a:r>
            <a:r>
              <a:rPr lang="en-US" sz="2400" dirty="0" err="1">
                <a:latin typeface="Times" charset="0"/>
                <a:ea typeface="MS PGothic" charset="0"/>
              </a:rPr>
              <a:t>malabsorption</a:t>
            </a:r>
            <a:endParaRPr lang="en-US" sz="2400" dirty="0">
              <a:latin typeface="Times" charset="0"/>
              <a:ea typeface="MS PGothic" charset="0"/>
            </a:endParaRPr>
          </a:p>
          <a:p>
            <a:pPr eaLnBrk="1" hangingPunct="1"/>
            <a:endParaRPr lang="en-US" sz="2800" dirty="0">
              <a:latin typeface="Times" charset="0"/>
              <a:ea typeface="MS PGothic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7641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32368" y="107951"/>
            <a:ext cx="10723033" cy="1336675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Times New Roman" charset="0"/>
                <a:ea typeface="MS PGothic" charset="0"/>
              </a:rPr>
              <a:t>Other Sources—Peripheral Blood </a:t>
            </a:r>
            <a:r>
              <a:rPr lang="en-US" sz="3200" dirty="0" smtClean="0">
                <a:latin typeface="Times New Roman" charset="0"/>
                <a:ea typeface="MS PGothic" charset="0"/>
              </a:rPr>
              <a:t>Mononuclear (Stem) </a:t>
            </a:r>
            <a:r>
              <a:rPr lang="en-US" sz="3200" dirty="0">
                <a:latin typeface="Times New Roman" charset="0"/>
                <a:ea typeface="MS PGothic" charset="0"/>
              </a:rPr>
              <a:t>Cells and Umbilical Cord Blood</a:t>
            </a:r>
          </a:p>
        </p:txBody>
      </p:sp>
      <p:pic>
        <p:nvPicPr>
          <p:cNvPr id="24579" name="Picture 4" descr="placen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4000" y="2527300"/>
            <a:ext cx="4368800" cy="295275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91770" r="-91770"/>
          <a:stretch>
            <a:fillRect/>
          </a:stretch>
        </p:blipFill>
        <p:spPr>
          <a:xfrm>
            <a:off x="838200" y="1833663"/>
            <a:ext cx="5181600" cy="4351338"/>
          </a:xfr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7185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026" descr="14MayScan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chemeClr val="bg1"/>
                </a:solidFill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0922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04800"/>
            <a:ext cx="10668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7075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026" descr="14MayScan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chemeClr val="bg1"/>
                </a:solidFill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6617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433918" y="381001"/>
            <a:ext cx="1132416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sz="1500" b="1">
                <a:solidFill>
                  <a:srgbClr val="000000"/>
                </a:solidFill>
                <a:latin typeface="Arial" charset="0"/>
              </a:rPr>
              <a:t>Cumulative incidence of discontinuation of immune suppression after the diagnosis of cGVHD shown with OS.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564" y="1009651"/>
            <a:ext cx="8320873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 Box 4"/>
          <p:cNvSpPr txBox="1">
            <a:spLocks noChangeArrowheads="1"/>
          </p:cNvSpPr>
          <p:nvPr/>
        </p:nvSpPr>
        <p:spPr bwMode="auto">
          <a:xfrm>
            <a:off x="938548" y="6226370"/>
            <a:ext cx="7890933" cy="35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100" dirty="0">
                <a:solidFill>
                  <a:srgbClr val="7F7F7F"/>
                </a:solidFill>
                <a:latin typeface="+mn-lt"/>
              </a:rPr>
              <a:t>Republished with permission of </a:t>
            </a:r>
            <a:r>
              <a:rPr lang="en-GB" sz="1100" i="1" dirty="0" smtClean="0">
                <a:solidFill>
                  <a:srgbClr val="7F7F7F"/>
                </a:solidFill>
                <a:latin typeface="+mn-lt"/>
              </a:rPr>
              <a:t>Blood</a:t>
            </a:r>
            <a:r>
              <a:rPr lang="en-GB" sz="1100" dirty="0">
                <a:solidFill>
                  <a:srgbClr val="7F7F7F"/>
                </a:solidFill>
                <a:latin typeface="+mn-lt"/>
              </a:rPr>
              <a:t>, Risk factors associated with increased </a:t>
            </a:r>
            <a:r>
              <a:rPr lang="en-GB" sz="1100" dirty="0" err="1">
                <a:solidFill>
                  <a:srgbClr val="7F7F7F"/>
                </a:solidFill>
                <a:latin typeface="+mn-lt"/>
              </a:rPr>
              <a:t>nonrelapse</a:t>
            </a:r>
            <a:r>
              <a:rPr lang="en-GB" sz="1100" dirty="0">
                <a:solidFill>
                  <a:srgbClr val="7F7F7F"/>
                </a:solidFill>
                <a:latin typeface="+mn-lt"/>
              </a:rPr>
              <a:t> mortality and with poor overall survival in children with chronic graft-versus-host disease, </a:t>
            </a:r>
            <a:r>
              <a:rPr lang="en-GB" sz="1100" dirty="0" err="1">
                <a:solidFill>
                  <a:srgbClr val="7F7F7F"/>
                </a:solidFill>
                <a:latin typeface="+mn-lt"/>
              </a:rPr>
              <a:t>Jacobsohn</a:t>
            </a:r>
            <a:r>
              <a:rPr lang="en-GB" sz="1100" dirty="0">
                <a:solidFill>
                  <a:srgbClr val="7F7F7F"/>
                </a:solidFill>
                <a:latin typeface="+mn-lt"/>
              </a:rPr>
              <a:t>, et al, 118, 16, </a:t>
            </a:r>
            <a:r>
              <a:rPr lang="en-GB" sz="1100" dirty="0" smtClean="0">
                <a:solidFill>
                  <a:srgbClr val="7F7F7F"/>
                </a:solidFill>
                <a:latin typeface="+mn-lt"/>
              </a:rPr>
              <a:t>© 2011</a:t>
            </a:r>
            <a:r>
              <a:rPr lang="en-GB" sz="1100" dirty="0">
                <a:solidFill>
                  <a:srgbClr val="7F7F7F"/>
                </a:solidFill>
                <a:latin typeface="+mn-lt"/>
              </a:rPr>
              <a:t>; permission conveyed through Copyright Clearance </a:t>
            </a:r>
            <a:r>
              <a:rPr lang="en-GB" sz="1100" dirty="0" err="1">
                <a:solidFill>
                  <a:srgbClr val="7F7F7F"/>
                </a:solidFill>
                <a:latin typeface="+mn-lt"/>
              </a:rPr>
              <a:t>Center</a:t>
            </a:r>
            <a:r>
              <a:rPr lang="en-GB" sz="1100" dirty="0">
                <a:solidFill>
                  <a:srgbClr val="7F7F7F"/>
                </a:solidFill>
                <a:latin typeface="+mn-lt"/>
              </a:rPr>
              <a:t>, Inc.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723292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433918" y="381001"/>
            <a:ext cx="1132416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sz="1500" b="1">
                <a:solidFill>
                  <a:srgbClr val="000000"/>
                </a:solidFill>
                <a:latin typeface="Arial" charset="0"/>
              </a:rPr>
              <a:t>OS by risk factors included in multivariate analysis.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26" y="796926"/>
            <a:ext cx="5550101" cy="531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66986" y="6289981"/>
            <a:ext cx="7890933" cy="35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100" dirty="0">
                <a:solidFill>
                  <a:srgbClr val="7F7F7F"/>
                </a:solidFill>
                <a:latin typeface="+mn-lt"/>
              </a:rPr>
              <a:t>Republished with permission of </a:t>
            </a:r>
            <a:r>
              <a:rPr lang="en-GB" sz="1100" i="1" dirty="0" smtClean="0">
                <a:solidFill>
                  <a:srgbClr val="7F7F7F"/>
                </a:solidFill>
                <a:latin typeface="+mn-lt"/>
              </a:rPr>
              <a:t>Blood</a:t>
            </a:r>
            <a:r>
              <a:rPr lang="en-GB" sz="1100" dirty="0">
                <a:solidFill>
                  <a:srgbClr val="7F7F7F"/>
                </a:solidFill>
                <a:latin typeface="+mn-lt"/>
              </a:rPr>
              <a:t>, Risk factors associated with increased </a:t>
            </a:r>
            <a:r>
              <a:rPr lang="en-GB" sz="1100" dirty="0" err="1">
                <a:solidFill>
                  <a:srgbClr val="7F7F7F"/>
                </a:solidFill>
                <a:latin typeface="+mn-lt"/>
              </a:rPr>
              <a:t>nonrelapse</a:t>
            </a:r>
            <a:r>
              <a:rPr lang="en-GB" sz="1100" dirty="0">
                <a:solidFill>
                  <a:srgbClr val="7F7F7F"/>
                </a:solidFill>
                <a:latin typeface="+mn-lt"/>
              </a:rPr>
              <a:t> mortality and with poor overall survival in children with chronic graft-versus-host disease, </a:t>
            </a:r>
            <a:r>
              <a:rPr lang="en-GB" sz="1100" dirty="0" err="1">
                <a:solidFill>
                  <a:srgbClr val="7F7F7F"/>
                </a:solidFill>
                <a:latin typeface="+mn-lt"/>
              </a:rPr>
              <a:t>Jacobsohn</a:t>
            </a:r>
            <a:r>
              <a:rPr lang="en-GB" sz="1100" dirty="0">
                <a:solidFill>
                  <a:srgbClr val="7F7F7F"/>
                </a:solidFill>
                <a:latin typeface="+mn-lt"/>
              </a:rPr>
              <a:t>, et al, 118, 16, </a:t>
            </a:r>
            <a:r>
              <a:rPr lang="en-GB" sz="1100" dirty="0" smtClean="0">
                <a:solidFill>
                  <a:srgbClr val="7F7F7F"/>
                </a:solidFill>
                <a:latin typeface="+mn-lt"/>
              </a:rPr>
              <a:t>© 2011</a:t>
            </a:r>
            <a:r>
              <a:rPr lang="en-GB" sz="1100" dirty="0">
                <a:solidFill>
                  <a:srgbClr val="7F7F7F"/>
                </a:solidFill>
                <a:latin typeface="+mn-lt"/>
              </a:rPr>
              <a:t>; permission conveyed through Copyright Clearance </a:t>
            </a:r>
            <a:r>
              <a:rPr lang="en-GB" sz="1100" dirty="0" err="1">
                <a:solidFill>
                  <a:srgbClr val="7F7F7F"/>
                </a:solidFill>
                <a:latin typeface="+mn-lt"/>
              </a:rPr>
              <a:t>Center</a:t>
            </a:r>
            <a:r>
              <a:rPr lang="en-GB" sz="1100" dirty="0">
                <a:solidFill>
                  <a:srgbClr val="7F7F7F"/>
                </a:solidFill>
                <a:latin typeface="+mn-lt"/>
              </a:rPr>
              <a:t>, Inc.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621882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106680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Times" charset="0"/>
                <a:ea typeface="MS PGothic" charset="0"/>
              </a:rPr>
              <a:t>Standard Therapy for Chronic GVHD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imes" charset="0"/>
                <a:ea typeface="MS PGothic" charset="0"/>
              </a:rPr>
              <a:t>Prednisone 1 mg/kg/day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" charset="0"/>
                <a:ea typeface="MS PGothic" charset="0"/>
              </a:rPr>
              <a:t>Taper to 1 mg/kg/every other day over 6 weeks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" charset="0"/>
                <a:ea typeface="MS PGothic" charset="0"/>
              </a:rPr>
              <a:t>Prolonged course, usually tapered over one year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" charset="0"/>
                <a:ea typeface="MS PGothic" charset="0"/>
              </a:rPr>
              <a:t>One half have resolution of GVHD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" charset="0"/>
                <a:ea typeface="MS PGothic" charset="0"/>
              </a:rPr>
              <a:t>Median duration of treatment is 2 years for responding patients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939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2"/>
          <p:cNvSpPr txBox="1">
            <a:spLocks noChangeArrowheads="1"/>
          </p:cNvSpPr>
          <p:nvPr/>
        </p:nvSpPr>
        <p:spPr bwMode="auto">
          <a:xfrm>
            <a:off x="1727200" y="457200"/>
            <a:ext cx="843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200" u="sng">
                <a:latin typeface="Times" charset="0"/>
              </a:rPr>
              <a:t>Salvage treatment for chronic GVHD</a:t>
            </a:r>
            <a:endParaRPr lang="en-US">
              <a:latin typeface="Times" charset="0"/>
            </a:endParaRPr>
          </a:p>
        </p:txBody>
      </p:sp>
      <p:sp>
        <p:nvSpPr>
          <p:cNvPr id="74754" name="Text Box 3"/>
          <p:cNvSpPr txBox="1">
            <a:spLocks noChangeArrowheads="1"/>
          </p:cNvSpPr>
          <p:nvPr/>
        </p:nvSpPr>
        <p:spPr bwMode="auto">
          <a:xfrm>
            <a:off x="1828800" y="1143000"/>
            <a:ext cx="73152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latin typeface="Times" charset="0"/>
              </a:rPr>
              <a:t>MMF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Times" charset="0"/>
              </a:rPr>
              <a:t>FK506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Times" charset="0"/>
              </a:rPr>
              <a:t>Thalidomide</a:t>
            </a:r>
          </a:p>
          <a:p>
            <a:pPr eaLnBrk="1" hangingPunct="1">
              <a:buFontTx/>
              <a:buChar char="•"/>
            </a:pPr>
            <a:r>
              <a:rPr lang="en-US" dirty="0" err="1">
                <a:latin typeface="Times" charset="0"/>
              </a:rPr>
              <a:t>Plaquenil</a:t>
            </a:r>
            <a:endParaRPr lang="en-US" dirty="0">
              <a:latin typeface="Times" charset="0"/>
            </a:endParaRPr>
          </a:p>
          <a:p>
            <a:pPr eaLnBrk="1" hangingPunct="1">
              <a:buFontTx/>
              <a:buChar char="•"/>
            </a:pPr>
            <a:r>
              <a:rPr lang="en-US" dirty="0" err="1">
                <a:latin typeface="Times" charset="0"/>
              </a:rPr>
              <a:t>Pentostatin</a:t>
            </a:r>
            <a:endParaRPr lang="en-US" dirty="0">
              <a:latin typeface="Times" charset="0"/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latin typeface="Times" charset="0"/>
              </a:rPr>
              <a:t>Methotrexate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Times" charset="0"/>
              </a:rPr>
              <a:t>Rituximab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Times" charset="0"/>
              </a:rPr>
              <a:t>PUVA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Times" charset="0"/>
              </a:rPr>
              <a:t>Extracorporeal </a:t>
            </a:r>
            <a:r>
              <a:rPr lang="en-US" dirty="0" err="1">
                <a:latin typeface="Times" charset="0"/>
              </a:rPr>
              <a:t>photopheresis</a:t>
            </a:r>
            <a:endParaRPr lang="en-US" dirty="0">
              <a:latin typeface="Times" charset="0"/>
            </a:endParaRP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Times" charset="0"/>
              </a:rPr>
              <a:t>Newer approaches</a:t>
            </a:r>
            <a:endParaRPr lang="en-US" dirty="0">
              <a:latin typeface="Times" charset="0"/>
            </a:endParaRPr>
          </a:p>
          <a:p>
            <a:pPr lvl="1" eaLnBrk="1" hangingPunct="1">
              <a:buFontTx/>
              <a:buChar char="•"/>
            </a:pPr>
            <a:r>
              <a:rPr lang="en-US" dirty="0">
                <a:latin typeface="Times" charset="0"/>
              </a:rPr>
              <a:t>Low dose-IL-2</a:t>
            </a:r>
          </a:p>
          <a:p>
            <a:pPr lvl="1" eaLnBrk="1" hangingPunct="1">
              <a:buFontTx/>
              <a:buChar char="•"/>
            </a:pPr>
            <a:r>
              <a:rPr lang="en-US" dirty="0" err="1">
                <a:latin typeface="Times" charset="0"/>
              </a:rPr>
              <a:t>Mesenchymal</a:t>
            </a:r>
            <a:r>
              <a:rPr lang="en-US" dirty="0">
                <a:latin typeface="Times" charset="0"/>
              </a:rPr>
              <a:t> Stem Cells</a:t>
            </a:r>
          </a:p>
          <a:p>
            <a:pPr lvl="1" eaLnBrk="1" hangingPunct="1">
              <a:buFontTx/>
              <a:buChar char="•"/>
            </a:pPr>
            <a:r>
              <a:rPr lang="en-US" dirty="0" err="1">
                <a:latin typeface="Times" charset="0"/>
              </a:rPr>
              <a:t>Ruxolitinib</a:t>
            </a:r>
            <a:r>
              <a:rPr lang="en-US" dirty="0">
                <a:latin typeface="Times" charset="0"/>
              </a:rPr>
              <a:t> (Jack inhibitors)</a:t>
            </a:r>
          </a:p>
          <a:p>
            <a:pPr lvl="1" eaLnBrk="1" hangingPunct="1">
              <a:buFontTx/>
              <a:buChar char="•"/>
            </a:pPr>
            <a:r>
              <a:rPr lang="en-US" dirty="0" err="1">
                <a:latin typeface="Times" charset="0"/>
              </a:rPr>
              <a:t>Ibrutinib</a:t>
            </a:r>
            <a:r>
              <a:rPr lang="en-US" dirty="0">
                <a:latin typeface="Times" charset="0"/>
              </a:rPr>
              <a:t> for </a:t>
            </a:r>
            <a:r>
              <a:rPr lang="en-US" dirty="0" err="1">
                <a:latin typeface="Times" charset="0"/>
              </a:rPr>
              <a:t>cGVHD</a:t>
            </a:r>
            <a:r>
              <a:rPr lang="en-US" dirty="0">
                <a:latin typeface="Times" charset="0"/>
              </a:rPr>
              <a:t> (breakthrough)</a:t>
            </a:r>
          </a:p>
          <a:p>
            <a:pPr eaLnBrk="1" hangingPunct="1">
              <a:buFontTx/>
              <a:buChar char="•"/>
            </a:pPr>
            <a:endParaRPr lang="en-US" dirty="0">
              <a:latin typeface="Times" charset="0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" charset="0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89252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Case </a:t>
            </a:r>
            <a:r>
              <a:rPr lang="en-US" dirty="0" smtClean="0">
                <a:latin typeface="Calibri" charset="0"/>
                <a:ea typeface="MS PGothic" charset="0"/>
              </a:rPr>
              <a:t>Presentation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>
                <a:latin typeface="Calibri" charset="0"/>
                <a:ea typeface="MS PGothic" charset="0"/>
              </a:rPr>
              <a:t>A 10 year old by undergoes stem cell transplantation for CML. The graft is T-Cell depleted as part of an NIH sponsored IRB approved research protocol.  Day 145 post transplant the patient develops severe cervical lymphadenopathy and splenomegaly.  The most likely diagnosis is: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>
                <a:latin typeface="Calibri" charset="0"/>
                <a:ea typeface="MS PGothic" charset="0"/>
              </a:rPr>
              <a:t> 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>
                <a:latin typeface="Calibri" charset="0"/>
                <a:ea typeface="MS PGothic" charset="0"/>
              </a:rPr>
              <a:t>A.  Relapsed CML in accelerated phase.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>
                <a:latin typeface="Calibri" charset="0"/>
                <a:ea typeface="MS PGothic" charset="0"/>
              </a:rPr>
              <a:t>B.  Secondary Hodgkin disease.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>
                <a:latin typeface="Calibri" charset="0"/>
                <a:ea typeface="MS PGothic" charset="0"/>
              </a:rPr>
              <a:t>C.  PTLD.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>
                <a:latin typeface="Calibri" charset="0"/>
                <a:ea typeface="MS PGothic" charset="0"/>
              </a:rPr>
              <a:t>D. Toxoplasmosis.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>
                <a:latin typeface="Calibri" charset="0"/>
                <a:ea typeface="MS PGothic" charset="0"/>
              </a:rPr>
              <a:t>E.  Transfusion acquired HIV.</a:t>
            </a:r>
          </a:p>
          <a:p>
            <a:pPr marL="0" indent="0">
              <a:lnSpc>
                <a:spcPct val="80000"/>
              </a:lnSpc>
            </a:pPr>
            <a:endParaRPr lang="en-US" sz="2500">
              <a:latin typeface="Calibri" charset="0"/>
              <a:ea typeface="MS PGothic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6108726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Case </a:t>
            </a:r>
            <a:r>
              <a:rPr lang="en-US" dirty="0" smtClean="0">
                <a:latin typeface="Calibri" charset="0"/>
                <a:ea typeface="MS PGothic" charset="0"/>
              </a:rPr>
              <a:t>Presentation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 dirty="0">
                <a:latin typeface="Calibri" charset="0"/>
                <a:ea typeface="MS PGothic" charset="0"/>
              </a:rPr>
              <a:t>A 10 year old by undergoes stem cell transplantation for CML. The graft is T-Cell depleted as part of an NIH sponsored IRB approved research protocol.  Day 145 post transplant the patient develops severe cervical lymphadenopathy and splenomegaly.  The most likely diagnosis is: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 dirty="0">
                <a:latin typeface="Calibri" charset="0"/>
                <a:ea typeface="MS PGothic" charset="0"/>
              </a:rPr>
              <a:t> 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 dirty="0">
                <a:latin typeface="Calibri" charset="0"/>
                <a:ea typeface="MS PGothic" charset="0"/>
              </a:rPr>
              <a:t>A.  Relapsed CML in accelerated </a:t>
            </a:r>
            <a:r>
              <a:rPr lang="en-US" sz="2500" dirty="0" smtClean="0">
                <a:latin typeface="Calibri" charset="0"/>
                <a:ea typeface="MS PGothic" charset="0"/>
              </a:rPr>
              <a:t>phase</a:t>
            </a:r>
            <a:endParaRPr lang="en-US" sz="2500" dirty="0">
              <a:latin typeface="Calibri" charset="0"/>
              <a:ea typeface="MS PGothic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 dirty="0">
                <a:latin typeface="Calibri" charset="0"/>
                <a:ea typeface="MS PGothic" charset="0"/>
              </a:rPr>
              <a:t>B.  Secondary Hodgkin </a:t>
            </a:r>
            <a:r>
              <a:rPr lang="en-US" sz="2500" dirty="0" smtClean="0">
                <a:latin typeface="Calibri" charset="0"/>
                <a:ea typeface="MS PGothic" charset="0"/>
              </a:rPr>
              <a:t>disease</a:t>
            </a:r>
            <a:endParaRPr lang="en-US" sz="2500" dirty="0">
              <a:latin typeface="Calibri" charset="0"/>
              <a:ea typeface="MS PGothic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 dirty="0">
                <a:latin typeface="Calibri" charset="0"/>
                <a:ea typeface="MS PGothic" charset="0"/>
              </a:rPr>
              <a:t>C.  </a:t>
            </a:r>
            <a:r>
              <a:rPr lang="en-US" sz="2500" b="1" dirty="0" smtClean="0">
                <a:latin typeface="Calibri" charset="0"/>
                <a:ea typeface="MS PGothic" charset="0"/>
              </a:rPr>
              <a:t>PTLD</a:t>
            </a:r>
            <a:endParaRPr lang="en-US" sz="2500" b="1" dirty="0">
              <a:latin typeface="Calibri" charset="0"/>
              <a:ea typeface="MS PGothic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 dirty="0">
                <a:latin typeface="Calibri" charset="0"/>
                <a:ea typeface="MS PGothic" charset="0"/>
              </a:rPr>
              <a:t>D. </a:t>
            </a:r>
            <a:r>
              <a:rPr lang="en-US" sz="2500" dirty="0" smtClean="0">
                <a:latin typeface="Calibri" charset="0"/>
                <a:ea typeface="MS PGothic" charset="0"/>
              </a:rPr>
              <a:t>Toxoplasmosis</a:t>
            </a:r>
            <a:endParaRPr lang="en-US" sz="2500" dirty="0">
              <a:latin typeface="Calibri" charset="0"/>
              <a:ea typeface="MS PGothic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500" dirty="0">
                <a:latin typeface="Calibri" charset="0"/>
                <a:ea typeface="MS PGothic" charset="0"/>
              </a:rPr>
              <a:t>E.  Transfusion acquired </a:t>
            </a:r>
            <a:r>
              <a:rPr lang="en-US" sz="2500" dirty="0" smtClean="0">
                <a:latin typeface="Calibri" charset="0"/>
                <a:ea typeface="MS PGothic" charset="0"/>
              </a:rPr>
              <a:t>HIV</a:t>
            </a:r>
            <a:endParaRPr lang="en-US" sz="2500" dirty="0">
              <a:latin typeface="Calibri" charset="0"/>
              <a:ea typeface="MS PGothic" charset="0"/>
            </a:endParaRPr>
          </a:p>
          <a:p>
            <a:pPr marL="0" indent="0">
              <a:lnSpc>
                <a:spcPct val="80000"/>
              </a:lnSpc>
            </a:pPr>
            <a:endParaRPr lang="en-US" sz="2500" dirty="0">
              <a:latin typeface="Calibri" charset="0"/>
              <a:ea typeface="MS PGothic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4673233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Post-Transplant </a:t>
            </a:r>
            <a:r>
              <a:rPr lang="en-US" dirty="0" err="1" smtClean="0">
                <a:ea typeface="+mj-ea"/>
                <a:cs typeface="+mj-cs"/>
              </a:rPr>
              <a:t>Lymphoproliferative</a:t>
            </a:r>
            <a:r>
              <a:rPr lang="en-US" dirty="0" smtClean="0">
                <a:ea typeface="+mj-ea"/>
                <a:cs typeface="+mj-cs"/>
              </a:rPr>
              <a:t> Disorder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Occurs within a few months after BMT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Highly associated with T-cell Depletion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Product depletion techniques that preserve B-cells</a:t>
            </a:r>
          </a:p>
          <a:p>
            <a:pPr lvl="2">
              <a:defRPr/>
            </a:pPr>
            <a:r>
              <a:rPr lang="en-US" dirty="0" smtClean="0">
                <a:ea typeface="+mn-ea"/>
                <a:cs typeface="+mn-cs"/>
              </a:rPr>
              <a:t>CD34+ selection</a:t>
            </a:r>
          </a:p>
          <a:p>
            <a:pPr lvl="2">
              <a:defRPr/>
            </a:pPr>
            <a:r>
              <a:rPr lang="en-US" dirty="0" smtClean="0"/>
              <a:t>CD3+ selection without CD19+ depletion</a:t>
            </a:r>
          </a:p>
          <a:p>
            <a:pPr lvl="2">
              <a:defRPr/>
            </a:pPr>
            <a:r>
              <a:rPr lang="en-US" dirty="0" smtClean="0"/>
              <a:t>Cord blood with ATG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i="1" dirty="0" smtClean="0">
                <a:ea typeface="+mn-ea"/>
                <a:cs typeface="+mn-cs"/>
              </a:rPr>
              <a:t>In vivo</a:t>
            </a:r>
            <a:r>
              <a:rPr lang="en-US" dirty="0" smtClean="0">
                <a:ea typeface="+mn-ea"/>
                <a:cs typeface="+mn-cs"/>
              </a:rPr>
              <a:t> depletion (ATG, less with </a:t>
            </a:r>
            <a:r>
              <a:rPr lang="en-US" dirty="0" err="1" smtClean="0">
                <a:ea typeface="+mn-ea"/>
                <a:cs typeface="+mn-cs"/>
              </a:rPr>
              <a:t>campath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Therapy that is highly T-cell suppressive</a:t>
            </a:r>
            <a:endParaRPr lang="en-US" dirty="0">
              <a:ea typeface="+mn-ea"/>
              <a:cs typeface="+mn-cs"/>
            </a:endParaRPr>
          </a:p>
          <a:p>
            <a:pPr lvl="2">
              <a:defRPr/>
            </a:pPr>
            <a:r>
              <a:rPr lang="en-US" dirty="0" smtClean="0">
                <a:ea typeface="+mn-ea"/>
                <a:cs typeface="+mn-cs"/>
              </a:rPr>
              <a:t>ATG for resistant GVHD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Treatment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IS withdrawal, </a:t>
            </a:r>
            <a:r>
              <a:rPr lang="en-US" dirty="0" err="1" smtClean="0">
                <a:ea typeface="+mn-ea"/>
                <a:cs typeface="+mn-cs"/>
              </a:rPr>
              <a:t>rituxan</a:t>
            </a:r>
            <a:r>
              <a:rPr lang="en-US" dirty="0" smtClean="0">
                <a:ea typeface="+mn-ea"/>
                <a:cs typeface="+mn-cs"/>
              </a:rPr>
              <a:t>, cyclophosphamide, EBV-targeted cytotoxic T-lymphocytes (CTLs)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95181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types of </a:t>
            </a:r>
            <a:r>
              <a:rPr lang="en-US" dirty="0"/>
              <a:t>p</a:t>
            </a:r>
            <a:r>
              <a:rPr lang="en-US" dirty="0" smtClean="0"/>
              <a:t>rocessing are needed?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Goal—deliver the correct dose of key cells and minimize reactions</a:t>
            </a:r>
          </a:p>
          <a:p>
            <a:pPr lvl="1"/>
            <a:r>
              <a:rPr lang="en-US" dirty="0" smtClean="0"/>
              <a:t>ABO incompatibility</a:t>
            </a:r>
          </a:p>
          <a:p>
            <a:pPr lvl="2"/>
            <a:r>
              <a:rPr lang="en-US" dirty="0" smtClean="0"/>
              <a:t>RBC depletion of bone marrow necessary for major mismatches</a:t>
            </a:r>
          </a:p>
          <a:p>
            <a:pPr lvl="3"/>
            <a:r>
              <a:rPr lang="en-US" dirty="0" smtClean="0"/>
              <a:t>A&amp;B blood cannot be transfused into non-compatible types</a:t>
            </a:r>
          </a:p>
          <a:p>
            <a:pPr lvl="3"/>
            <a:r>
              <a:rPr lang="en-US" dirty="0" smtClean="0"/>
              <a:t>Plasma depletion can be done for minor mismatches</a:t>
            </a:r>
          </a:p>
          <a:p>
            <a:pPr lvl="2"/>
            <a:r>
              <a:rPr lang="en-US" dirty="0" smtClean="0"/>
              <a:t>PBSC generally have low RBC content</a:t>
            </a:r>
          </a:p>
          <a:p>
            <a:pPr lvl="3"/>
            <a:r>
              <a:rPr lang="en-US" dirty="0" smtClean="0"/>
              <a:t>Small amounts of incompatible RBCs can be tolerated</a:t>
            </a:r>
          </a:p>
          <a:p>
            <a:pPr lvl="1"/>
            <a:r>
              <a:rPr lang="en-US" dirty="0" smtClean="0"/>
              <a:t>Cryopreservation</a:t>
            </a:r>
          </a:p>
          <a:p>
            <a:pPr lvl="2"/>
            <a:r>
              <a:rPr lang="en-US" dirty="0" smtClean="0"/>
              <a:t>Autologous collections and cord blood all cryopreserved with DMSO</a:t>
            </a:r>
          </a:p>
          <a:p>
            <a:pPr lvl="3"/>
            <a:r>
              <a:rPr lang="en-US" dirty="0" smtClean="0"/>
              <a:t>Premedication and counseling needed regarding infusion reactions</a:t>
            </a:r>
          </a:p>
          <a:p>
            <a:pPr lvl="4"/>
            <a:r>
              <a:rPr lang="en-US" dirty="0" smtClean="0"/>
              <a:t>Hypo/hypertension, bitter taste, odor</a:t>
            </a:r>
          </a:p>
          <a:p>
            <a:pPr lvl="2"/>
            <a:r>
              <a:rPr lang="en-US" dirty="0" smtClean="0"/>
              <a:t>Allogeneic infusions sometimes need cryopreservation</a:t>
            </a:r>
          </a:p>
          <a:p>
            <a:pPr lvl="3"/>
            <a:r>
              <a:rPr lang="en-US" dirty="0" smtClean="0"/>
              <a:t>Infusion should occur within 72 hours, better within 48</a:t>
            </a:r>
          </a:p>
          <a:p>
            <a:pPr lvl="3"/>
            <a:r>
              <a:rPr lang="en-US" dirty="0" smtClean="0"/>
              <a:t>With donor recipient scheduling issues, cryopreservation an option, generally efficacious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635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3yo with stage IV </a:t>
            </a:r>
            <a:r>
              <a:rPr lang="en-US" dirty="0" err="1" smtClean="0"/>
              <a:t>neuroblastoma</a:t>
            </a:r>
            <a:endParaRPr lang="en-US" dirty="0" smtClean="0"/>
          </a:p>
          <a:p>
            <a:r>
              <a:rPr lang="en-US" dirty="0" smtClean="0"/>
              <a:t>Treated with 131I-MIBG and rescue</a:t>
            </a:r>
          </a:p>
          <a:p>
            <a:r>
              <a:rPr lang="en-US" dirty="0" smtClean="0"/>
              <a:t>Hospitalized for autologous BMT with </a:t>
            </a:r>
            <a:r>
              <a:rPr lang="en-US" dirty="0" err="1" smtClean="0"/>
              <a:t>bu</a:t>
            </a:r>
            <a:r>
              <a:rPr lang="en-US" dirty="0" smtClean="0"/>
              <a:t>/</a:t>
            </a:r>
            <a:r>
              <a:rPr lang="en-US" dirty="0" err="1" smtClean="0"/>
              <a:t>mel</a:t>
            </a:r>
            <a:endParaRPr lang="en-US" dirty="0" smtClean="0"/>
          </a:p>
          <a:p>
            <a:r>
              <a:rPr lang="en-US" dirty="0" smtClean="0"/>
              <a:t>Day +15, preparing for discharge</a:t>
            </a:r>
          </a:p>
          <a:p>
            <a:pPr lvl="1"/>
            <a:r>
              <a:rPr lang="en-US" dirty="0" smtClean="0"/>
              <a:t>Develops abdominal discomfort and swelling</a:t>
            </a:r>
          </a:p>
          <a:p>
            <a:pPr lvl="2"/>
            <a:r>
              <a:rPr lang="en-US" dirty="0" smtClean="0"/>
              <a:t>RUQ pain</a:t>
            </a:r>
          </a:p>
          <a:p>
            <a:pPr lvl="1"/>
            <a:r>
              <a:rPr lang="en-US" dirty="0" smtClean="0"/>
              <a:t>Bilirubin increases from 1.5 to 4, direct 3.2</a:t>
            </a:r>
          </a:p>
          <a:p>
            <a:pPr lvl="1"/>
            <a:r>
              <a:rPr lang="en-US" dirty="0" smtClean="0"/>
              <a:t>Mild need for oxygen</a:t>
            </a:r>
          </a:p>
          <a:p>
            <a:pPr lvl="1"/>
            <a:r>
              <a:rPr lang="en-US" dirty="0" smtClean="0"/>
              <a:t>Weight gain of 12% over baseline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160249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Venoocclusive</a:t>
            </a:r>
            <a:r>
              <a:rPr lang="en-US" dirty="0"/>
              <a:t> Disease (VOD, also sinusoidal obstruction syndrome, SOS)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Typically in first 14 days of transplant, up through day +30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About </a:t>
            </a:r>
            <a:r>
              <a:rPr lang="en-US" dirty="0">
                <a:solidFill>
                  <a:srgbClr val="000000"/>
                </a:solidFill>
              </a:rPr>
              <a:t>25% patients </a:t>
            </a:r>
            <a:r>
              <a:rPr lang="en-US" dirty="0" smtClean="0">
                <a:solidFill>
                  <a:srgbClr val="000000"/>
                </a:solidFill>
              </a:rPr>
              <a:t>affected, severe in 5-8%</a:t>
            </a:r>
          </a:p>
          <a:p>
            <a:r>
              <a:rPr lang="en-US" dirty="0">
                <a:solidFill>
                  <a:srgbClr val="000000"/>
                </a:solidFill>
              </a:rPr>
              <a:t>Caused by endothelial damage in the hepatic </a:t>
            </a:r>
            <a:r>
              <a:rPr lang="en-US" dirty="0" err="1">
                <a:solidFill>
                  <a:srgbClr val="000000"/>
                </a:solidFill>
              </a:rPr>
              <a:t>venules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dirty="0">
                <a:solidFill>
                  <a:srgbClr val="000000"/>
                </a:solidFill>
              </a:rPr>
              <a:t> platelet deposition  </a:t>
            </a:r>
            <a:r>
              <a:rPr lang="en-US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dirty="0">
                <a:solidFill>
                  <a:srgbClr val="000000"/>
                </a:solidFill>
              </a:rPr>
              <a:t> hepatic congestion  </a:t>
            </a:r>
            <a:r>
              <a:rPr lang="en-US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cholestasis</a:t>
            </a:r>
          </a:p>
          <a:p>
            <a:pPr>
              <a:spcBef>
                <a:spcPct val="50000"/>
              </a:spcBef>
            </a:pPr>
            <a:r>
              <a:rPr lang="en-US" dirty="0"/>
              <a:t>Associated with Cy, </a:t>
            </a:r>
            <a:r>
              <a:rPr lang="en-US" dirty="0" err="1"/>
              <a:t>Busulfan</a:t>
            </a:r>
            <a:r>
              <a:rPr lang="en-US" dirty="0"/>
              <a:t>, and </a:t>
            </a:r>
            <a:r>
              <a:rPr lang="en-US" dirty="0" smtClean="0"/>
              <a:t>TBI</a:t>
            </a:r>
          </a:p>
          <a:p>
            <a:pPr lvl="1">
              <a:spcBef>
                <a:spcPct val="50000"/>
              </a:spcBef>
            </a:pPr>
            <a:r>
              <a:rPr lang="en-US" sz="2400" dirty="0" smtClean="0"/>
              <a:t>New </a:t>
            </a:r>
            <a:r>
              <a:rPr lang="en-US" sz="2400" dirty="0"/>
              <a:t>data show </a:t>
            </a:r>
            <a:r>
              <a:rPr lang="en-US" sz="2400" dirty="0" err="1"/>
              <a:t>sirolimus</a:t>
            </a:r>
            <a:r>
              <a:rPr lang="en-US" sz="2400" dirty="0"/>
              <a:t> use is a </a:t>
            </a:r>
            <a:r>
              <a:rPr lang="en-US" sz="2400" dirty="0" smtClean="0"/>
              <a:t>risk when used with </a:t>
            </a:r>
            <a:r>
              <a:rPr lang="en-US" sz="2400" dirty="0" err="1" smtClean="0"/>
              <a:t>tacrolimus</a:t>
            </a:r>
            <a:r>
              <a:rPr lang="en-US" sz="2400" dirty="0" smtClean="0"/>
              <a:t> or cyclosporine </a:t>
            </a:r>
            <a:endParaRPr lang="en-US" sz="2400" dirty="0"/>
          </a:p>
          <a:p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3830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VOD 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spcBef>
                <a:spcPct val="5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Weight gain</a:t>
            </a:r>
          </a:p>
          <a:p>
            <a:pPr marL="914400" lvl="1" indent="-457200">
              <a:spcBef>
                <a:spcPct val="5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RUQ pain (capsular distention)</a:t>
            </a:r>
          </a:p>
          <a:p>
            <a:pPr marL="914400" lvl="1" indent="-457200">
              <a:spcBef>
                <a:spcPct val="50000"/>
              </a:spcBef>
              <a:buFont typeface="Arial" charset="0"/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Hyperbilirubinemia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914400" lvl="1" indent="-457200">
              <a:spcBef>
                <a:spcPct val="50000"/>
              </a:spcBef>
              <a:buFont typeface="Arial" charset="0"/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Plt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refractory</a:t>
            </a:r>
          </a:p>
          <a:p>
            <a:pPr marL="914400" lvl="1" indent="-457200">
              <a:spcBef>
                <a:spcPct val="5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Ascites (capillary leak)</a:t>
            </a:r>
          </a:p>
          <a:p>
            <a:pPr marL="914400" lvl="1" indent="-457200">
              <a:spcBef>
                <a:spcPct val="5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Renal Insufficiency</a:t>
            </a:r>
          </a:p>
          <a:p>
            <a:pPr marL="914400" lvl="1" indent="-457200">
              <a:spcBef>
                <a:spcPct val="5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Pulmonary Edema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199664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Fluid </a:t>
            </a:r>
            <a:r>
              <a:rPr lang="en-US" sz="3200" dirty="0" smtClean="0">
                <a:solidFill>
                  <a:srgbClr val="000000"/>
                </a:solidFill>
              </a:rPr>
              <a:t>management</a:t>
            </a:r>
          </a:p>
          <a:p>
            <a:pPr lvl="1"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Diuresis, keeping patients fluid negative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Challenges</a:t>
            </a:r>
          </a:p>
          <a:p>
            <a:pPr lvl="1"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Maintain </a:t>
            </a:r>
            <a:r>
              <a:rPr lang="en-US" dirty="0">
                <a:solidFill>
                  <a:srgbClr val="000000"/>
                </a:solidFill>
              </a:rPr>
              <a:t>intravascular </a:t>
            </a:r>
            <a:r>
              <a:rPr lang="en-US" dirty="0" smtClean="0">
                <a:solidFill>
                  <a:srgbClr val="000000"/>
                </a:solidFill>
              </a:rPr>
              <a:t>volume</a:t>
            </a:r>
          </a:p>
          <a:p>
            <a:pPr lvl="1"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Manage </a:t>
            </a:r>
            <a:r>
              <a:rPr lang="en-US" dirty="0">
                <a:solidFill>
                  <a:srgbClr val="000000"/>
                </a:solidFill>
              </a:rPr>
              <a:t>renal </a:t>
            </a:r>
            <a:r>
              <a:rPr lang="en-US" dirty="0" smtClean="0">
                <a:solidFill>
                  <a:srgbClr val="000000"/>
                </a:solidFill>
              </a:rPr>
              <a:t>failure (CVVH especially useful)</a:t>
            </a:r>
            <a:endParaRPr lang="en-US" dirty="0">
              <a:solidFill>
                <a:srgbClr val="000000"/>
              </a:solidFill>
            </a:endParaRPr>
          </a:p>
          <a:p>
            <a:pPr marL="228600" lvl="1">
              <a:spcBef>
                <a:spcPct val="50000"/>
              </a:spcBef>
              <a:buFont typeface="Arial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Defibrotide</a:t>
            </a:r>
            <a:r>
              <a:rPr lang="en-US" sz="3200" dirty="0" smtClean="0">
                <a:solidFill>
                  <a:srgbClr val="000000"/>
                </a:solidFill>
              </a:rPr>
              <a:t> (</a:t>
            </a:r>
            <a:r>
              <a:rPr lang="en-US" dirty="0" smtClean="0">
                <a:solidFill>
                  <a:srgbClr val="000000"/>
                </a:solidFill>
              </a:rPr>
              <a:t>Antithrombotic agent)</a:t>
            </a:r>
            <a:endParaRPr lang="en-US" sz="3200" dirty="0">
              <a:solidFill>
                <a:srgbClr val="000000"/>
              </a:solidFill>
            </a:endParaRPr>
          </a:p>
          <a:p>
            <a:pPr marL="685800" lvl="2"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Indicated for VOD plus organ dysfunction</a:t>
            </a:r>
          </a:p>
          <a:p>
            <a:pPr marL="685800" lvl="2"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Special attention to coagulopathy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502368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16yo 50 days s/p </a:t>
            </a:r>
            <a:r>
              <a:rPr lang="en-US" dirty="0" err="1" smtClean="0"/>
              <a:t>haploidentical</a:t>
            </a:r>
            <a:r>
              <a:rPr lang="en-US" dirty="0" smtClean="0"/>
              <a:t> HSCT for ALL</a:t>
            </a:r>
          </a:p>
          <a:p>
            <a:r>
              <a:rPr lang="en-US" dirty="0" smtClean="0"/>
              <a:t>GVHD prophylaxis with </a:t>
            </a:r>
            <a:r>
              <a:rPr lang="en-US" dirty="0" err="1" smtClean="0"/>
              <a:t>tacrolimus</a:t>
            </a:r>
            <a:r>
              <a:rPr lang="en-US" dirty="0" smtClean="0"/>
              <a:t>/</a:t>
            </a:r>
            <a:r>
              <a:rPr lang="en-US" dirty="0" err="1" smtClean="0"/>
              <a:t>sirolimus</a:t>
            </a:r>
            <a:endParaRPr lang="en-US" dirty="0" smtClean="0"/>
          </a:p>
          <a:p>
            <a:r>
              <a:rPr lang="en-US" dirty="0" smtClean="0"/>
              <a:t>Platelet drop from 50 to 15K/</a:t>
            </a:r>
            <a:r>
              <a:rPr lang="en-US" dirty="0" err="1" smtClean="0"/>
              <a:t>uL</a:t>
            </a:r>
            <a:endParaRPr lang="en-US" dirty="0" smtClean="0"/>
          </a:p>
          <a:p>
            <a:r>
              <a:rPr lang="en-US" dirty="0" smtClean="0"/>
              <a:t>Worsening </a:t>
            </a:r>
            <a:r>
              <a:rPr lang="en-US" dirty="0" err="1" smtClean="0"/>
              <a:t>creatinine</a:t>
            </a:r>
            <a:endParaRPr lang="en-US" dirty="0" smtClean="0"/>
          </a:p>
          <a:p>
            <a:r>
              <a:rPr lang="en-US" dirty="0" smtClean="0"/>
              <a:t>Increasing LDH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7453039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2"/>
          <p:cNvSpPr txBox="1">
            <a:spLocks noChangeArrowheads="1"/>
          </p:cNvSpPr>
          <p:nvPr/>
        </p:nvSpPr>
        <p:spPr bwMode="auto">
          <a:xfrm>
            <a:off x="0" y="457201"/>
            <a:ext cx="1168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10483851" y="3186113"/>
            <a:ext cx="846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10483851" y="3490913"/>
            <a:ext cx="846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10483851" y="3808413"/>
            <a:ext cx="846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5" name="Rectangle 6"/>
          <p:cNvSpPr>
            <a:spLocks noChangeArrowheads="1"/>
          </p:cNvSpPr>
          <p:nvPr/>
        </p:nvSpPr>
        <p:spPr bwMode="auto">
          <a:xfrm>
            <a:off x="10483851" y="3808413"/>
            <a:ext cx="846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6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12143317" cy="609600"/>
          </a:xfrm>
        </p:spPr>
        <p:txBody>
          <a:bodyPr/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  <a:ea typeface="MS PGothic" charset="0"/>
              </a:rPr>
              <a:t>Postengraftment (Days 30-100)</a:t>
            </a:r>
          </a:p>
        </p:txBody>
      </p:sp>
      <p:sp>
        <p:nvSpPr>
          <p:cNvPr id="87047" name="Text Box 8"/>
          <p:cNvSpPr txBox="1">
            <a:spLocks noChangeArrowheads="1"/>
          </p:cNvSpPr>
          <p:nvPr/>
        </p:nvSpPr>
        <p:spPr bwMode="auto">
          <a:xfrm>
            <a:off x="3352800" y="5791201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304800" y="381001"/>
            <a:ext cx="115824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Transplant-associated Thrombotic </a:t>
            </a:r>
            <a:r>
              <a:rPr lang="en-US" sz="2200" b="1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Microangiopathy</a:t>
            </a:r>
            <a:r>
              <a:rPr lang="en-US" sz="2200" b="1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(TA-TMA)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marL="228600" indent="-228600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Occurs when endothelial damage resulting from HCT causes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microangiopathic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hemolytic anemia and platelet consumption, resulting in thrombosis and fibrin deposition in the microcirculation.  </a:t>
            </a:r>
          </a:p>
          <a:p>
            <a:pPr marL="228600" indent="-228600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The kidney is most commonly affected.  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Patients present with anemia; thrombocytopenia; often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schistocytes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on blood smear; elevated LDH and decreased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haptoglobin</a:t>
            </a:r>
            <a:endParaRPr lang="en-US" sz="24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en-US" sz="2400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Calcineurin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inhibitors (especially +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sirolimus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), TBI, high-dose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busulfan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, and infections increase risk 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Early Evidence that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eculizumab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(terminal complement inhibitor) can improve renal function.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107613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MS PGothic" charset="0"/>
              </a:rPr>
              <a:t>Case Presentation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6 year old day +64 out from TBI-based allogeneic transplant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Presents to the ER with confusion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Short tonic-clinic seizure witnessed in the ED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Loss of vision noted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What are key clinical facts you need to know?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1761719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2"/>
          <p:cNvSpPr txBox="1">
            <a:spLocks noChangeArrowheads="1"/>
          </p:cNvSpPr>
          <p:nvPr/>
        </p:nvSpPr>
        <p:spPr bwMode="auto">
          <a:xfrm>
            <a:off x="0" y="787401"/>
            <a:ext cx="1168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10483851" y="3186113"/>
            <a:ext cx="846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10483851" y="3490913"/>
            <a:ext cx="846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10483851" y="3808413"/>
            <a:ext cx="846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10483851" y="3808413"/>
            <a:ext cx="846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118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12143317" cy="609600"/>
          </a:xfrm>
        </p:spPr>
        <p:txBody>
          <a:bodyPr/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  <a:ea typeface="MS PGothic" charset="0"/>
              </a:rPr>
              <a:t>Postengraftment (Days 30-100)</a:t>
            </a:r>
          </a:p>
        </p:txBody>
      </p:sp>
      <p:sp>
        <p:nvSpPr>
          <p:cNvPr id="90119" name="Text Box 8"/>
          <p:cNvSpPr txBox="1">
            <a:spLocks noChangeArrowheads="1"/>
          </p:cNvSpPr>
          <p:nvPr/>
        </p:nvSpPr>
        <p:spPr bwMode="auto">
          <a:xfrm>
            <a:off x="3352800" y="5791201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 i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0120" name="Picture 9" descr="496px-Posterior_reversible_encephalopathy_syndrome_MR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762001"/>
            <a:ext cx="6131984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4800" y="6468374"/>
            <a:ext cx="61319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© Chawla et al; licensee Cases Network Ltd. 2009; content created on this site is licensed under a Creative Commons Attribution License </a:t>
            </a:r>
            <a:r>
              <a:rPr lang="en-US" sz="1050" dirty="0" smtClean="0"/>
              <a:t>3.0 </a:t>
            </a:r>
            <a:r>
              <a:rPr lang="en-US" sz="1050" dirty="0"/>
              <a:t>License</a:t>
            </a:r>
            <a:endParaRPr lang="en-US" sz="16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600311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2"/>
          <p:cNvSpPr txBox="1">
            <a:spLocks noChangeArrowheads="1"/>
          </p:cNvSpPr>
          <p:nvPr/>
        </p:nvSpPr>
        <p:spPr bwMode="auto">
          <a:xfrm>
            <a:off x="0" y="787401"/>
            <a:ext cx="1168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10483851" y="3186113"/>
            <a:ext cx="846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10483851" y="3490913"/>
            <a:ext cx="846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164" name="Rectangle 5"/>
          <p:cNvSpPr>
            <a:spLocks noChangeArrowheads="1"/>
          </p:cNvSpPr>
          <p:nvPr/>
        </p:nvSpPr>
        <p:spPr bwMode="auto">
          <a:xfrm>
            <a:off x="10483851" y="3808413"/>
            <a:ext cx="846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165" name="Rectangle 6"/>
          <p:cNvSpPr>
            <a:spLocks noChangeArrowheads="1"/>
          </p:cNvSpPr>
          <p:nvPr/>
        </p:nvSpPr>
        <p:spPr bwMode="auto">
          <a:xfrm>
            <a:off x="10483851" y="3808413"/>
            <a:ext cx="846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167" name="Text Box 8"/>
          <p:cNvSpPr txBox="1">
            <a:spLocks noChangeArrowheads="1"/>
          </p:cNvSpPr>
          <p:nvPr/>
        </p:nvSpPr>
        <p:spPr bwMode="auto">
          <a:xfrm>
            <a:off x="3352800" y="5791201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304800" y="762000"/>
            <a:ext cx="11582400" cy="477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Posterior Reversible Encephalopathy Syndrome (PRES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)</a:t>
            </a:r>
            <a:endParaRPr lang="en-US" sz="24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en-US" sz="2400" dirty="0" err="1">
                <a:solidFill>
                  <a:srgbClr val="000000"/>
                </a:solidFill>
                <a:latin typeface="Arial" charset="0"/>
                <a:ea typeface="MS PGothic" charset="0"/>
              </a:rPr>
              <a:t>Postengraftment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MS PGothic" charset="0"/>
              </a:rPr>
              <a:t> (Days 30-100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)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Headache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, confusion, seizures, and visual loss and most often caused by malignant hypertension.  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In HSCT patients, the intractable hypertension and the associated PRES have been linked to the use of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calcineurin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-inhibitors (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tacrolimus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and cyclosporine).  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The diagnosis of PRES is typically made on MRI imaging of the brain, which reveals a characteristic pattern of enhancement, commonly in the posterior circulation, which may be seen, but poorly on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CT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Treatment:  Control HTN, stop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calcineurin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inhibitors</a:t>
            </a:r>
            <a:endParaRPr lang="en-US" sz="24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143581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Late Issues after HCT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ea typeface="+mn-ea"/>
                <a:cs typeface="+mn-cs"/>
              </a:rPr>
              <a:t>Two years after BMT, most common problem?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Relapse</a:t>
            </a:r>
          </a:p>
          <a:p>
            <a:pPr>
              <a:defRPr/>
            </a:pPr>
            <a:r>
              <a:rPr lang="en-US" sz="2400" dirty="0" smtClean="0">
                <a:ea typeface="+mn-ea"/>
                <a:cs typeface="+mn-cs"/>
              </a:rPr>
              <a:t>Non-relapse events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Second malignancies: 2-6%,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</a:t>
            </a:r>
            <a:r>
              <a:rPr lang="en-US" sz="2400" dirty="0" smtClean="0">
                <a:ea typeface="+mn-ea"/>
                <a:cs typeface="+mn-cs"/>
              </a:rPr>
              <a:t> in FA patients, assoc. c XRT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Growth failure:  Rare, associated with TBI + CNS XRT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Endocrine issues:  Hypothyroidism, Gonadal failure</a:t>
            </a:r>
          </a:p>
          <a:p>
            <a:pPr>
              <a:defRPr/>
            </a:pPr>
            <a:r>
              <a:rPr lang="en-US" sz="2400" dirty="0"/>
              <a:t>P</a:t>
            </a:r>
            <a:r>
              <a:rPr lang="en-US" sz="2400" dirty="0" smtClean="0">
                <a:ea typeface="+mn-ea"/>
                <a:cs typeface="+mn-cs"/>
              </a:rPr>
              <a:t>re-HCT Rx and GVHD contribute significantly to late effects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Cardiac related to XRT and </a:t>
            </a:r>
            <a:r>
              <a:rPr lang="en-US" sz="2400" dirty="0" err="1" smtClean="0">
                <a:ea typeface="+mn-ea"/>
                <a:cs typeface="+mn-cs"/>
              </a:rPr>
              <a:t>anthracylines</a:t>
            </a:r>
            <a:endParaRPr lang="en-US" sz="24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GVHD effect on lungs, </a:t>
            </a:r>
            <a:r>
              <a:rPr lang="en-US" sz="2400" dirty="0" err="1" smtClean="0">
                <a:ea typeface="+mn-ea"/>
                <a:cs typeface="+mn-cs"/>
              </a:rPr>
              <a:t>QoL</a:t>
            </a:r>
            <a:endParaRPr lang="en-US" sz="2400" dirty="0">
              <a:ea typeface="+mn-ea"/>
              <a:cs typeface="+mn-cs"/>
            </a:endParaRPr>
          </a:p>
          <a:p>
            <a:pPr>
              <a:defRPr/>
            </a:pPr>
            <a:r>
              <a:rPr lang="en-US" sz="2400" dirty="0" smtClean="0">
                <a:ea typeface="+mn-ea"/>
                <a:cs typeface="+mn-cs"/>
              </a:rPr>
              <a:t>Emerging Evidence of TBI effect on children &lt; 3 at HCT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19478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Vitro T-cell Depletion</a:t>
            </a:r>
          </a:p>
          <a:p>
            <a:pPr lvl="1"/>
            <a:r>
              <a:rPr lang="en-US" dirty="0" smtClean="0"/>
              <a:t>CD34+ selection</a:t>
            </a:r>
          </a:p>
          <a:p>
            <a:pPr lvl="2"/>
            <a:r>
              <a:rPr lang="en-US" dirty="0" smtClean="0"/>
              <a:t>Removal of all cells except CD34+ cells</a:t>
            </a:r>
          </a:p>
          <a:p>
            <a:pPr lvl="2"/>
            <a:r>
              <a:rPr lang="en-US" dirty="0" smtClean="0"/>
              <a:t>Slow immune recovery</a:t>
            </a:r>
          </a:p>
          <a:p>
            <a:pPr lvl="1"/>
            <a:r>
              <a:rPr lang="en-US" dirty="0" smtClean="0"/>
              <a:t>CD3+ depletion, CD3+/CD19+ depletion, αβCD3+/CD19+ depletion</a:t>
            </a:r>
          </a:p>
          <a:p>
            <a:pPr lvl="2"/>
            <a:r>
              <a:rPr lang="en-US" dirty="0" smtClean="0"/>
              <a:t>Decreased TRM, possibly better recovery</a:t>
            </a:r>
          </a:p>
          <a:p>
            <a:pPr lvl="1"/>
            <a:r>
              <a:rPr lang="en-US" dirty="0" smtClean="0"/>
              <a:t>Newer methods—CD45 RA depletion</a:t>
            </a:r>
          </a:p>
          <a:p>
            <a:r>
              <a:rPr lang="en-US" dirty="0" smtClean="0"/>
              <a:t>In Vivo T-cell depletion</a:t>
            </a:r>
          </a:p>
          <a:p>
            <a:pPr lvl="1"/>
            <a:r>
              <a:rPr lang="en-US" dirty="0" err="1" smtClean="0"/>
              <a:t>Serotherapy</a:t>
            </a:r>
            <a:r>
              <a:rPr lang="en-US" dirty="0" smtClean="0"/>
              <a:t>:  </a:t>
            </a:r>
            <a:r>
              <a:rPr lang="en-US" dirty="0" err="1" smtClean="0"/>
              <a:t>hATG</a:t>
            </a:r>
            <a:r>
              <a:rPr lang="en-US" dirty="0" smtClean="0"/>
              <a:t>, </a:t>
            </a:r>
            <a:r>
              <a:rPr lang="en-US" dirty="0" err="1" smtClean="0"/>
              <a:t>rATG</a:t>
            </a:r>
            <a:r>
              <a:rPr lang="en-US" dirty="0" smtClean="0"/>
              <a:t>, </a:t>
            </a:r>
            <a:r>
              <a:rPr lang="en-US" dirty="0" err="1" smtClean="0"/>
              <a:t>Alemtuzumab</a:t>
            </a:r>
            <a:endParaRPr lang="en-US" dirty="0" smtClean="0"/>
          </a:p>
          <a:p>
            <a:pPr lvl="1"/>
            <a:r>
              <a:rPr lang="en-US" dirty="0" smtClean="0"/>
              <a:t>Post-Transplant cyclophosphamide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1605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latin typeface="Times New Roman" charset="0"/>
                <a:ea typeface="+mj-ea"/>
                <a:cs typeface="+mj-cs"/>
              </a:rPr>
              <a:t>Hematopoietic Cell Transplantation</a:t>
            </a:r>
            <a:r>
              <a:rPr lang="en-US" sz="4000" dirty="0" smtClean="0">
                <a:latin typeface="Times New Roman" charset="0"/>
                <a:ea typeface="+mj-ea"/>
                <a:cs typeface="+mj-cs"/>
              </a:rPr>
              <a:t>: Indications</a:t>
            </a:r>
            <a:endParaRPr lang="en-US" sz="4000" dirty="0"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>
                <a:latin typeface="Times New Roman" charset="0"/>
                <a:ea typeface="MS PGothic" charset="0"/>
              </a:rPr>
              <a:t>Cancer Treatment</a:t>
            </a:r>
          </a:p>
          <a:p>
            <a:pPr lvl="1" eaLnBrk="1" hangingPunct="1"/>
            <a:r>
              <a:rPr lang="en-US" sz="2400" dirty="0" smtClean="0">
                <a:latin typeface="Times New Roman" charset="0"/>
                <a:ea typeface="MS PGothic" charset="0"/>
              </a:rPr>
              <a:t>You will hear from disease specific experts</a:t>
            </a:r>
          </a:p>
          <a:p>
            <a:pPr lvl="1" eaLnBrk="1" hangingPunct="1"/>
            <a:r>
              <a:rPr lang="en-US" dirty="0" smtClean="0">
                <a:latin typeface="Times New Roman" charset="0"/>
                <a:ea typeface="MS PGothic" charset="0"/>
              </a:rPr>
              <a:t>I will discuss CAR T-cell therapy</a:t>
            </a:r>
            <a:endParaRPr lang="en-US" sz="2400" dirty="0">
              <a:latin typeface="Times New Roman" charset="0"/>
              <a:ea typeface="MS PGothic" charset="0"/>
            </a:endParaRPr>
          </a:p>
          <a:p>
            <a:pPr eaLnBrk="1" hangingPunct="1"/>
            <a:r>
              <a:rPr lang="en-US" sz="2800" dirty="0">
                <a:latin typeface="Times New Roman" charset="0"/>
                <a:ea typeface="MS PGothic" charset="0"/>
              </a:rPr>
              <a:t>Replacement or </a:t>
            </a:r>
            <a:r>
              <a:rPr lang="ja-JP" altLang="en-US" sz="2800" dirty="0">
                <a:latin typeface="Times New Roman" charset="0"/>
                <a:ea typeface="MS PGothic" charset="0"/>
              </a:rPr>
              <a:t>“</a:t>
            </a:r>
            <a:r>
              <a:rPr lang="en-US" altLang="ja-JP" sz="2800" dirty="0">
                <a:latin typeface="Times New Roman" charset="0"/>
                <a:ea typeface="MS PGothic" charset="0"/>
              </a:rPr>
              <a:t>Resetting</a:t>
            </a:r>
            <a:r>
              <a:rPr lang="ja-JP" altLang="en-US" sz="2800" dirty="0">
                <a:latin typeface="Times New Roman" charset="0"/>
                <a:ea typeface="MS PGothic" charset="0"/>
              </a:rPr>
              <a:t>”</a:t>
            </a:r>
            <a:r>
              <a:rPr lang="en-US" altLang="ja-JP" sz="2800" dirty="0">
                <a:latin typeface="Times New Roman" charset="0"/>
                <a:ea typeface="MS PGothic" charset="0"/>
              </a:rPr>
              <a:t>of a Dysfunctional Hematopoietic/Immune System</a:t>
            </a:r>
          </a:p>
          <a:p>
            <a:pPr lvl="1" eaLnBrk="1" hangingPunct="1"/>
            <a:r>
              <a:rPr lang="en-US" dirty="0" smtClean="0">
                <a:latin typeface="Times New Roman" charset="0"/>
                <a:ea typeface="MS PGothic" charset="0"/>
              </a:rPr>
              <a:t>Disease specific experts:  Immune deficiency/WBC disorders</a:t>
            </a:r>
          </a:p>
          <a:p>
            <a:pPr lvl="1" eaLnBrk="1" hangingPunct="1"/>
            <a:r>
              <a:rPr lang="en-US" sz="2400" dirty="0" smtClean="0">
                <a:latin typeface="Times New Roman" charset="0"/>
                <a:ea typeface="MS PGothic" charset="0"/>
              </a:rPr>
              <a:t>SCD/Thalassemia</a:t>
            </a:r>
            <a:endParaRPr lang="en-US" dirty="0">
              <a:latin typeface="Times New Roman" charset="0"/>
              <a:ea typeface="MS PGothic" charset="0"/>
            </a:endParaRPr>
          </a:p>
          <a:p>
            <a:pPr lvl="1" eaLnBrk="1" hangingPunct="1"/>
            <a:r>
              <a:rPr lang="en-US" sz="2400" dirty="0" smtClean="0">
                <a:latin typeface="Times New Roman" charset="0"/>
                <a:ea typeface="MS PGothic" charset="0"/>
              </a:rPr>
              <a:t>Marrow Failure</a:t>
            </a:r>
            <a:endParaRPr lang="en-US" sz="2400" dirty="0">
              <a:latin typeface="Times New Roman" charset="0"/>
              <a:ea typeface="MS PGothic" charset="0"/>
            </a:endParaRPr>
          </a:p>
          <a:p>
            <a:pPr eaLnBrk="1" hangingPunct="1"/>
            <a:r>
              <a:rPr lang="en-US" sz="2800" dirty="0">
                <a:latin typeface="Times New Roman" charset="0"/>
                <a:ea typeface="MS PGothic" charset="0"/>
              </a:rPr>
              <a:t>Gene Therapy</a:t>
            </a:r>
          </a:p>
          <a:p>
            <a:pPr lvl="1" eaLnBrk="1" hangingPunct="1"/>
            <a:r>
              <a:rPr lang="en-US" sz="2400" dirty="0" err="1" smtClean="0">
                <a:latin typeface="Times New Roman" charset="0"/>
                <a:ea typeface="MS PGothic" charset="0"/>
              </a:rPr>
              <a:t>Allo</a:t>
            </a:r>
            <a:r>
              <a:rPr lang="en-US" sz="2400" dirty="0" smtClean="0">
                <a:latin typeface="Times New Roman" charset="0"/>
                <a:ea typeface="MS PGothic" charset="0"/>
              </a:rPr>
              <a:t>-BMT useful </a:t>
            </a:r>
            <a:r>
              <a:rPr lang="en-US" sz="2400" dirty="0">
                <a:latin typeface="Times New Roman" charset="0"/>
                <a:ea typeface="MS PGothic" charset="0"/>
              </a:rPr>
              <a:t>if the gene can be delivered by hematopoietic </a:t>
            </a:r>
            <a:r>
              <a:rPr lang="en-US" sz="2400" dirty="0" smtClean="0">
                <a:latin typeface="Times New Roman" charset="0"/>
                <a:ea typeface="MS PGothic" charset="0"/>
              </a:rPr>
              <a:t>cells</a:t>
            </a:r>
          </a:p>
          <a:p>
            <a:pPr lvl="1" eaLnBrk="1" hangingPunct="1"/>
            <a:r>
              <a:rPr lang="en-US" dirty="0" smtClean="0">
                <a:latin typeface="Times New Roman" charset="0"/>
                <a:ea typeface="MS PGothic" charset="0"/>
              </a:rPr>
              <a:t>I will touch upon </a:t>
            </a:r>
            <a:r>
              <a:rPr lang="en-US" dirty="0" err="1" smtClean="0">
                <a:latin typeface="Times New Roman" charset="0"/>
                <a:ea typeface="MS PGothic" charset="0"/>
              </a:rPr>
              <a:t>mucopolysaccharidoses</a:t>
            </a:r>
            <a:r>
              <a:rPr lang="en-US" dirty="0" smtClean="0">
                <a:latin typeface="Times New Roman" charset="0"/>
                <a:ea typeface="MS PGothic" charset="0"/>
              </a:rPr>
              <a:t> and </a:t>
            </a:r>
            <a:r>
              <a:rPr lang="en-US" dirty="0" err="1" smtClean="0">
                <a:latin typeface="Times New Roman" charset="0"/>
                <a:ea typeface="MS PGothic" charset="0"/>
              </a:rPr>
              <a:t>leukodystrophies</a:t>
            </a:r>
            <a:endParaRPr lang="en-US" dirty="0" smtClean="0">
              <a:latin typeface="Times New Roman" charset="0"/>
              <a:ea typeface="MS PGothic" charset="0"/>
            </a:endParaRPr>
          </a:p>
          <a:p>
            <a:pPr lvl="1" eaLnBrk="1" hangingPunct="1"/>
            <a:r>
              <a:rPr lang="en-US" sz="2400" dirty="0" smtClean="0">
                <a:latin typeface="Times New Roman" charset="0"/>
                <a:ea typeface="MS PGothic" charset="0"/>
              </a:rPr>
              <a:t>Current </a:t>
            </a:r>
            <a:r>
              <a:rPr lang="en-US" dirty="0">
                <a:latin typeface="Times New Roman" charset="0"/>
                <a:ea typeface="MS PGothic" charset="0"/>
              </a:rPr>
              <a:t>g</a:t>
            </a:r>
            <a:r>
              <a:rPr lang="en-US" sz="2400" dirty="0" smtClean="0">
                <a:latin typeface="Times New Roman" charset="0"/>
                <a:ea typeface="MS PGothic" charset="0"/>
              </a:rPr>
              <a:t>ene therapy approaches Marrow or PBSC CD34+ cells with gene Rx</a:t>
            </a:r>
          </a:p>
          <a:p>
            <a:pPr lvl="2"/>
            <a:r>
              <a:rPr lang="en-US" sz="2000" dirty="0" smtClean="0">
                <a:latin typeface="Times New Roman" charset="0"/>
                <a:ea typeface="MS PGothic" charset="0"/>
              </a:rPr>
              <a:t>Autologous BMT using </a:t>
            </a:r>
            <a:r>
              <a:rPr lang="en-US" sz="2000" dirty="0" err="1" smtClean="0">
                <a:latin typeface="Times New Roman" charset="0"/>
                <a:ea typeface="MS PGothic" charset="0"/>
              </a:rPr>
              <a:t>Busulfan</a:t>
            </a:r>
            <a:endParaRPr lang="en-US" sz="2000" dirty="0">
              <a:latin typeface="Times New Roman" charset="0"/>
              <a:ea typeface="MS PGothic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6751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Times New Roman" charset="0"/>
                <a:ea typeface="MS PGothic" charset="0"/>
              </a:rPr>
              <a:t>The Big </a:t>
            </a:r>
            <a:r>
              <a:rPr lang="en-US" sz="3200" dirty="0" smtClean="0">
                <a:latin typeface="Times New Roman" charset="0"/>
                <a:ea typeface="MS PGothic" charset="0"/>
              </a:rPr>
              <a:t>Decisions: </a:t>
            </a:r>
            <a:r>
              <a:rPr lang="en-US" sz="3200" dirty="0">
                <a:latin typeface="Times New Roman" charset="0"/>
                <a:ea typeface="MS PGothic" charset="0"/>
              </a:rPr>
              <a:t>Chemotherapy vs. Transplant—Auto vs. </a:t>
            </a:r>
            <a:r>
              <a:rPr lang="en-US" sz="3200" dirty="0" err="1">
                <a:latin typeface="Times New Roman" charset="0"/>
                <a:ea typeface="MS PGothic" charset="0"/>
              </a:rPr>
              <a:t>Allo</a:t>
            </a:r>
            <a:endParaRPr lang="en-US" sz="3200" dirty="0">
              <a:latin typeface="Times New Roman" charset="0"/>
              <a:ea typeface="MS PGothic" charset="0"/>
            </a:endParaRP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MS PGothic" charset="0"/>
              </a:rPr>
              <a:t>Autologous:  TRM &lt;1% at most centers.</a:t>
            </a:r>
          </a:p>
          <a:p>
            <a:pPr lvl="1" eaLnBrk="1" hangingPunct="1"/>
            <a:r>
              <a:rPr lang="en-US">
                <a:latin typeface="Times New Roman" charset="0"/>
                <a:ea typeface="MS PGothic" charset="0"/>
              </a:rPr>
              <a:t>CR1 if better outcome/ difficult salvage</a:t>
            </a:r>
          </a:p>
          <a:p>
            <a:pPr lvl="1" eaLnBrk="1" hangingPunct="1"/>
            <a:r>
              <a:rPr lang="en-US">
                <a:latin typeface="Times New Roman" charset="0"/>
                <a:ea typeface="MS PGothic" charset="0"/>
              </a:rPr>
              <a:t>Fertility/ immune suppression/ late effects</a:t>
            </a:r>
          </a:p>
          <a:p>
            <a:pPr eaLnBrk="1" hangingPunct="1"/>
            <a:r>
              <a:rPr lang="en-US">
                <a:latin typeface="Times New Roman" charset="0"/>
                <a:ea typeface="MS PGothic" charset="0"/>
              </a:rPr>
              <a:t>Allogeneic:  TRM 5-20%</a:t>
            </a:r>
          </a:p>
          <a:p>
            <a:pPr lvl="1" eaLnBrk="1" hangingPunct="1"/>
            <a:r>
              <a:rPr lang="en-US">
                <a:latin typeface="Times New Roman" charset="0"/>
                <a:ea typeface="MS PGothic" charset="0"/>
              </a:rPr>
              <a:t>GVHD morbidity/QOL chief concerns</a:t>
            </a:r>
          </a:p>
          <a:p>
            <a:pPr lvl="1" eaLnBrk="1" hangingPunct="1"/>
            <a:r>
              <a:rPr lang="en-US">
                <a:latin typeface="Times New Roman" charset="0"/>
                <a:ea typeface="MS PGothic" charset="0"/>
              </a:rPr>
              <a:t>Would want a 15% advantage over chemotherapy/autologous options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4882573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alibri" charset="0"/>
                <a:ea typeface="MS PGothic" charset="0"/>
              </a:rPr>
              <a:t>Indications for Hematopoietic Stem Cell Transplants for Age ≤ 20 years, in the US, 2011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37" y="0"/>
            <a:ext cx="100664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07957" y="6275077"/>
            <a:ext cx="64458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D'Souza A, </a:t>
            </a:r>
            <a:r>
              <a:rPr lang="en-US" sz="1050" dirty="0" err="1"/>
              <a:t>Fretham</a:t>
            </a:r>
            <a:r>
              <a:rPr lang="en-US" sz="1050" dirty="0"/>
              <a:t> C. Current Uses and Outcomes of Hematopoietic Cell Transplantation (HCT): CIBMTR Summary Slides, 2017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5699408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HCT as Gene Therapy</a:t>
            </a:r>
          </a:p>
        </p:txBody>
      </p:sp>
      <p:sp>
        <p:nvSpPr>
          <p:cNvPr id="1198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Inborn Errors of </a:t>
            </a:r>
            <a:r>
              <a:rPr lang="en-US" dirty="0" smtClean="0">
                <a:latin typeface="Calibri" charset="0"/>
                <a:ea typeface="MS PGothic" charset="0"/>
              </a:rPr>
              <a:t>Metabolism</a:t>
            </a:r>
          </a:p>
          <a:p>
            <a:pPr lvl="1"/>
            <a:r>
              <a:rPr lang="en-US" dirty="0" smtClean="0">
                <a:latin typeface="Calibri" charset="0"/>
                <a:ea typeface="MS PGothic" charset="0"/>
              </a:rPr>
              <a:t>Most common and best data</a:t>
            </a:r>
            <a:endParaRPr lang="en-US" dirty="0">
              <a:latin typeface="Calibri" charset="0"/>
              <a:ea typeface="MS PGothic" charset="0"/>
            </a:endParaRPr>
          </a:p>
          <a:p>
            <a:pPr lvl="2"/>
            <a:r>
              <a:rPr lang="en-US" dirty="0" smtClean="0">
                <a:latin typeface="Calibri" charset="0"/>
                <a:ea typeface="MS PGothic" charset="0"/>
              </a:rPr>
              <a:t>Hurler </a:t>
            </a:r>
            <a:r>
              <a:rPr lang="en-US" dirty="0">
                <a:latin typeface="Calibri" charset="0"/>
                <a:ea typeface="MS PGothic" charset="0"/>
              </a:rPr>
              <a:t>Syndrome MPS-</a:t>
            </a:r>
            <a:r>
              <a:rPr lang="en-US" dirty="0" smtClean="0">
                <a:latin typeface="Calibri" charset="0"/>
                <a:ea typeface="MS PGothic" charset="0"/>
              </a:rPr>
              <a:t>IH</a:t>
            </a:r>
          </a:p>
          <a:p>
            <a:pPr lvl="2"/>
            <a:r>
              <a:rPr lang="en-US" dirty="0" smtClean="0">
                <a:latin typeface="Calibri" charset="0"/>
                <a:ea typeface="MS PGothic" charset="0"/>
              </a:rPr>
              <a:t>X</a:t>
            </a:r>
            <a:r>
              <a:rPr lang="en-US" dirty="0">
                <a:latin typeface="Calibri" charset="0"/>
                <a:ea typeface="MS PGothic" charset="0"/>
              </a:rPr>
              <a:t>-</a:t>
            </a:r>
            <a:r>
              <a:rPr lang="en-US" dirty="0" err="1">
                <a:latin typeface="Calibri" charset="0"/>
                <a:ea typeface="MS PGothic" charset="0"/>
              </a:rPr>
              <a:t>Adrenoleukodystrophy</a:t>
            </a:r>
            <a:r>
              <a:rPr lang="en-US" dirty="0">
                <a:latin typeface="Calibri" charset="0"/>
                <a:ea typeface="MS PGothic" charset="0"/>
              </a:rPr>
              <a:t> (X-ALD)</a:t>
            </a:r>
          </a:p>
          <a:p>
            <a:pPr lvl="1"/>
            <a:r>
              <a:rPr lang="en-US" dirty="0" smtClean="0">
                <a:latin typeface="Calibri" charset="0"/>
                <a:ea typeface="MS PGothic" charset="0"/>
              </a:rPr>
              <a:t>Other diseases</a:t>
            </a:r>
          </a:p>
          <a:p>
            <a:pPr lvl="2"/>
            <a:r>
              <a:rPr lang="en-US" dirty="0" smtClean="0">
                <a:latin typeface="Calibri" charset="0"/>
                <a:ea typeface="MS PGothic" charset="0"/>
              </a:rPr>
              <a:t>Juvenile Metachromatic </a:t>
            </a:r>
            <a:r>
              <a:rPr lang="en-US" dirty="0" err="1" smtClean="0">
                <a:latin typeface="Calibri" charset="0"/>
                <a:ea typeface="MS PGothic" charset="0"/>
              </a:rPr>
              <a:t>Leukodystrophy</a:t>
            </a:r>
            <a:endParaRPr lang="en-US" dirty="0" smtClean="0">
              <a:latin typeface="Calibri" charset="0"/>
              <a:ea typeface="MS PGothic" charset="0"/>
            </a:endParaRPr>
          </a:p>
          <a:p>
            <a:pPr lvl="2"/>
            <a:r>
              <a:rPr lang="en-US" dirty="0" smtClean="0">
                <a:latin typeface="Calibri" charset="0"/>
                <a:ea typeface="MS PGothic" charset="0"/>
              </a:rPr>
              <a:t>Infantile Hunters</a:t>
            </a:r>
          </a:p>
          <a:p>
            <a:pPr lvl="2"/>
            <a:r>
              <a:rPr lang="en-US" dirty="0" err="1" smtClean="0">
                <a:latin typeface="Calibri" charset="0"/>
                <a:ea typeface="MS PGothic" charset="0"/>
              </a:rPr>
              <a:t>Epidermolysis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Bulosa</a:t>
            </a:r>
            <a:endParaRPr lang="en-US" dirty="0" smtClean="0">
              <a:latin typeface="Calibri" charset="0"/>
              <a:ea typeface="MS PGothic" charset="0"/>
            </a:endParaRPr>
          </a:p>
          <a:p>
            <a:pPr lvl="1"/>
            <a:endParaRPr lang="en-US" dirty="0">
              <a:latin typeface="Calibri" charset="0"/>
              <a:ea typeface="MS PGothic" charset="0"/>
            </a:endParaRPr>
          </a:p>
          <a:p>
            <a:pPr lvl="1"/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5634723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03200" y="152400"/>
            <a:ext cx="11988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86" rIns="91375" bIns="45686"/>
          <a:lstStyle/>
          <a:p>
            <a:pPr eaLnBrk="1" hangingPunct="1"/>
            <a:r>
              <a:rPr lang="en-US" sz="2800" b="1">
                <a:solidFill>
                  <a:schemeClr val="bg1"/>
                </a:solidFill>
                <a:ea typeface="ＭＳ Ｐゴシック" pitchFamily="34" charset="-128"/>
              </a:rPr>
              <a:t>CART19: Chimeric Antigen Receptor T cells against CD19</a:t>
            </a:r>
            <a:endParaRPr lang="en-US" sz="280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29699" name="Picture 5" descr="CART19 with CD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0751"/>
            <a:ext cx="11780109" cy="682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08390" y="6365359"/>
            <a:ext cx="7191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Hematology Am </a:t>
            </a:r>
            <a:r>
              <a:rPr lang="en-US" sz="1200" dirty="0" err="1">
                <a:solidFill>
                  <a:schemeClr val="bg1"/>
                </a:solidFill>
              </a:rPr>
              <a:t>Soc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Hematol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Educ</a:t>
            </a:r>
            <a:r>
              <a:rPr lang="en-US" sz="1200" dirty="0">
                <a:solidFill>
                  <a:schemeClr val="bg1"/>
                </a:solidFill>
              </a:rPr>
              <a:t> Program. 2018 Nov 30;2018(1):16-24. </a:t>
            </a:r>
            <a:r>
              <a:rPr lang="en-US" sz="1200" dirty="0" err="1">
                <a:solidFill>
                  <a:schemeClr val="bg1"/>
                </a:solidFill>
              </a:rPr>
              <a:t>doi</a:t>
            </a:r>
            <a:r>
              <a:rPr lang="en-US" sz="1200" dirty="0">
                <a:solidFill>
                  <a:schemeClr val="bg1"/>
                </a:solidFill>
              </a:rPr>
              <a:t>: 10.1182/asheducation-2018.1.16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320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chemeClr val="bg1"/>
                </a:solidFill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2795488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T-cells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 FDA indication:</a:t>
            </a:r>
          </a:p>
          <a:p>
            <a:pPr lvl="1"/>
            <a:r>
              <a:rPr lang="en-US" dirty="0"/>
              <a:t>For the treatment of patients up to age 25 with B-ALL that is refractory or in second or later </a:t>
            </a:r>
            <a:r>
              <a:rPr lang="en-US" dirty="0" smtClean="0"/>
              <a:t>relapse</a:t>
            </a:r>
          </a:p>
          <a:p>
            <a:pPr lvl="1"/>
            <a:r>
              <a:rPr lang="en-US" dirty="0" smtClean="0"/>
              <a:t>Autologous cells used</a:t>
            </a:r>
          </a:p>
          <a:p>
            <a:pPr lvl="1"/>
            <a:r>
              <a:rPr lang="en-US" dirty="0" smtClean="0"/>
              <a:t>Most patients post-HSCT</a:t>
            </a:r>
          </a:p>
          <a:p>
            <a:pPr lvl="2"/>
            <a:r>
              <a:rPr lang="en-US" dirty="0" smtClean="0"/>
              <a:t>“Autologous cells” collected are donor T-cells </a:t>
            </a:r>
          </a:p>
          <a:p>
            <a:pPr lvl="1"/>
            <a:r>
              <a:rPr lang="en-US" dirty="0" smtClean="0"/>
              <a:t>80-90+% CR at day 28</a:t>
            </a:r>
          </a:p>
          <a:p>
            <a:pPr lvl="1"/>
            <a:r>
              <a:rPr lang="en-US" dirty="0" smtClean="0"/>
              <a:t>30-35% will either lose CARs and have a CD19+ relapse or have CD19- relapses, most in the first 6 months</a:t>
            </a:r>
          </a:p>
          <a:p>
            <a:r>
              <a:rPr lang="en-US" dirty="0" smtClean="0"/>
              <a:t>Upcoming COG trial for </a:t>
            </a:r>
            <a:r>
              <a:rPr lang="en-US" dirty="0" err="1" smtClean="0"/>
              <a:t>pts</a:t>
            </a:r>
            <a:r>
              <a:rPr lang="en-US" dirty="0" smtClean="0"/>
              <a:t> with MRD+ disease post consolidation</a:t>
            </a:r>
          </a:p>
          <a:p>
            <a:r>
              <a:rPr lang="en-US" dirty="0" smtClean="0"/>
              <a:t>NHL indication for patients 18+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4640802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of DOR Across Studies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0629" y="5070586"/>
            <a:ext cx="8720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accent1">
                    <a:lumMod val="50000"/>
                  </a:schemeClr>
                </a:solidFill>
              </a:rPr>
              <a:t>Patients at risk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</a:rPr>
              <a:t>    </a:t>
            </a:r>
            <a:r>
              <a:rPr lang="en-US" altLang="en-US" sz="900" b="1" dirty="0">
                <a:solidFill>
                  <a:schemeClr val="accent1"/>
                </a:solidFill>
              </a:rPr>
              <a:t>—</a:t>
            </a:r>
            <a:r>
              <a:rPr lang="en-US" altLang="en-US" sz="900" b="1" dirty="0">
                <a:solidFill>
                  <a:srgbClr val="000000"/>
                </a:solidFill>
              </a:rPr>
              <a:t> </a:t>
            </a:r>
            <a:r>
              <a:rPr lang="en-US" altLang="en-US" sz="900" b="1" dirty="0">
                <a:solidFill>
                  <a:schemeClr val="accent1">
                    <a:lumMod val="50000"/>
                  </a:schemeClr>
                </a:solidFill>
              </a:rPr>
              <a:t>ELIANA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</a:rPr>
              <a:t>    </a:t>
            </a:r>
            <a:r>
              <a:rPr lang="en-US" altLang="en-US" sz="900" b="1" dirty="0">
                <a:solidFill>
                  <a:schemeClr val="accent3"/>
                </a:solidFill>
              </a:rPr>
              <a:t>—</a:t>
            </a:r>
            <a:r>
              <a:rPr lang="en-US" altLang="en-US" sz="900" b="1" dirty="0">
                <a:solidFill>
                  <a:srgbClr val="000000"/>
                </a:solidFill>
              </a:rPr>
              <a:t> </a:t>
            </a:r>
            <a:r>
              <a:rPr lang="en-US" altLang="en-US" sz="900" b="1" dirty="0">
                <a:solidFill>
                  <a:schemeClr val="accent1">
                    <a:lumMod val="50000"/>
                  </a:schemeClr>
                </a:solidFill>
              </a:rPr>
              <a:t>Single-center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983283" y="5051363"/>
            <a:ext cx="9251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Time (months)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97869" y="4496699"/>
            <a:ext cx="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 flipH="1">
            <a:off x="2715196" y="4787101"/>
            <a:ext cx="61069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 flipH="1">
            <a:off x="2715196" y="4272751"/>
            <a:ext cx="61069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 flipH="1">
            <a:off x="2715196" y="3754829"/>
            <a:ext cx="61069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 flipH="1">
            <a:off x="2715196" y="3238098"/>
            <a:ext cx="61069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Line 26"/>
          <p:cNvSpPr>
            <a:spLocks noChangeShapeType="1"/>
          </p:cNvSpPr>
          <p:nvPr/>
        </p:nvSpPr>
        <p:spPr bwMode="auto">
          <a:xfrm flipH="1">
            <a:off x="2715196" y="2722557"/>
            <a:ext cx="61069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Line 28"/>
          <p:cNvSpPr>
            <a:spLocks noChangeShapeType="1"/>
          </p:cNvSpPr>
          <p:nvPr/>
        </p:nvSpPr>
        <p:spPr bwMode="auto">
          <a:xfrm flipH="1">
            <a:off x="2715196" y="2204636"/>
            <a:ext cx="61069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rot="16200000">
            <a:off x="1320232" y="3412406"/>
            <a:ext cx="172845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Probability of event free, %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569293" y="4703541"/>
            <a:ext cx="7488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510236" y="4188001"/>
            <a:ext cx="14977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10236" y="3671269"/>
            <a:ext cx="14977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40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510236" y="3153347"/>
            <a:ext cx="14977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510236" y="2637807"/>
            <a:ext cx="14977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80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44394" y="2121076"/>
            <a:ext cx="224661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>
            <a:off x="2913220" y="4821747"/>
            <a:ext cx="0" cy="30956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>
            <a:off x="3374628" y="4821747"/>
            <a:ext cx="0" cy="30956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3838299" y="4821747"/>
            <a:ext cx="0" cy="30956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Line 42"/>
          <p:cNvSpPr>
            <a:spLocks noChangeShapeType="1"/>
          </p:cNvSpPr>
          <p:nvPr/>
        </p:nvSpPr>
        <p:spPr bwMode="auto">
          <a:xfrm>
            <a:off x="4301968" y="4821747"/>
            <a:ext cx="0" cy="30956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Line 44"/>
          <p:cNvSpPr>
            <a:spLocks noChangeShapeType="1"/>
          </p:cNvSpPr>
          <p:nvPr/>
        </p:nvSpPr>
        <p:spPr bwMode="auto">
          <a:xfrm>
            <a:off x="4765637" y="4821747"/>
            <a:ext cx="0" cy="30956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Line 46"/>
          <p:cNvSpPr>
            <a:spLocks noChangeShapeType="1"/>
          </p:cNvSpPr>
          <p:nvPr/>
        </p:nvSpPr>
        <p:spPr bwMode="auto">
          <a:xfrm>
            <a:off x="5231569" y="4821747"/>
            <a:ext cx="0" cy="30956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Line 48"/>
          <p:cNvSpPr>
            <a:spLocks noChangeShapeType="1"/>
          </p:cNvSpPr>
          <p:nvPr/>
        </p:nvSpPr>
        <p:spPr bwMode="auto">
          <a:xfrm>
            <a:off x="5695240" y="4821747"/>
            <a:ext cx="0" cy="30956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Line 50"/>
          <p:cNvSpPr>
            <a:spLocks noChangeShapeType="1"/>
          </p:cNvSpPr>
          <p:nvPr/>
        </p:nvSpPr>
        <p:spPr bwMode="auto">
          <a:xfrm>
            <a:off x="6158908" y="4821747"/>
            <a:ext cx="0" cy="30956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Line 52"/>
          <p:cNvSpPr>
            <a:spLocks noChangeShapeType="1"/>
          </p:cNvSpPr>
          <p:nvPr/>
        </p:nvSpPr>
        <p:spPr bwMode="auto">
          <a:xfrm>
            <a:off x="6618056" y="4821747"/>
            <a:ext cx="0" cy="30956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Line 54"/>
          <p:cNvSpPr>
            <a:spLocks noChangeShapeType="1"/>
          </p:cNvSpPr>
          <p:nvPr/>
        </p:nvSpPr>
        <p:spPr bwMode="auto">
          <a:xfrm>
            <a:off x="7083987" y="4821747"/>
            <a:ext cx="0" cy="30956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Line 56"/>
          <p:cNvSpPr>
            <a:spLocks noChangeShapeType="1"/>
          </p:cNvSpPr>
          <p:nvPr/>
        </p:nvSpPr>
        <p:spPr bwMode="auto">
          <a:xfrm>
            <a:off x="7547656" y="4821747"/>
            <a:ext cx="0" cy="30956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Line 58"/>
          <p:cNvSpPr>
            <a:spLocks noChangeShapeType="1"/>
          </p:cNvSpPr>
          <p:nvPr/>
        </p:nvSpPr>
        <p:spPr bwMode="auto">
          <a:xfrm>
            <a:off x="8011327" y="4821747"/>
            <a:ext cx="0" cy="30956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Line 60"/>
          <p:cNvSpPr>
            <a:spLocks noChangeShapeType="1"/>
          </p:cNvSpPr>
          <p:nvPr/>
        </p:nvSpPr>
        <p:spPr bwMode="auto">
          <a:xfrm>
            <a:off x="8474995" y="4821747"/>
            <a:ext cx="0" cy="30956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875743" y="4862653"/>
            <a:ext cx="7488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846465" y="5196600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52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334888" y="4862653"/>
            <a:ext cx="7488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798559" y="4862653"/>
            <a:ext cx="7488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262228" y="4862653"/>
            <a:ext cx="7488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298709" y="5196600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666591" y="4862653"/>
            <a:ext cx="14977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154389" y="4862653"/>
            <a:ext cx="14977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620319" y="4862653"/>
            <a:ext cx="14977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750953" y="5196600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086251" y="4862653"/>
            <a:ext cx="14977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541078" y="4862653"/>
            <a:ext cx="15388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006805" y="4862653"/>
            <a:ext cx="14977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263520" y="5196600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7477257" y="4862653"/>
            <a:ext cx="14977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7916803" y="4862653"/>
            <a:ext cx="14977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33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8380471" y="4862653"/>
            <a:ext cx="14977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732222" y="5196600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1" name="Line 119"/>
          <p:cNvSpPr>
            <a:spLocks noChangeShapeType="1"/>
          </p:cNvSpPr>
          <p:nvPr/>
        </p:nvSpPr>
        <p:spPr bwMode="auto">
          <a:xfrm flipH="1">
            <a:off x="2784130" y="4818057"/>
            <a:ext cx="6767007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" name="Line 120"/>
          <p:cNvSpPr>
            <a:spLocks noChangeShapeType="1"/>
          </p:cNvSpPr>
          <p:nvPr/>
        </p:nvSpPr>
        <p:spPr bwMode="auto">
          <a:xfrm flipV="1">
            <a:off x="2780707" y="2171406"/>
            <a:ext cx="0" cy="2646652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774322" y="3496463"/>
            <a:ext cx="6650979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Line 56"/>
          <p:cNvSpPr>
            <a:spLocks noChangeShapeType="1"/>
          </p:cNvSpPr>
          <p:nvPr/>
        </p:nvSpPr>
        <p:spPr bwMode="auto">
          <a:xfrm>
            <a:off x="8935103" y="4824347"/>
            <a:ext cx="0" cy="30956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Line 58"/>
          <p:cNvSpPr>
            <a:spLocks noChangeShapeType="1"/>
          </p:cNvSpPr>
          <p:nvPr/>
        </p:nvSpPr>
        <p:spPr bwMode="auto">
          <a:xfrm>
            <a:off x="9398775" y="4824347"/>
            <a:ext cx="0" cy="30956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8864706" y="4865253"/>
            <a:ext cx="14977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39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9304250" y="4865253"/>
            <a:ext cx="14977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5200924" y="5199200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906436" y="2149868"/>
            <a:ext cx="2193371" cy="997745"/>
            <a:chOff x="1391952" y="1744663"/>
            <a:chExt cx="2193371" cy="1330326"/>
          </a:xfrm>
        </p:grpSpPr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1576363" y="1744663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1611129" y="1744663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1653453" y="1812925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1718451" y="1885950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1754729" y="1885950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1888504" y="1885950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1892282" y="1885950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1942920" y="1957388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1969373" y="1957388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1969373" y="1957388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1973907" y="1957388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1989023" y="1957388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2020011" y="2051050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2030592" y="2051050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2106926" y="2238375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0" name="Rectangle 129"/>
            <p:cNvSpPr>
              <a:spLocks noChangeArrowheads="1"/>
            </p:cNvSpPr>
            <p:nvPr/>
          </p:nvSpPr>
          <p:spPr bwMode="auto">
            <a:xfrm>
              <a:off x="2112217" y="2238375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2127333" y="2238375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/>
          </p:nvSpPr>
          <p:spPr bwMode="auto">
            <a:xfrm>
              <a:off x="2131867" y="2238375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2137158" y="2238375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/>
          </p:nvSpPr>
          <p:spPr bwMode="auto">
            <a:xfrm>
              <a:off x="2137158" y="2238375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/>
          </p:nvSpPr>
          <p:spPr bwMode="auto">
            <a:xfrm>
              <a:off x="2147739" y="2347913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6" name="Rectangle 135"/>
            <p:cNvSpPr>
              <a:spLocks noChangeArrowheads="1"/>
            </p:cNvSpPr>
            <p:nvPr/>
          </p:nvSpPr>
          <p:spPr bwMode="auto">
            <a:xfrm>
              <a:off x="2157564" y="2347913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7" name="Rectangle 136"/>
            <p:cNvSpPr>
              <a:spLocks noChangeArrowheads="1"/>
            </p:cNvSpPr>
            <p:nvPr/>
          </p:nvSpPr>
          <p:spPr bwMode="auto">
            <a:xfrm>
              <a:off x="2184017" y="2597150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2184017" y="2597150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9" name="Rectangle 138"/>
            <p:cNvSpPr>
              <a:spLocks noChangeArrowheads="1"/>
            </p:cNvSpPr>
            <p:nvPr/>
          </p:nvSpPr>
          <p:spPr bwMode="auto">
            <a:xfrm>
              <a:off x="2184017" y="2597150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0" name="Rectangle 139"/>
            <p:cNvSpPr>
              <a:spLocks noChangeArrowheads="1"/>
            </p:cNvSpPr>
            <p:nvPr/>
          </p:nvSpPr>
          <p:spPr bwMode="auto">
            <a:xfrm>
              <a:off x="2193842" y="2597150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2218783" y="2597150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2" name="Rectangle 141"/>
            <p:cNvSpPr>
              <a:spLocks noChangeArrowheads="1"/>
            </p:cNvSpPr>
            <p:nvPr/>
          </p:nvSpPr>
          <p:spPr bwMode="auto">
            <a:xfrm>
              <a:off x="2239945" y="2597150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/>
          </p:nvSpPr>
          <p:spPr bwMode="auto">
            <a:xfrm>
              <a:off x="2351046" y="2597150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>
              <a:off x="2488600" y="2597150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5" name="Rectangle 144"/>
            <p:cNvSpPr>
              <a:spLocks noChangeArrowheads="1"/>
            </p:cNvSpPr>
            <p:nvPr/>
          </p:nvSpPr>
          <p:spPr bwMode="auto">
            <a:xfrm>
              <a:off x="2666966" y="2992438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2673768" y="2992438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2682082" y="2992438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2755393" y="2992438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9" name="Rectangle 148"/>
            <p:cNvSpPr>
              <a:spLocks noChangeArrowheads="1"/>
            </p:cNvSpPr>
            <p:nvPr/>
          </p:nvSpPr>
          <p:spPr bwMode="auto">
            <a:xfrm>
              <a:off x="3061488" y="2992438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/>
          </p:nvSpPr>
          <p:spPr bwMode="auto">
            <a:xfrm>
              <a:off x="3066022" y="2992438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1" name="Rectangle 150"/>
            <p:cNvSpPr>
              <a:spLocks noChangeArrowheads="1"/>
            </p:cNvSpPr>
            <p:nvPr/>
          </p:nvSpPr>
          <p:spPr bwMode="auto">
            <a:xfrm>
              <a:off x="3111369" y="2992438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2" name="Rectangle 151"/>
            <p:cNvSpPr>
              <a:spLocks noChangeArrowheads="1"/>
            </p:cNvSpPr>
            <p:nvPr/>
          </p:nvSpPr>
          <p:spPr bwMode="auto">
            <a:xfrm>
              <a:off x="3126485" y="2992438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3" name="Rectangle 152"/>
            <p:cNvSpPr>
              <a:spLocks noChangeArrowheads="1"/>
            </p:cNvSpPr>
            <p:nvPr/>
          </p:nvSpPr>
          <p:spPr bwMode="auto">
            <a:xfrm>
              <a:off x="3131775" y="2992438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4" name="Rectangle 153"/>
            <p:cNvSpPr>
              <a:spLocks noChangeArrowheads="1"/>
            </p:cNvSpPr>
            <p:nvPr/>
          </p:nvSpPr>
          <p:spPr bwMode="auto">
            <a:xfrm>
              <a:off x="3146891" y="2992438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5" name="Rectangle 154"/>
            <p:cNvSpPr>
              <a:spLocks noChangeArrowheads="1"/>
            </p:cNvSpPr>
            <p:nvPr/>
          </p:nvSpPr>
          <p:spPr bwMode="auto">
            <a:xfrm>
              <a:off x="3576179" y="2992438"/>
              <a:ext cx="9144" cy="82296"/>
            </a:xfrm>
            <a:prstGeom prst="rect">
              <a:avLst/>
            </a:pr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6" name="Freeform 48"/>
            <p:cNvSpPr>
              <a:spLocks/>
            </p:cNvSpPr>
            <p:nvPr/>
          </p:nvSpPr>
          <p:spPr bwMode="auto">
            <a:xfrm>
              <a:off x="1391952" y="1822451"/>
              <a:ext cx="2187252" cy="1252538"/>
            </a:xfrm>
            <a:custGeom>
              <a:avLst/>
              <a:gdLst>
                <a:gd name="T0" fmla="*/ 0 w 2894"/>
                <a:gd name="T1" fmla="*/ 0 h 789"/>
                <a:gd name="T2" fmla="*/ 326 w 2894"/>
                <a:gd name="T3" fmla="*/ 0 h 789"/>
                <a:gd name="T4" fmla="*/ 326 w 2894"/>
                <a:gd name="T5" fmla="*/ 43 h 789"/>
                <a:gd name="T6" fmla="*/ 434 w 2894"/>
                <a:gd name="T7" fmla="*/ 43 h 789"/>
                <a:gd name="T8" fmla="*/ 434 w 2894"/>
                <a:gd name="T9" fmla="*/ 92 h 789"/>
                <a:gd name="T10" fmla="*/ 703 w 2894"/>
                <a:gd name="T11" fmla="*/ 92 h 789"/>
                <a:gd name="T12" fmla="*/ 703 w 2894"/>
                <a:gd name="T13" fmla="*/ 138 h 789"/>
                <a:gd name="T14" fmla="*/ 819 w 2894"/>
                <a:gd name="T15" fmla="*/ 138 h 789"/>
                <a:gd name="T16" fmla="*/ 819 w 2894"/>
                <a:gd name="T17" fmla="*/ 197 h 789"/>
                <a:gd name="T18" fmla="*/ 858 w 2894"/>
                <a:gd name="T19" fmla="*/ 197 h 789"/>
                <a:gd name="T20" fmla="*/ 858 w 2894"/>
                <a:gd name="T21" fmla="*/ 252 h 789"/>
                <a:gd name="T22" fmla="*/ 948 w 2894"/>
                <a:gd name="T23" fmla="*/ 252 h 789"/>
                <a:gd name="T24" fmla="*/ 948 w 2894"/>
                <a:gd name="T25" fmla="*/ 314 h 789"/>
                <a:gd name="T26" fmla="*/ 1002 w 2894"/>
                <a:gd name="T27" fmla="*/ 314 h 789"/>
                <a:gd name="T28" fmla="*/ 1002 w 2894"/>
                <a:gd name="T29" fmla="*/ 383 h 789"/>
                <a:gd name="T30" fmla="*/ 1041 w 2894"/>
                <a:gd name="T31" fmla="*/ 383 h 789"/>
                <a:gd name="T32" fmla="*/ 1041 w 2894"/>
                <a:gd name="T33" fmla="*/ 540 h 789"/>
                <a:gd name="T34" fmla="*/ 1535 w 2894"/>
                <a:gd name="T35" fmla="*/ 540 h 789"/>
                <a:gd name="T36" fmla="*/ 1535 w 2894"/>
                <a:gd name="T37" fmla="*/ 668 h 789"/>
                <a:gd name="T38" fmla="*/ 1644 w 2894"/>
                <a:gd name="T39" fmla="*/ 668 h 789"/>
                <a:gd name="T40" fmla="*/ 1644 w 2894"/>
                <a:gd name="T41" fmla="*/ 789 h 789"/>
                <a:gd name="T42" fmla="*/ 2894 w 2894"/>
                <a:gd name="T43" fmla="*/ 789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94" h="789">
                  <a:moveTo>
                    <a:pt x="0" y="0"/>
                  </a:moveTo>
                  <a:lnTo>
                    <a:pt x="326" y="0"/>
                  </a:lnTo>
                  <a:lnTo>
                    <a:pt x="326" y="43"/>
                  </a:lnTo>
                  <a:lnTo>
                    <a:pt x="434" y="43"/>
                  </a:lnTo>
                  <a:lnTo>
                    <a:pt x="434" y="92"/>
                  </a:lnTo>
                  <a:lnTo>
                    <a:pt x="703" y="92"/>
                  </a:lnTo>
                  <a:lnTo>
                    <a:pt x="703" y="138"/>
                  </a:lnTo>
                  <a:lnTo>
                    <a:pt x="819" y="138"/>
                  </a:lnTo>
                  <a:lnTo>
                    <a:pt x="819" y="197"/>
                  </a:lnTo>
                  <a:lnTo>
                    <a:pt x="858" y="197"/>
                  </a:lnTo>
                  <a:lnTo>
                    <a:pt x="858" y="252"/>
                  </a:lnTo>
                  <a:lnTo>
                    <a:pt x="948" y="252"/>
                  </a:lnTo>
                  <a:lnTo>
                    <a:pt x="948" y="314"/>
                  </a:lnTo>
                  <a:lnTo>
                    <a:pt x="1002" y="314"/>
                  </a:lnTo>
                  <a:lnTo>
                    <a:pt x="1002" y="383"/>
                  </a:lnTo>
                  <a:lnTo>
                    <a:pt x="1041" y="383"/>
                  </a:lnTo>
                  <a:lnTo>
                    <a:pt x="1041" y="540"/>
                  </a:lnTo>
                  <a:lnTo>
                    <a:pt x="1535" y="540"/>
                  </a:lnTo>
                  <a:lnTo>
                    <a:pt x="1535" y="668"/>
                  </a:lnTo>
                  <a:lnTo>
                    <a:pt x="1644" y="668"/>
                  </a:lnTo>
                  <a:lnTo>
                    <a:pt x="1644" y="789"/>
                  </a:lnTo>
                  <a:lnTo>
                    <a:pt x="2894" y="789"/>
                  </a:ln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60" name="Freeform 424"/>
          <p:cNvSpPr>
            <a:spLocks/>
          </p:cNvSpPr>
          <p:nvPr/>
        </p:nvSpPr>
        <p:spPr bwMode="auto">
          <a:xfrm>
            <a:off x="2903125" y="2206568"/>
            <a:ext cx="6148137" cy="1027487"/>
          </a:xfrm>
          <a:custGeom>
            <a:avLst/>
            <a:gdLst>
              <a:gd name="T0" fmla="*/ 0 w 1400"/>
              <a:gd name="T1" fmla="*/ 0 h 260"/>
              <a:gd name="T2" fmla="*/ 18 w 1400"/>
              <a:gd name="T3" fmla="*/ 0 h 260"/>
              <a:gd name="T4" fmla="*/ 18 w 1400"/>
              <a:gd name="T5" fmla="*/ 13 h 260"/>
              <a:gd name="T6" fmla="*/ 20 w 1400"/>
              <a:gd name="T7" fmla="*/ 13 h 260"/>
              <a:gd name="T8" fmla="*/ 20 w 1400"/>
              <a:gd name="T9" fmla="*/ 26 h 260"/>
              <a:gd name="T10" fmla="*/ 38 w 1400"/>
              <a:gd name="T11" fmla="*/ 26 h 260"/>
              <a:gd name="T12" fmla="*/ 38 w 1400"/>
              <a:gd name="T13" fmla="*/ 39 h 260"/>
              <a:gd name="T14" fmla="*/ 48 w 1400"/>
              <a:gd name="T15" fmla="*/ 39 h 260"/>
              <a:gd name="T16" fmla="*/ 48 w 1400"/>
              <a:gd name="T17" fmla="*/ 52 h 260"/>
              <a:gd name="T18" fmla="*/ 55 w 1400"/>
              <a:gd name="T19" fmla="*/ 52 h 260"/>
              <a:gd name="T20" fmla="*/ 55 w 1400"/>
              <a:gd name="T21" fmla="*/ 65 h 260"/>
              <a:gd name="T22" fmla="*/ 58 w 1400"/>
              <a:gd name="T23" fmla="*/ 65 h 260"/>
              <a:gd name="T24" fmla="*/ 58 w 1400"/>
              <a:gd name="T25" fmla="*/ 78 h 260"/>
              <a:gd name="T26" fmla="*/ 64 w 1400"/>
              <a:gd name="T27" fmla="*/ 78 h 260"/>
              <a:gd name="T28" fmla="*/ 64 w 1400"/>
              <a:gd name="T29" fmla="*/ 92 h 260"/>
              <a:gd name="T30" fmla="*/ 71 w 1400"/>
              <a:gd name="T31" fmla="*/ 92 h 260"/>
              <a:gd name="T32" fmla="*/ 71 w 1400"/>
              <a:gd name="T33" fmla="*/ 105 h 260"/>
              <a:gd name="T34" fmla="*/ 133 w 1400"/>
              <a:gd name="T35" fmla="*/ 105 h 260"/>
              <a:gd name="T36" fmla="*/ 133 w 1400"/>
              <a:gd name="T37" fmla="*/ 120 h 260"/>
              <a:gd name="T38" fmla="*/ 163 w 1400"/>
              <a:gd name="T39" fmla="*/ 120 h 260"/>
              <a:gd name="T40" fmla="*/ 163 w 1400"/>
              <a:gd name="T41" fmla="*/ 137 h 260"/>
              <a:gd name="T42" fmla="*/ 183 w 1400"/>
              <a:gd name="T43" fmla="*/ 137 h 260"/>
              <a:gd name="T44" fmla="*/ 183 w 1400"/>
              <a:gd name="T45" fmla="*/ 155 h 260"/>
              <a:gd name="T46" fmla="*/ 188 w 1400"/>
              <a:gd name="T47" fmla="*/ 155 h 260"/>
              <a:gd name="T48" fmla="*/ 188 w 1400"/>
              <a:gd name="T49" fmla="*/ 172 h 260"/>
              <a:gd name="T50" fmla="*/ 252 w 1400"/>
              <a:gd name="T51" fmla="*/ 172 h 260"/>
              <a:gd name="T52" fmla="*/ 252 w 1400"/>
              <a:gd name="T53" fmla="*/ 193 h 260"/>
              <a:gd name="T54" fmla="*/ 269 w 1400"/>
              <a:gd name="T55" fmla="*/ 193 h 260"/>
              <a:gd name="T56" fmla="*/ 269 w 1400"/>
              <a:gd name="T57" fmla="*/ 214 h 260"/>
              <a:gd name="T58" fmla="*/ 280 w 1400"/>
              <a:gd name="T59" fmla="*/ 214 h 260"/>
              <a:gd name="T60" fmla="*/ 280 w 1400"/>
              <a:gd name="T61" fmla="*/ 237 h 260"/>
              <a:gd name="T62" fmla="*/ 281 w 1400"/>
              <a:gd name="T63" fmla="*/ 237 h 260"/>
              <a:gd name="T64" fmla="*/ 281 w 1400"/>
              <a:gd name="T65" fmla="*/ 260 h 260"/>
              <a:gd name="T66" fmla="*/ 1400 w 1400"/>
              <a:gd name="T67" fmla="*/ 260 h 260"/>
              <a:gd name="T68" fmla="*/ 1400 w 1400"/>
              <a:gd name="T69" fmla="*/ 260 h 260"/>
              <a:gd name="T70" fmla="*/ 1400 w 1400"/>
              <a:gd name="T71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00" h="260">
                <a:moveTo>
                  <a:pt x="0" y="0"/>
                </a:moveTo>
                <a:lnTo>
                  <a:pt x="18" y="0"/>
                </a:lnTo>
                <a:lnTo>
                  <a:pt x="18" y="13"/>
                </a:lnTo>
                <a:lnTo>
                  <a:pt x="20" y="13"/>
                </a:lnTo>
                <a:lnTo>
                  <a:pt x="20" y="26"/>
                </a:lnTo>
                <a:lnTo>
                  <a:pt x="38" y="26"/>
                </a:lnTo>
                <a:lnTo>
                  <a:pt x="38" y="39"/>
                </a:lnTo>
                <a:lnTo>
                  <a:pt x="48" y="39"/>
                </a:lnTo>
                <a:lnTo>
                  <a:pt x="48" y="52"/>
                </a:lnTo>
                <a:lnTo>
                  <a:pt x="55" y="52"/>
                </a:lnTo>
                <a:lnTo>
                  <a:pt x="55" y="65"/>
                </a:lnTo>
                <a:lnTo>
                  <a:pt x="58" y="65"/>
                </a:lnTo>
                <a:lnTo>
                  <a:pt x="58" y="78"/>
                </a:lnTo>
                <a:lnTo>
                  <a:pt x="64" y="78"/>
                </a:lnTo>
                <a:lnTo>
                  <a:pt x="64" y="92"/>
                </a:lnTo>
                <a:lnTo>
                  <a:pt x="71" y="92"/>
                </a:lnTo>
                <a:lnTo>
                  <a:pt x="71" y="105"/>
                </a:lnTo>
                <a:lnTo>
                  <a:pt x="133" y="105"/>
                </a:lnTo>
                <a:lnTo>
                  <a:pt x="133" y="120"/>
                </a:lnTo>
                <a:lnTo>
                  <a:pt x="163" y="120"/>
                </a:lnTo>
                <a:lnTo>
                  <a:pt x="163" y="137"/>
                </a:lnTo>
                <a:lnTo>
                  <a:pt x="183" y="137"/>
                </a:lnTo>
                <a:lnTo>
                  <a:pt x="183" y="155"/>
                </a:lnTo>
                <a:lnTo>
                  <a:pt x="188" y="155"/>
                </a:lnTo>
                <a:lnTo>
                  <a:pt x="188" y="172"/>
                </a:lnTo>
                <a:lnTo>
                  <a:pt x="252" y="172"/>
                </a:lnTo>
                <a:lnTo>
                  <a:pt x="252" y="193"/>
                </a:lnTo>
                <a:lnTo>
                  <a:pt x="269" y="193"/>
                </a:lnTo>
                <a:lnTo>
                  <a:pt x="269" y="214"/>
                </a:lnTo>
                <a:lnTo>
                  <a:pt x="280" y="214"/>
                </a:lnTo>
                <a:lnTo>
                  <a:pt x="280" y="237"/>
                </a:lnTo>
                <a:lnTo>
                  <a:pt x="281" y="237"/>
                </a:lnTo>
                <a:lnTo>
                  <a:pt x="281" y="260"/>
                </a:lnTo>
                <a:lnTo>
                  <a:pt x="1400" y="260"/>
                </a:lnTo>
                <a:lnTo>
                  <a:pt x="1400" y="260"/>
                </a:lnTo>
                <a:lnTo>
                  <a:pt x="1400" y="260"/>
                </a:lnTo>
              </a:path>
            </a:pathLst>
          </a:custGeom>
          <a:noFill/>
          <a:ln w="28575">
            <a:solidFill>
              <a:schemeClr val="accent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2895955" y="2140580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895955" y="2140580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111575" y="2346077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3204411" y="2554351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16388" y="2554351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238849" y="2554351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3261309" y="2554351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3274787" y="2554351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3467944" y="2554351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3554791" y="2612670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3572759" y="2612670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3620675" y="2682092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3661103" y="2682092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3726987" y="2818168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3735971" y="2818168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3756935" y="2818168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3933623" y="2818168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4090843" y="2984786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4108812" y="2984786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4143251" y="3168067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4179188" y="3168067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4249563" y="3168067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4547537" y="3168067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4569997" y="3168067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4674812" y="3168067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179420" y="3168067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776864" y="3168067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5970023" y="3168067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426716" y="3168067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6510568" y="3168067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6533029" y="3168067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6651319" y="3168067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703727" y="3168067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7055605" y="3168067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7432939" y="3168067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9041097" y="3168067"/>
            <a:ext cx="9144" cy="61722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2841189" y="5350598"/>
            <a:ext cx="11699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accent1">
                    <a:lumMod val="50000"/>
                  </a:schemeClr>
                </a:solidFill>
              </a:rPr>
              <a:t>52</a:t>
            </a: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3310692" y="5350598"/>
            <a:ext cx="11699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accent1">
                    <a:lumMod val="50000"/>
                  </a:schemeClr>
                </a:solidFill>
              </a:rPr>
              <a:t>36</a:t>
            </a: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3780193" y="5350598"/>
            <a:ext cx="11699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accent1">
                    <a:lumMod val="50000"/>
                  </a:schemeClr>
                </a:solidFill>
              </a:rPr>
              <a:t>24</a:t>
            </a: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4249696" y="5350598"/>
            <a:ext cx="11699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accent1">
                    <a:lumMod val="50000"/>
                  </a:schemeClr>
                </a:solidFill>
              </a:rPr>
              <a:t>14</a:t>
            </a: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4714965" y="5350598"/>
            <a:ext cx="11699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accent1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5180236" y="5350598"/>
            <a:ext cx="11699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accent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5649739" y="5350598"/>
            <a:ext cx="11699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accent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6164320" y="5350598"/>
            <a:ext cx="58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accent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6625814" y="5350598"/>
            <a:ext cx="58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7087308" y="5350598"/>
            <a:ext cx="58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7548802" y="5350598"/>
            <a:ext cx="58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8010295" y="5350598"/>
            <a:ext cx="58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8471790" y="5350598"/>
            <a:ext cx="58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8933284" y="5350598"/>
            <a:ext cx="58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9394780" y="5350598"/>
            <a:ext cx="58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accent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8664586" y="2290510"/>
            <a:ext cx="802868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34290" tIns="13716" rIns="34290" bIns="1371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</a:rPr>
              <a:t>ELIANA</a:t>
            </a:r>
          </a:p>
          <a:p>
            <a:r>
              <a:rPr lang="en-US" altLang="en-US" sz="1050" b="1" dirty="0">
                <a:solidFill>
                  <a:schemeClr val="accent1">
                    <a:lumMod val="50000"/>
                  </a:schemeClr>
                </a:solidFill>
              </a:rPr>
              <a:t>Single-center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8158564" y="2389139"/>
            <a:ext cx="42783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8158564" y="2546432"/>
            <a:ext cx="42783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  <p:sp>
        <p:nvSpPr>
          <p:cNvPr id="3" name="Rectangle 2"/>
          <p:cNvSpPr/>
          <p:nvPr/>
        </p:nvSpPr>
        <p:spPr>
          <a:xfrm>
            <a:off x="3106738" y="589380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/>
              <a:t>Republished with permission of </a:t>
            </a:r>
            <a:r>
              <a:rPr lang="en-US" sz="1100" dirty="0" smtClean="0"/>
              <a:t>American Society of Hematology, </a:t>
            </a:r>
            <a:r>
              <a:rPr lang="en-US" sz="1100" dirty="0"/>
              <a:t>from </a:t>
            </a:r>
            <a:r>
              <a:rPr lang="en-US" sz="1100" dirty="0" smtClean="0"/>
              <a:t>Hematology, 1980; </a:t>
            </a:r>
            <a:r>
              <a:rPr lang="en-US" sz="1100" dirty="0"/>
              <a:t>permission conveyed through Copyright Clearance Center, </a:t>
            </a:r>
            <a:r>
              <a:rPr lang="en-US" sz="1100" dirty="0" smtClean="0"/>
              <a:t>Inc.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672007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989"/>
            <a:ext cx="10515600" cy="1325563"/>
          </a:xfrm>
        </p:spPr>
        <p:txBody>
          <a:bodyPr/>
          <a:lstStyle/>
          <a:p>
            <a:r>
              <a:rPr lang="en-US" dirty="0" smtClean="0"/>
              <a:t>Adverse Events </a:t>
            </a:r>
            <a:r>
              <a:rPr lang="en-US" sz="1400" dirty="0" smtClean="0"/>
              <a:t>Maude NEJM 2018 378(5):439-448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300" y="1217846"/>
            <a:ext cx="8656026" cy="5137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1265" y="6273125"/>
            <a:ext cx="75842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From </a:t>
            </a:r>
            <a:r>
              <a:rPr lang="en-US" sz="1100" dirty="0" smtClean="0"/>
              <a:t>The New England Journal of Medicine, Maude, et al, </a:t>
            </a:r>
            <a:r>
              <a:rPr lang="en-US" sz="1100" dirty="0" err="1"/>
              <a:t>Tisagenlecleucel</a:t>
            </a:r>
            <a:r>
              <a:rPr lang="en-US" sz="1100" dirty="0"/>
              <a:t> in Children and Young Adults with B-Cell Lymphoblastic </a:t>
            </a:r>
            <a:r>
              <a:rPr lang="en-US" sz="1100" dirty="0" smtClean="0"/>
              <a:t>Leukemia, 378, 439-448 © 2018 </a:t>
            </a:r>
            <a:r>
              <a:rPr lang="en-US" sz="1100" dirty="0"/>
              <a:t>Massachusetts Medical Society. Reprinted with permission from Massachusetts Medical Society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6200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Best of Luck on your Test!</a:t>
            </a:r>
          </a:p>
        </p:txBody>
      </p:sp>
      <p:sp>
        <p:nvSpPr>
          <p:cNvPr id="1208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Future of </a:t>
            </a:r>
            <a:r>
              <a:rPr lang="en-US" dirty="0" smtClean="0">
                <a:latin typeface="Calibri" charset="0"/>
                <a:ea typeface="MS PGothic" charset="0"/>
              </a:rPr>
              <a:t>HSCT</a:t>
            </a:r>
            <a:endParaRPr lang="en-US" dirty="0">
              <a:latin typeface="Calibri" charset="0"/>
              <a:ea typeface="MS PGothic" charset="0"/>
            </a:endParaRP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Targeting cellular therapies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CART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NK Cells</a:t>
            </a:r>
          </a:p>
          <a:p>
            <a:pPr lvl="2"/>
            <a:r>
              <a:rPr lang="en-US" dirty="0" err="1">
                <a:latin typeface="Calibri" charset="0"/>
                <a:ea typeface="MS PGothic" charset="0"/>
              </a:rPr>
              <a:t>BiTE</a:t>
            </a:r>
            <a:endParaRPr lang="en-US" dirty="0">
              <a:latin typeface="Calibri" charset="0"/>
              <a:ea typeface="MS PGothic" charset="0"/>
            </a:endParaRPr>
          </a:p>
          <a:p>
            <a:pPr lvl="2"/>
            <a:r>
              <a:rPr lang="en-US" dirty="0" err="1">
                <a:latin typeface="Calibri" charset="0"/>
                <a:ea typeface="MS PGothic" charset="0"/>
              </a:rPr>
              <a:t>BiNK</a:t>
            </a:r>
            <a:endParaRPr lang="en-US" dirty="0">
              <a:latin typeface="Calibri" charset="0"/>
              <a:ea typeface="MS PGothic" charset="0"/>
            </a:endParaRP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Combined therapies with </a:t>
            </a:r>
            <a:r>
              <a:rPr lang="en-US" dirty="0" err="1">
                <a:latin typeface="Calibri" charset="0"/>
                <a:ea typeface="MS PGothic" charset="0"/>
              </a:rPr>
              <a:t>immunomodulators</a:t>
            </a:r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 smtClean="0">
                <a:latin typeface="Calibri" charset="0"/>
                <a:ea typeface="MS PGothic" charset="0"/>
              </a:rPr>
              <a:t>Hopefully progress with CART in AML and solid tumors soon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73575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of 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transport</a:t>
            </a:r>
          </a:p>
          <a:p>
            <a:pPr lvl="1"/>
            <a:r>
              <a:rPr lang="en-US" dirty="0" smtClean="0"/>
              <a:t>Fresh cells transported cool</a:t>
            </a:r>
          </a:p>
          <a:p>
            <a:pPr lvl="1"/>
            <a:r>
              <a:rPr lang="en-US" dirty="0" smtClean="0"/>
              <a:t>Frozen cells in regulated shippers (continuous temperature monitoring)</a:t>
            </a:r>
          </a:p>
          <a:p>
            <a:r>
              <a:rPr lang="en-US" dirty="0" smtClean="0"/>
              <a:t>In the stem cell lab</a:t>
            </a:r>
          </a:p>
          <a:p>
            <a:pPr lvl="1"/>
            <a:r>
              <a:rPr lang="en-US" dirty="0" smtClean="0"/>
              <a:t>Dedicated liquid nitrogen tanks</a:t>
            </a:r>
          </a:p>
          <a:p>
            <a:pPr lvl="1"/>
            <a:r>
              <a:rPr lang="en-US" dirty="0" smtClean="0"/>
              <a:t>Liquid vs. Vapor phase</a:t>
            </a:r>
          </a:p>
          <a:p>
            <a:pPr lvl="2"/>
            <a:r>
              <a:rPr lang="en-US" dirty="0" smtClean="0"/>
              <a:t>Liquid phase after HIV/viral screening</a:t>
            </a:r>
          </a:p>
          <a:p>
            <a:pPr lvl="1"/>
            <a:r>
              <a:rPr lang="en-US" dirty="0" smtClean="0"/>
              <a:t>Continuous alarmed monitoring</a:t>
            </a:r>
          </a:p>
          <a:p>
            <a:pPr lvl="1"/>
            <a:r>
              <a:rPr lang="en-US" dirty="0" smtClean="0"/>
              <a:t>Cells viable 30+ years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006" y="3196023"/>
            <a:ext cx="4262149" cy="282582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40878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Times New Roman" charset="0"/>
                <a:ea typeface="MS PGothic" charset="0"/>
              </a:rPr>
              <a:t>Stem Cell Sources—Different Ways to Grow a New Bone Marrow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MS PGothic" charset="0"/>
              </a:rPr>
              <a:t>Reported Sources</a:t>
            </a:r>
          </a:p>
          <a:p>
            <a:pPr lvl="1" eaLnBrk="1" hangingPunct="1"/>
            <a:r>
              <a:rPr lang="en-US" dirty="0">
                <a:solidFill>
                  <a:schemeClr val="accent1"/>
                </a:solidFill>
                <a:latin typeface="Times New Roman" charset="0"/>
                <a:ea typeface="MS PGothic" charset="0"/>
              </a:rPr>
              <a:t>Fetal Liver Cells</a:t>
            </a:r>
          </a:p>
          <a:p>
            <a:pPr lvl="1" eaLnBrk="1" hangingPunct="1"/>
            <a:r>
              <a:rPr lang="en-US" dirty="0">
                <a:solidFill>
                  <a:schemeClr val="accent1"/>
                </a:solidFill>
                <a:latin typeface="Times New Roman" charset="0"/>
                <a:ea typeface="MS PGothic" charset="0"/>
              </a:rPr>
              <a:t>Single or small numbers of </a:t>
            </a:r>
            <a:r>
              <a:rPr lang="ja-JP" altLang="en-US" dirty="0">
                <a:solidFill>
                  <a:schemeClr val="accent1"/>
                </a:solidFill>
                <a:latin typeface="Times New Roman" charset="0"/>
                <a:ea typeface="MS PGothic" charset="0"/>
              </a:rPr>
              <a:t>“</a:t>
            </a:r>
            <a:r>
              <a:rPr lang="en-US" altLang="ja-JP" dirty="0">
                <a:solidFill>
                  <a:schemeClr val="accent1"/>
                </a:solidFill>
                <a:latin typeface="Times New Roman" charset="0"/>
                <a:ea typeface="MS PGothic" charset="0"/>
              </a:rPr>
              <a:t>stem cells</a:t>
            </a:r>
            <a:r>
              <a:rPr lang="ja-JP" altLang="en-US" dirty="0">
                <a:solidFill>
                  <a:schemeClr val="accent1"/>
                </a:solidFill>
                <a:latin typeface="Times New Roman" charset="0"/>
                <a:ea typeface="MS PGothic" charset="0"/>
              </a:rPr>
              <a:t>”</a:t>
            </a:r>
            <a:endParaRPr lang="en-US" altLang="ja-JP" dirty="0">
              <a:solidFill>
                <a:schemeClr val="accent1"/>
              </a:solidFill>
              <a:latin typeface="Times New Roman" charset="0"/>
              <a:ea typeface="MS PGothic" charset="0"/>
            </a:endParaRPr>
          </a:p>
          <a:p>
            <a:pPr lvl="2"/>
            <a:r>
              <a:rPr lang="en-US" altLang="ja-JP" dirty="0" err="1" smtClean="0">
                <a:solidFill>
                  <a:schemeClr val="accent1"/>
                </a:solidFill>
                <a:latin typeface="Times New Roman" charset="0"/>
                <a:ea typeface="MS PGothic" charset="0"/>
              </a:rPr>
              <a:t>iPSCs</a:t>
            </a:r>
            <a:endParaRPr lang="en-US" altLang="ja-JP" dirty="0">
              <a:solidFill>
                <a:schemeClr val="accent1"/>
              </a:solidFill>
              <a:latin typeface="Times New Roman" charset="0"/>
              <a:ea typeface="MS PGothic" charset="0"/>
            </a:endParaRPr>
          </a:p>
          <a:p>
            <a:r>
              <a:rPr lang="en-US" dirty="0" smtClean="0">
                <a:latin typeface="Times New Roman" charset="0"/>
                <a:ea typeface="MS PGothic" charset="0"/>
              </a:rPr>
              <a:t>Sources in use</a:t>
            </a:r>
          </a:p>
          <a:p>
            <a:pPr lvl="1" eaLnBrk="1" hangingPunct="1"/>
            <a:r>
              <a:rPr lang="en-US" dirty="0" smtClean="0">
                <a:latin typeface="Times New Roman" charset="0"/>
                <a:ea typeface="MS PGothic" charset="0"/>
              </a:rPr>
              <a:t>Umbilical </a:t>
            </a:r>
            <a:r>
              <a:rPr lang="en-US" dirty="0">
                <a:latin typeface="Times New Roman" charset="0"/>
                <a:ea typeface="MS PGothic" charset="0"/>
              </a:rPr>
              <a:t>Cord Blood (UCB)</a:t>
            </a:r>
          </a:p>
          <a:p>
            <a:pPr lvl="1" eaLnBrk="1" hangingPunct="1"/>
            <a:r>
              <a:rPr lang="en-US" dirty="0">
                <a:latin typeface="Times New Roman" charset="0"/>
                <a:ea typeface="MS PGothic" charset="0"/>
              </a:rPr>
              <a:t>Bone Marrow (BM)</a:t>
            </a:r>
          </a:p>
          <a:p>
            <a:pPr lvl="1" eaLnBrk="1" hangingPunct="1"/>
            <a:r>
              <a:rPr lang="en-US" dirty="0">
                <a:latin typeface="Times New Roman" charset="0"/>
                <a:ea typeface="MS PGothic" charset="0"/>
              </a:rPr>
              <a:t>Cytokine Mobilized Peripheral Blood Mononuclear Cells (PBMC)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0025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rebuchet MS" panose="020B0603020202020204" pitchFamily="34" charset="0"/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659963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4167</Words>
  <Application>Microsoft Office PowerPoint</Application>
  <PresentationFormat>Widescreen</PresentationFormat>
  <Paragraphs>680</Paragraphs>
  <Slides>78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2" baseType="lpstr">
      <vt:lpstr>MS PGothic</vt:lpstr>
      <vt:lpstr>MS PGothic</vt:lpstr>
      <vt:lpstr>Arial</vt:lpstr>
      <vt:lpstr>Calibri</vt:lpstr>
      <vt:lpstr>Calibri Light</vt:lpstr>
      <vt:lpstr>Monotype Sorts</vt:lpstr>
      <vt:lpstr>msgothic</vt:lpstr>
      <vt:lpstr>Symbol</vt:lpstr>
      <vt:lpstr>Times</vt:lpstr>
      <vt:lpstr>Times New Roman</vt:lpstr>
      <vt:lpstr>Trebuchet MS</vt:lpstr>
      <vt:lpstr>Wingdings</vt:lpstr>
      <vt:lpstr>Wingdings 2</vt:lpstr>
      <vt:lpstr>Office Theme</vt:lpstr>
      <vt:lpstr>PowerPoint Presentation</vt:lpstr>
      <vt:lpstr>Hematopoietic Stem Cell Transplant Outline</vt:lpstr>
      <vt:lpstr>Collection, Processing, and Storage</vt:lpstr>
      <vt:lpstr>Bone Marrow—the Traditional Source</vt:lpstr>
      <vt:lpstr>Other Sources—Peripheral Blood Mononuclear (Stem) Cells and Umbilical Cord Blood</vt:lpstr>
      <vt:lpstr>What types of processing are needed? </vt:lpstr>
      <vt:lpstr>Processing Continued</vt:lpstr>
      <vt:lpstr>Storage of Stem Cells</vt:lpstr>
      <vt:lpstr>Stem Cell Sources—Different Ways to Grow a New Bone Marrow</vt:lpstr>
      <vt:lpstr>Hematopoietic Cell Sources—Content of the Product Dictates Uses</vt:lpstr>
      <vt:lpstr>Clinical Differences Between Stem Cell Sources—T-cell Content Key </vt:lpstr>
      <vt:lpstr>Doses of Stem Cells Vary by Source</vt:lpstr>
      <vt:lpstr>Case Presentation: HLA and Donor Choice</vt:lpstr>
      <vt:lpstr>Case Presentation: HLA and Donor Choice</vt:lpstr>
      <vt:lpstr>Human Leukocyte Antigen Groups (HLA, Chromosome 6)</vt:lpstr>
      <vt:lpstr>HLA Loci and Known Alleles</vt:lpstr>
      <vt:lpstr>Minor HLA Antigens—If it were only as simple as HLA</vt:lpstr>
      <vt:lpstr>Approach to HLA by Stem Cell Source</vt:lpstr>
      <vt:lpstr>Unrelated Donor Allogeneic HCT in Patients &lt;18 Years</vt:lpstr>
      <vt:lpstr>Haploidentical HCT Recipients in the US, by Graft Type</vt:lpstr>
      <vt:lpstr>Levels of Matching</vt:lpstr>
      <vt:lpstr>Key Considerations Donor/HLA</vt:lpstr>
      <vt:lpstr>Screening a Pediatric Donor</vt:lpstr>
      <vt:lpstr>Other Considerations for Donor Choice</vt:lpstr>
      <vt:lpstr>So who is the preferred donor?</vt:lpstr>
      <vt:lpstr>Which is syngeneic, which is allogeneic, who is the better donor?</vt:lpstr>
      <vt:lpstr>Contraindications to HSCT: Major Increases in Risk occur with Pre-transplant Comorbidities</vt:lpstr>
      <vt:lpstr>Implications of Reduced Intensity</vt:lpstr>
      <vt:lpstr>Current Practice: Allogeneic Preparative Regimens</vt:lpstr>
      <vt:lpstr>Allogeneic Conditioning Regimens</vt:lpstr>
      <vt:lpstr>Current Practice: Autologous Preparative Regimens</vt:lpstr>
      <vt:lpstr>Complications:  Case Presentation</vt:lpstr>
      <vt:lpstr>Preengraftment (Day +1 to +30)</vt:lpstr>
      <vt:lpstr>PowerPoint Presentation</vt:lpstr>
      <vt:lpstr>Key Infection Considerations</vt:lpstr>
      <vt:lpstr>Case Presentation</vt:lpstr>
      <vt:lpstr>Acute Graft-vs-Host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Acute GVHD Staging</vt:lpstr>
      <vt:lpstr>Acute GVHD Grading</vt:lpstr>
      <vt:lpstr>Acute GVHD Prophylaxis</vt:lpstr>
      <vt:lpstr>Primary Acute GVHD Therapy</vt:lpstr>
      <vt:lpstr>Case Presentation</vt:lpstr>
      <vt:lpstr>Case Presentation</vt:lpstr>
      <vt:lpstr>Chronic GVHD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Therapy for Chronic GVHD</vt:lpstr>
      <vt:lpstr>PowerPoint Presentation</vt:lpstr>
      <vt:lpstr>Case Presentation</vt:lpstr>
      <vt:lpstr>Case Presentation</vt:lpstr>
      <vt:lpstr>Post-Transplant Lymphoproliferative Disorder</vt:lpstr>
      <vt:lpstr>Case Presentation</vt:lpstr>
      <vt:lpstr>Venoocclusive Disease (VOD, also sinusoidal obstruction syndrome, SOS) </vt:lpstr>
      <vt:lpstr>VOD Signs and Symptoms</vt:lpstr>
      <vt:lpstr>VOD Management</vt:lpstr>
      <vt:lpstr>Case Presentation</vt:lpstr>
      <vt:lpstr>Postengraftment (Days 30-100)</vt:lpstr>
      <vt:lpstr>Case Presentation</vt:lpstr>
      <vt:lpstr>Postengraftment (Days 30-100)</vt:lpstr>
      <vt:lpstr>PowerPoint Presentation</vt:lpstr>
      <vt:lpstr>Late Issues after HCT</vt:lpstr>
      <vt:lpstr>Hematopoietic Cell Transplantation: Indications</vt:lpstr>
      <vt:lpstr>The Big Decisions: Chemotherapy vs. Transplant—Auto vs. Allo</vt:lpstr>
      <vt:lpstr>Indications for Hematopoietic Stem Cell Transplants for Age ≤ 20 years, in the US, 2011</vt:lpstr>
      <vt:lpstr>HCT as Gene Therapy</vt:lpstr>
      <vt:lpstr>CART19: Chimeric Antigen Receptor T cells against CD19</vt:lpstr>
      <vt:lpstr>CAR T-cells</vt:lpstr>
      <vt:lpstr>Consistency of DOR Across Studies</vt:lpstr>
      <vt:lpstr>Adverse Events Maude NEJM 2018 378(5):439-448</vt:lpstr>
      <vt:lpstr>Best of Luck on your Test!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Romack</dc:creator>
  <cp:lastModifiedBy>Cassie McGarigle</cp:lastModifiedBy>
  <cp:revision>77</cp:revision>
  <dcterms:created xsi:type="dcterms:W3CDTF">2018-09-04T19:59:44Z</dcterms:created>
  <dcterms:modified xsi:type="dcterms:W3CDTF">2019-01-02T19:02:32Z</dcterms:modified>
</cp:coreProperties>
</file>