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93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67"/>
  </p:normalViewPr>
  <p:slideViewPr>
    <p:cSldViewPr snapToGrid="0" snapToObjects="1">
      <p:cViewPr varScale="1">
        <p:scale>
          <a:sx n="72" d="100"/>
          <a:sy n="72" d="100"/>
        </p:scale>
        <p:origin x="61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6A4D4E-EAE7-7E49-BEFC-A32F020685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4518DB-7365-D241-AEC3-569855C98F8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C818220-48CA-6844-9D09-AF8B1B42C2D1}" type="datetimeFigureOut">
              <a:rPr lang="en-US"/>
              <a:pPr>
                <a:defRPr/>
              </a:pPr>
              <a:t>1/4/2021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D432EDA-EF5A-BC41-B70B-227EA61C0C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A465F36-AD7C-8D46-BB53-CD0925CD1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102F8-F876-4046-BCCD-4C47047B4B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93351-D7EC-A044-BCFE-3DCAF74C38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F979DDF-C658-664E-ADA9-A03C6D4B7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59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95456" y="257695"/>
            <a:ext cx="6833060" cy="3252268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Session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95456" y="3740583"/>
            <a:ext cx="6833059" cy="1671925"/>
          </a:xfrm>
        </p:spPr>
        <p:txBody>
          <a:bodyPr/>
          <a:lstStyle>
            <a:lvl1pPr marL="0" indent="0" algn="ctr"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  <a:br>
              <a:rPr lang="en-US" dirty="0"/>
            </a:br>
            <a:r>
              <a:rPr lang="en-US" b="0" dirty="0"/>
              <a:t>Speaker Institution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3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26B3C-DD9A-5F47-92DC-8D0C2397D3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1822369-DD4F-A64F-8FBE-460AAB12AF27}" type="datetimeFigureOut">
              <a:rPr lang="en-US"/>
              <a:pPr>
                <a:defRPr/>
              </a:pPr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99C88-5FC5-3C45-B4A6-CD23B4019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170D4-10D2-FC49-8933-460869B08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E15B82-B716-3E4F-A62D-764CBC616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73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EB4BA-77F7-854C-9381-CCB6772643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3E251E4-A4F5-8049-9403-568B14079F31}" type="datetimeFigureOut">
              <a:rPr lang="en-US"/>
              <a:pPr>
                <a:defRPr/>
              </a:pPr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FDA10-CF2C-E94E-B88E-E5C766CC7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8CB88-E26B-2746-81F1-E61FAFAA9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21FD50D-FD06-CC41-9B36-AE578ECBC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5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163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973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091" y="1825625"/>
            <a:ext cx="5742709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150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220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17" y="365125"/>
            <a:ext cx="11665527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618" y="1681163"/>
            <a:ext cx="573895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618" y="2505075"/>
            <a:ext cx="573895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76118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76118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759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761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21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564" y="332509"/>
            <a:ext cx="4476461" cy="172489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332509"/>
            <a:ext cx="6172200" cy="55364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564" y="2057400"/>
            <a:ext cx="44764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518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543B04-3909-9F45-BCD9-03CE9A6E1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FEE9921-C18A-604F-9069-8A997880C8BA}" type="datetimeFigureOut">
              <a:rPr lang="en-US"/>
              <a:pPr>
                <a:defRPr/>
              </a:pPr>
              <a:t>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D2B96B-090F-4348-BB84-288C0C15C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F4324-0123-B845-8B65-CB856CF8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8D5A93-B5B0-5D49-BF64-FE44E597D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89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F5FBAF6-927D-8E42-806C-9682F08AD1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7091" y="365125"/>
            <a:ext cx="1161010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C715126-FB0B-C442-B926-BAAEB1BFAC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77091" y="1825625"/>
            <a:ext cx="11610109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auren.pommert@cchmc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98B250AD-5EEA-C24D-8F00-A6428F0E3A7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183759" y="1003491"/>
            <a:ext cx="6564313" cy="2387600"/>
          </a:xfrm>
        </p:spPr>
        <p:txBody>
          <a:bodyPr/>
          <a:lstStyle/>
          <a:p>
            <a:r>
              <a:rPr lang="en-US" sz="7200" dirty="0"/>
              <a:t>Oncologic Emergencies</a:t>
            </a:r>
            <a:endParaRPr lang="en-US" altLang="en-US" sz="7200" dirty="0"/>
          </a:p>
        </p:txBody>
      </p:sp>
      <p:sp>
        <p:nvSpPr>
          <p:cNvPr id="14338" name="Subtitle 2">
            <a:extLst>
              <a:ext uri="{FF2B5EF4-FFF2-40B4-BE49-F238E27FC236}">
                <a16:creationId xmlns:a16="http://schemas.microsoft.com/office/drawing/2014/main" id="{252F0D66-137E-FE47-8C21-F6B35E5632D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183759" y="3735834"/>
            <a:ext cx="6564313" cy="434409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/>
              <a:t>Lauren Pommert, MD MS</a:t>
            </a: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Assistant Professor of Clinical Pediatrics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University of Cincinnati College of Medicine</a:t>
            </a:r>
            <a:r>
              <a:rPr lang="en-US" sz="2000" b="1" dirty="0"/>
              <a:t> 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Oncology, Leukemia &amp; Lymphoma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Cancer and Blood Diseases Institute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Cincinnati Children’s Hospital Medical Center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u="sng" dirty="0">
                <a:hlinkClick r:id="rId2"/>
              </a:rPr>
              <a:t>lauren.pommert@cchmc.org</a:t>
            </a:r>
            <a:endParaRPr lang="en-US" sz="2000" dirty="0"/>
          </a:p>
          <a:p>
            <a:pPr>
              <a:lnSpc>
                <a:spcPct val="100000"/>
              </a:lnSpc>
            </a:pPr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Oncologic Emergencies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Tumor Lysis Syndrome</a:t>
            </a:r>
          </a:p>
          <a:p>
            <a:r>
              <a:rPr lang="en-US" dirty="0"/>
              <a:t>Hyperleukocytosis</a:t>
            </a:r>
          </a:p>
          <a:p>
            <a:r>
              <a:rPr lang="en-US" dirty="0"/>
              <a:t>Superior Mediastinal Syndrome (SMS)/ Superior Vena Cava Syndrome (SVCS)</a:t>
            </a:r>
          </a:p>
          <a:p>
            <a:r>
              <a:rPr lang="en-US" dirty="0"/>
              <a:t>Increased Intracranial Pressure</a:t>
            </a:r>
          </a:p>
          <a:p>
            <a:r>
              <a:rPr lang="en-US" dirty="0"/>
              <a:t>Spinal Cord Compression</a:t>
            </a:r>
          </a:p>
          <a:p>
            <a:r>
              <a:rPr lang="en-US" dirty="0"/>
              <a:t>Febrile Neutropenia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20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8DB65-3979-46A4-A326-B7A03D469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135187"/>
            <a:ext cx="11610109" cy="1325563"/>
          </a:xfrm>
        </p:spPr>
        <p:txBody>
          <a:bodyPr/>
          <a:lstStyle/>
          <a:p>
            <a:r>
              <a:rPr lang="en-US" b="1" dirty="0"/>
              <a:t>Hyperleukocytosis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E4212-E43B-49BF-BB35-C30B9A66D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378" y="1149854"/>
            <a:ext cx="11150600" cy="525019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Peripheral leucocyte count &gt; 100,000/mm</a:t>
            </a:r>
            <a:r>
              <a:rPr lang="en-US" baseline="30000" dirty="0"/>
              <a:t>3</a:t>
            </a:r>
          </a:p>
          <a:p>
            <a:r>
              <a:rPr lang="en-US" dirty="0"/>
              <a:t>Symptoms/complications are secondary to leukostasis: accumulation of peripheral blasts in the vasculature resulting in increased blood viscosity, microvascular obstruction and/or tissue hypoxia </a:t>
            </a:r>
          </a:p>
          <a:p>
            <a:r>
              <a:rPr lang="en-US" dirty="0"/>
              <a:t>Interactions between blasts and endothelial cells result in the secretion of cytokines and adhesion receptors also play a role in further blast recruitment and endothelial damage leading to leukostasis </a:t>
            </a:r>
            <a:endParaRPr lang="en-US" baseline="30000" dirty="0"/>
          </a:p>
          <a:p>
            <a:r>
              <a:rPr lang="en-US" dirty="0"/>
              <a:t>Clinically significant hyperleukocytosis related to size of blasts</a:t>
            </a:r>
          </a:p>
          <a:p>
            <a:pPr lvl="1"/>
            <a:r>
              <a:rPr lang="en-US" dirty="0"/>
              <a:t>&gt; 100,000/mm</a:t>
            </a:r>
            <a:r>
              <a:rPr lang="en-US" baseline="30000" dirty="0"/>
              <a:t>3</a:t>
            </a:r>
            <a:r>
              <a:rPr lang="en-US" dirty="0"/>
              <a:t> for AML</a:t>
            </a:r>
          </a:p>
          <a:p>
            <a:pPr lvl="1"/>
            <a:r>
              <a:rPr lang="en-US" dirty="0"/>
              <a:t>&gt; 400,000/mm</a:t>
            </a:r>
            <a:r>
              <a:rPr lang="en-US" baseline="30000" dirty="0"/>
              <a:t>3</a:t>
            </a:r>
            <a:r>
              <a:rPr lang="en-US" dirty="0"/>
              <a:t> for ALL</a:t>
            </a:r>
          </a:p>
          <a:p>
            <a:r>
              <a:rPr lang="en-US" dirty="0"/>
              <a:t>Associated with:</a:t>
            </a:r>
          </a:p>
          <a:p>
            <a:pPr lvl="1"/>
            <a:r>
              <a:rPr lang="en-US" dirty="0"/>
              <a:t>Infant leukemia; KMT2Ar; AML FAB subtypes M1, M4, M5; blast phase CML; T-cell ALL; APL;         </a:t>
            </a:r>
            <a:r>
              <a:rPr lang="en-US" dirty="0" err="1"/>
              <a:t>Ph</a:t>
            </a:r>
            <a:r>
              <a:rPr lang="en-US" dirty="0"/>
              <a:t>+ ALL; </a:t>
            </a:r>
            <a:r>
              <a:rPr lang="en-US" dirty="0" err="1"/>
              <a:t>Ph</a:t>
            </a:r>
            <a:r>
              <a:rPr lang="en-US" dirty="0"/>
              <a:t>-like ALL</a:t>
            </a:r>
          </a:p>
          <a:p>
            <a:r>
              <a:rPr lang="en-US" dirty="0"/>
              <a:t>Higher rates of early morbidity and mortality:  </a:t>
            </a:r>
            <a:r>
              <a:rPr lang="en-US" dirty="0" err="1"/>
              <a:t>intraparenchymal</a:t>
            </a:r>
            <a:r>
              <a:rPr lang="en-US" dirty="0"/>
              <a:t> brain hemorrhage, pulmonary leukostasis syndrome (defined as infiltrates on CXR, tachypnea and hypoxia), severe TLS and DIC</a:t>
            </a:r>
          </a:p>
          <a:p>
            <a:r>
              <a:rPr lang="en-US" dirty="0"/>
              <a:t>Poor outcome with higher counts</a:t>
            </a:r>
          </a:p>
        </p:txBody>
      </p:sp>
    </p:spTree>
    <p:extLst>
      <p:ext uri="{BB962C8B-B14F-4D97-AF65-F5344CB8AC3E}">
        <p14:creationId xmlns:p14="http://schemas.microsoft.com/office/powerpoint/2010/main" val="3153734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665DA-F4EB-4A8A-89F7-C9CFA1C33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Features of Hyperleukocytosis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8DA35-6FE5-4336-B770-2A6B345E5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Asymptomatic</a:t>
            </a:r>
          </a:p>
          <a:p>
            <a:r>
              <a:rPr lang="en-US" b="1" dirty="0"/>
              <a:t>Pulmonary: </a:t>
            </a:r>
            <a:r>
              <a:rPr lang="en-US" dirty="0"/>
              <a:t>Respiratory distress, hypoxemia, hemoptysis, diffuse interstitial or alveolar infiltrates</a:t>
            </a:r>
          </a:p>
          <a:p>
            <a:r>
              <a:rPr lang="en-US" b="1" dirty="0"/>
              <a:t>Neurologic: </a:t>
            </a:r>
            <a:r>
              <a:rPr lang="en-US" dirty="0"/>
              <a:t>Altered mental status, headache, dizziness, visual field changes, seizures, stroke, papilledema, retinal artery and vein distension</a:t>
            </a:r>
          </a:p>
          <a:p>
            <a:r>
              <a:rPr lang="en-US" b="1" dirty="0"/>
              <a:t>Cardiac: </a:t>
            </a:r>
            <a:r>
              <a:rPr lang="en-US" dirty="0"/>
              <a:t>Signs of right ventricular overload, myocardial ischemia</a:t>
            </a:r>
          </a:p>
          <a:p>
            <a:r>
              <a:rPr lang="en-US" b="1" dirty="0"/>
              <a:t>Vascular: </a:t>
            </a:r>
            <a:r>
              <a:rPr lang="en-US" dirty="0"/>
              <a:t>Priapism, </a:t>
            </a:r>
            <a:r>
              <a:rPr lang="en-US" dirty="0" err="1"/>
              <a:t>dactylitis</a:t>
            </a:r>
            <a:r>
              <a:rPr lang="en-US" dirty="0"/>
              <a:t>, acute limb ischemia, bowel infarctions, renal vein thrombosis </a:t>
            </a: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4161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3064D-EC1C-409D-BD12-F4D6A4FE7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Hyperleukocytosis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B355B-0A3F-49A4-9E12-C6F9AE318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2759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Hyperhydration </a:t>
            </a:r>
          </a:p>
          <a:p>
            <a:r>
              <a:rPr lang="en-US" sz="3600" dirty="0"/>
              <a:t>Prompt Cytoreduction</a:t>
            </a:r>
          </a:p>
          <a:p>
            <a:pPr lvl="1"/>
            <a:r>
              <a:rPr lang="en-US" sz="2800" dirty="0"/>
              <a:t>Chemotherapy: glucocorticoids, hydroxyurea or induction therapy</a:t>
            </a:r>
          </a:p>
          <a:p>
            <a:pPr lvl="1"/>
            <a:r>
              <a:rPr lang="en-US" sz="2800" dirty="0"/>
              <a:t>Leukapheresis or exchange transfusion </a:t>
            </a:r>
          </a:p>
          <a:p>
            <a:r>
              <a:rPr lang="en-US" sz="3600" dirty="0"/>
              <a:t>Management of TLS and/or DIC</a:t>
            </a:r>
          </a:p>
          <a:p>
            <a:r>
              <a:rPr lang="en-US" sz="3600" dirty="0"/>
              <a:t>Maintain platelets &gt;50,000 </a:t>
            </a:r>
          </a:p>
        </p:txBody>
      </p:sp>
    </p:spTree>
    <p:extLst>
      <p:ext uri="{BB962C8B-B14F-4D97-AF65-F5344CB8AC3E}">
        <p14:creationId xmlns:p14="http://schemas.microsoft.com/office/powerpoint/2010/main" val="3234892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Oncologic Emergencies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Tumor Lysis Syndrome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Hyperleukocytosis</a:t>
            </a:r>
          </a:p>
          <a:p>
            <a:r>
              <a:rPr lang="en-US" dirty="0"/>
              <a:t>Superior Mediastinal Syndrome (SMS)/ Superior Vena Cava Syndrome (SVCS)</a:t>
            </a:r>
          </a:p>
          <a:p>
            <a:r>
              <a:rPr lang="en-US" dirty="0"/>
              <a:t>Increased Intracranial Pressure</a:t>
            </a:r>
          </a:p>
          <a:p>
            <a:r>
              <a:rPr lang="en-US" dirty="0"/>
              <a:t>Spinal Cord Compression</a:t>
            </a:r>
          </a:p>
          <a:p>
            <a:r>
              <a:rPr lang="en-US" dirty="0"/>
              <a:t>Febrile Neutropenia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859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SVCS and 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821" y="1824246"/>
            <a:ext cx="6898105" cy="4351338"/>
          </a:xfrm>
        </p:spPr>
        <p:txBody>
          <a:bodyPr>
            <a:normAutofit/>
          </a:bodyPr>
          <a:lstStyle/>
          <a:p>
            <a:r>
              <a:rPr lang="en-US" sz="2400" dirty="0"/>
              <a:t>Superior Vena Cava Syndrome (SVCS):</a:t>
            </a:r>
          </a:p>
          <a:p>
            <a:pPr lvl="1"/>
            <a:r>
              <a:rPr lang="en-US" sz="2000" dirty="0"/>
              <a:t>compression of the mediastinal vessels and/or heart</a:t>
            </a:r>
          </a:p>
          <a:p>
            <a:r>
              <a:rPr lang="en-US" sz="2400" dirty="0"/>
              <a:t>Superior Mediastinal Syndrome (SMS):</a:t>
            </a:r>
          </a:p>
          <a:p>
            <a:pPr lvl="1"/>
            <a:r>
              <a:rPr lang="en-US" sz="2000" dirty="0"/>
              <a:t>SVCS + tracheal compression</a:t>
            </a:r>
          </a:p>
          <a:p>
            <a:r>
              <a:rPr lang="en-US" sz="2400" dirty="0"/>
              <a:t>Seen in conditions with mediastinal masses:</a:t>
            </a:r>
          </a:p>
          <a:p>
            <a:pPr lvl="1"/>
            <a:r>
              <a:rPr lang="en-US" sz="2000" dirty="0"/>
              <a:t>T-cell ALL, Hodgkin Lymphoma, non-Hodgkin Lymphoma, germ cell tumors, sarcomas, neuroblastomas</a:t>
            </a:r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1" r="37794" b="63596"/>
          <a:stretch>
            <a:fillRect/>
          </a:stretch>
        </p:blipFill>
        <p:spPr bwMode="auto">
          <a:xfrm>
            <a:off x="9021010" y="105735"/>
            <a:ext cx="2898059" cy="263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6" t="26289" r="9663" b="18040"/>
          <a:stretch>
            <a:fillRect/>
          </a:stretch>
        </p:blipFill>
        <p:spPr bwMode="auto">
          <a:xfrm>
            <a:off x="8618575" y="2825708"/>
            <a:ext cx="3300494" cy="222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66821" y="4792161"/>
            <a:ext cx="11083758" cy="2936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Symptoms:</a:t>
            </a:r>
          </a:p>
          <a:p>
            <a:pPr lvl="1"/>
            <a:r>
              <a:rPr lang="en-US" sz="2000" dirty="0"/>
              <a:t>Shortness of breath, cough, stridor, respiratory distress, orthopnea, dyspnea, chest pain, syncope, hoarseness, wheezing, dysphagia, pleural and pericardial effusions, facial edema, venous distension, discoloration of face, neck and upper extremities</a:t>
            </a:r>
          </a:p>
          <a:p>
            <a:pPr lvl="1"/>
            <a:r>
              <a:rPr lang="en-US" sz="2000" dirty="0"/>
              <a:t>May be worsened by the supine position</a:t>
            </a:r>
          </a:p>
          <a:p>
            <a:pPr lvl="1"/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625433" y="1524084"/>
            <a:ext cx="3101473" cy="50332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716337" y="3125160"/>
            <a:ext cx="2804603" cy="29005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C4199A6-ED4A-4FFD-B7FC-7C4CCE4ED224}"/>
              </a:ext>
            </a:extLst>
          </p:cNvPr>
          <p:cNvSpPr txBox="1"/>
          <p:nvPr/>
        </p:nvSpPr>
        <p:spPr>
          <a:xfrm>
            <a:off x="6175085" y="6399598"/>
            <a:ext cx="3741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Images courtesy of Paul Harker-Murray, MD, PhD</a:t>
            </a:r>
          </a:p>
        </p:txBody>
      </p:sp>
    </p:spTree>
    <p:extLst>
      <p:ext uri="{BB962C8B-B14F-4D97-AF65-F5344CB8AC3E}">
        <p14:creationId xmlns:p14="http://schemas.microsoft.com/office/powerpoint/2010/main" val="3637804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0164B-2292-4ED7-9223-72DA33DAB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242" y="177967"/>
            <a:ext cx="10515600" cy="1325563"/>
          </a:xfrm>
        </p:spPr>
        <p:txBody>
          <a:bodyPr/>
          <a:lstStyle/>
          <a:p>
            <a:r>
              <a:rPr lang="en-US" b="1" dirty="0"/>
              <a:t>SVCS &amp; SMS Diagnosis and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B5AD1-E129-45F0-8279-BDF5489F4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47" y="1402190"/>
            <a:ext cx="11000874" cy="5068125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Chest X-ray (PA + Lateral): </a:t>
            </a:r>
            <a:r>
              <a:rPr lang="en-US" dirty="0"/>
              <a:t>Mediastinal mass, mediastinal deviation, tracheal narrowing, pleural effusion, pericardial effusion</a:t>
            </a:r>
          </a:p>
          <a:p>
            <a:r>
              <a:rPr lang="en-US" b="1" dirty="0"/>
              <a:t>Echocardiogram: </a:t>
            </a:r>
            <a:r>
              <a:rPr lang="en-US" dirty="0"/>
              <a:t>Assess cardiac function and severity of cardiopulmonary compression, pericardial effusion, cardiac tamponade</a:t>
            </a:r>
          </a:p>
          <a:p>
            <a:r>
              <a:rPr lang="en-US" b="1" dirty="0"/>
              <a:t>IV access </a:t>
            </a:r>
            <a:r>
              <a:rPr lang="en-US" dirty="0"/>
              <a:t>in lower extremity</a:t>
            </a:r>
          </a:p>
          <a:p>
            <a:r>
              <a:rPr lang="en-US" b="1" dirty="0"/>
              <a:t>Respiratory support:</a:t>
            </a:r>
            <a:r>
              <a:rPr lang="en-US" dirty="0"/>
              <a:t> position of comfort, oxygen, racemic epi or </a:t>
            </a:r>
            <a:r>
              <a:rPr lang="en-US" dirty="0" err="1"/>
              <a:t>heliox</a:t>
            </a:r>
            <a:endParaRPr lang="en-US" b="1" dirty="0"/>
          </a:p>
          <a:p>
            <a:r>
              <a:rPr lang="en-US" b="1" dirty="0"/>
              <a:t>Drain pericardial/pleural effusions</a:t>
            </a:r>
            <a:r>
              <a:rPr lang="en-US" dirty="0"/>
              <a:t> as indicated</a:t>
            </a:r>
          </a:p>
          <a:p>
            <a:r>
              <a:rPr lang="en-US" b="1" dirty="0"/>
              <a:t>Biopsy mass </a:t>
            </a:r>
            <a:r>
              <a:rPr lang="en-US" dirty="0"/>
              <a:t>if needed for malignant diagnosis</a:t>
            </a:r>
          </a:p>
          <a:p>
            <a:r>
              <a:rPr lang="en-US" b="1" dirty="0"/>
              <a:t>Emergent treatment: </a:t>
            </a:r>
            <a:r>
              <a:rPr lang="en-US" dirty="0"/>
              <a:t>glucocorticoids, empiric chemotherapy, radiation</a:t>
            </a:r>
          </a:p>
          <a:p>
            <a:r>
              <a:rPr lang="en-US" b="1" dirty="0"/>
              <a:t>Anti-coagulate</a:t>
            </a:r>
            <a:r>
              <a:rPr lang="en-US" dirty="0"/>
              <a:t> if thrombotic etiology or significant vascular compression</a:t>
            </a:r>
          </a:p>
          <a:p>
            <a:r>
              <a:rPr lang="en-US" b="1" dirty="0"/>
              <a:t>Avoid anesthesia, sedation, anxiolytics and intubation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69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26" y="39855"/>
            <a:ext cx="6341061" cy="248721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AVOID </a:t>
            </a:r>
            <a:br>
              <a:rPr lang="en-US" sz="4000" b="1" dirty="0"/>
            </a:br>
            <a:r>
              <a:rPr lang="en-US" sz="4000" b="1" dirty="0"/>
              <a:t>GENERAL ANESTHESIA, </a:t>
            </a:r>
            <a:br>
              <a:rPr lang="en-US" sz="4000" b="1" dirty="0"/>
            </a:br>
            <a:r>
              <a:rPr lang="en-US" sz="4000" b="1" dirty="0"/>
              <a:t>CONSCIOUS SEDATION, ANXIOLYTICS &amp; INTUBATION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7" t="6136" r="4388"/>
          <a:stretch>
            <a:fillRect/>
          </a:stretch>
        </p:blipFill>
        <p:spPr bwMode="auto">
          <a:xfrm>
            <a:off x="6389187" y="141329"/>
            <a:ext cx="5653087" cy="332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" t="-357" r="7317" b="8035"/>
          <a:stretch>
            <a:fillRect/>
          </a:stretch>
        </p:blipFill>
        <p:spPr bwMode="auto">
          <a:xfrm>
            <a:off x="6389187" y="3551238"/>
            <a:ext cx="5652904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6127" y="2347918"/>
            <a:ext cx="573237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Sedation &amp; anesthesia </a:t>
            </a:r>
            <a:r>
              <a:rPr lang="en-US" dirty="0"/>
              <a:t>reduce respiratory smooth muscle tone and cause loss of negative pressure on the trachea with inspiration which leads to airway collapse/obstruction which is beyond where an ETT can reach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Sedation &amp; anxiolytics </a:t>
            </a:r>
            <a:r>
              <a:rPr lang="en-US" dirty="0"/>
              <a:t>can decrease respiratory drive and dilate peripheral vessels which leads to decreased venous return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Risk factors for anesthesia:</a:t>
            </a:r>
          </a:p>
          <a:p>
            <a:pPr lvl="1"/>
            <a:r>
              <a:rPr lang="en-US" dirty="0"/>
              <a:t>Tumor &gt; 45% of thoracic diameter</a:t>
            </a:r>
          </a:p>
          <a:p>
            <a:pPr lvl="1"/>
            <a:r>
              <a:rPr lang="en-US" dirty="0"/>
              <a:t> &lt; 50% predicted tracheal diameter</a:t>
            </a:r>
          </a:p>
          <a:p>
            <a:pPr lvl="1"/>
            <a:r>
              <a:rPr lang="en-US" dirty="0"/>
              <a:t> &lt; 50% predicted peak expiratory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698584" y="3551238"/>
            <a:ext cx="3189384" cy="145053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F4872DB-B8C6-4269-8BDA-1B6F96A46DEE}"/>
              </a:ext>
            </a:extLst>
          </p:cNvPr>
          <p:cNvSpPr txBox="1"/>
          <p:nvPr/>
        </p:nvSpPr>
        <p:spPr>
          <a:xfrm>
            <a:off x="2606342" y="6470000"/>
            <a:ext cx="3741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Images courtesy of Paul Harker-Murray, MD, PhD</a:t>
            </a:r>
          </a:p>
        </p:txBody>
      </p:sp>
    </p:spTree>
    <p:extLst>
      <p:ext uri="{BB962C8B-B14F-4D97-AF65-F5344CB8AC3E}">
        <p14:creationId xmlns:p14="http://schemas.microsoft.com/office/powerpoint/2010/main" val="2197351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Oncologic Emergencies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Tumor Lysis Syndrome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Hyperleukocytosis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Superior Mediastinal Syndrome (SMS)/ Superior Vena Cava Syndrome (SVCS)</a:t>
            </a:r>
          </a:p>
          <a:p>
            <a:r>
              <a:rPr lang="en-US" dirty="0"/>
              <a:t>Increased Intracranial Pressure</a:t>
            </a:r>
          </a:p>
          <a:p>
            <a:r>
              <a:rPr lang="en-US" dirty="0"/>
              <a:t>Spinal Cord Compression</a:t>
            </a:r>
          </a:p>
          <a:p>
            <a:r>
              <a:rPr lang="en-US" dirty="0"/>
              <a:t>Febrile Neutropenia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436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AC276-9334-45FA-AF7D-FCA0A3344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895" y="220746"/>
            <a:ext cx="10515600" cy="1325563"/>
          </a:xfrm>
        </p:spPr>
        <p:txBody>
          <a:bodyPr/>
          <a:lstStyle/>
          <a:p>
            <a:r>
              <a:rPr lang="en-US" b="1" dirty="0"/>
              <a:t>Increased Intracranial Pressure (ICP)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FD784-2188-405E-ADAC-91B31759B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768" y="1411705"/>
            <a:ext cx="10515600" cy="4577601"/>
          </a:xfrm>
        </p:spPr>
        <p:txBody>
          <a:bodyPr>
            <a:normAutofit/>
          </a:bodyPr>
          <a:lstStyle/>
          <a:p>
            <a:r>
              <a:rPr lang="en-US" dirty="0"/>
              <a:t>Mass lesion blocks the flow of CSF usually at the level of 3</a:t>
            </a:r>
            <a:r>
              <a:rPr lang="en-US" baseline="30000" dirty="0"/>
              <a:t>rd</a:t>
            </a:r>
            <a:r>
              <a:rPr lang="en-US" dirty="0"/>
              <a:t> or 4</a:t>
            </a:r>
            <a:r>
              <a:rPr lang="en-US" baseline="30000" dirty="0"/>
              <a:t>th</a:t>
            </a:r>
            <a:r>
              <a:rPr lang="en-US" dirty="0"/>
              <a:t> ventricle or compresses the cerebellum and brainstem forcing it through the foramen magnum.</a:t>
            </a:r>
          </a:p>
          <a:p>
            <a:r>
              <a:rPr lang="en-US" dirty="0"/>
              <a:t>Brain tumor, blocked shunts, leukemic chloromas, CNS lymphoma, infection</a:t>
            </a:r>
          </a:p>
          <a:p>
            <a:r>
              <a:rPr lang="en-US" dirty="0" err="1"/>
              <a:t>Pseudotumor</a:t>
            </a:r>
            <a:r>
              <a:rPr lang="en-US" dirty="0"/>
              <a:t> </a:t>
            </a:r>
            <a:r>
              <a:rPr lang="en-US" dirty="0" err="1"/>
              <a:t>cerebri</a:t>
            </a:r>
            <a:r>
              <a:rPr lang="en-US" dirty="0"/>
              <a:t>: retinoic acid and glucocorticoids</a:t>
            </a:r>
          </a:p>
          <a:p>
            <a:r>
              <a:rPr lang="en-US" dirty="0"/>
              <a:t>Irritable, vomiting, occipital headache (morning), visual disturbances (diplopia), altered mental status, motor/speech impairments, seizures</a:t>
            </a:r>
          </a:p>
          <a:p>
            <a:r>
              <a:rPr lang="en-US" dirty="0"/>
              <a:t>Can progress to brainstem compression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herniation  </a:t>
            </a:r>
            <a:r>
              <a:rPr lang="en-US" dirty="0">
                <a:sym typeface="Wingdings" panose="05000000000000000000" pitchFamily="2" charset="2"/>
              </a:rPr>
              <a:t> death</a:t>
            </a:r>
          </a:p>
          <a:p>
            <a:r>
              <a:rPr lang="en-US" dirty="0"/>
              <a:t>Cushing’s triad, Cheyne-Stokes respiration, respiratory arrest</a:t>
            </a:r>
          </a:p>
        </p:txBody>
      </p:sp>
    </p:spTree>
    <p:extLst>
      <p:ext uri="{BB962C8B-B14F-4D97-AF65-F5344CB8AC3E}">
        <p14:creationId xmlns:p14="http://schemas.microsoft.com/office/powerpoint/2010/main" val="2549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0DA75EEC-E50A-0844-B502-D1E32D5357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This talk will follow the topical structure suggested by the ABP: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78EB8F-E836-451E-9FA2-0AA22A1DB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39" y="1780180"/>
            <a:ext cx="11322321" cy="413731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13ADF-26DE-4333-8C6D-70EB90E11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Increased Intracranial Pressure (ICP) Management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CB6A1-51A8-4E30-90DC-AF91A5141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253" y="1590340"/>
            <a:ext cx="11230810" cy="4676776"/>
          </a:xfrm>
        </p:spPr>
        <p:txBody>
          <a:bodyPr>
            <a:normAutofit/>
          </a:bodyPr>
          <a:lstStyle/>
          <a:p>
            <a:r>
              <a:rPr lang="en-US" dirty="0"/>
              <a:t>CT scan +/- MRI of brain </a:t>
            </a:r>
          </a:p>
          <a:p>
            <a:r>
              <a:rPr lang="en-US" dirty="0"/>
              <a:t>Dexamethasone 1-2 mg/kg IV (max 10 mg) followed by 0.25 mg/kg Q6H (max 6 mg) (decreases vascular permeability)</a:t>
            </a:r>
          </a:p>
          <a:p>
            <a:r>
              <a:rPr lang="en-US" dirty="0"/>
              <a:t>Hyperosmolar therapy, </a:t>
            </a:r>
            <a:r>
              <a:rPr lang="en-US" dirty="0" err="1"/>
              <a:t>ie</a:t>
            </a:r>
            <a:r>
              <a:rPr lang="en-US" dirty="0"/>
              <a:t> mannitol and hypertonic saline (shifts fluid out of brain using an </a:t>
            </a:r>
            <a:r>
              <a:rPr lang="en-US" dirty="0" err="1"/>
              <a:t>osmolar</a:t>
            </a:r>
            <a:r>
              <a:rPr lang="en-US" dirty="0"/>
              <a:t> gradient)</a:t>
            </a:r>
          </a:p>
          <a:p>
            <a:r>
              <a:rPr lang="en-US" dirty="0"/>
              <a:t>Sedation (lowers ICP) and Endotracheal intubation (hyperventilation causes transient vasoconstriction and decreased cerebral blood flow)</a:t>
            </a:r>
          </a:p>
          <a:p>
            <a:r>
              <a:rPr lang="en-US" dirty="0" err="1"/>
              <a:t>Ventriculostomy</a:t>
            </a:r>
            <a:r>
              <a:rPr lang="en-US" dirty="0"/>
              <a:t> / drain / shunt</a:t>
            </a:r>
          </a:p>
          <a:p>
            <a:r>
              <a:rPr lang="en-US" dirty="0"/>
              <a:t>Removal of mass if possible</a:t>
            </a:r>
          </a:p>
        </p:txBody>
      </p:sp>
    </p:spTree>
    <p:extLst>
      <p:ext uri="{BB962C8B-B14F-4D97-AF65-F5344CB8AC3E}">
        <p14:creationId xmlns:p14="http://schemas.microsoft.com/office/powerpoint/2010/main" val="2033940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Oncologic Emergencies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Tumor Lysis Syndrome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Hyperleukocytosis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Superior Mediastinal Syndrome (SMS)/ Superior Vena Cava Syndrome (SVCS)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Increased Intracranial Pressure</a:t>
            </a:r>
          </a:p>
          <a:p>
            <a:r>
              <a:rPr lang="en-US" dirty="0"/>
              <a:t>Spinal Cord Compression</a:t>
            </a:r>
          </a:p>
          <a:p>
            <a:r>
              <a:rPr lang="en-US" dirty="0"/>
              <a:t>Febrile Neutropenia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144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537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Spinal Cord Compression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61537" y="1142683"/>
            <a:ext cx="9054432" cy="5066631"/>
            <a:chOff x="85725" y="1066800"/>
            <a:chExt cx="10163175" cy="533082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01" t="20605" r="40167" b="44753"/>
            <a:stretch>
              <a:fillRect/>
            </a:stretch>
          </p:blipFill>
          <p:spPr bwMode="auto">
            <a:xfrm>
              <a:off x="85725" y="1066800"/>
              <a:ext cx="3228975" cy="533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37" t="20605" r="40167" b="44753"/>
            <a:stretch>
              <a:fillRect/>
            </a:stretch>
          </p:blipFill>
          <p:spPr bwMode="auto">
            <a:xfrm>
              <a:off x="3467100" y="1066800"/>
              <a:ext cx="3352800" cy="533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04" t="21159" r="40033" b="44199"/>
            <a:stretch>
              <a:fillRect/>
            </a:stretch>
          </p:blipFill>
          <p:spPr bwMode="auto">
            <a:xfrm>
              <a:off x="6958013" y="1066800"/>
              <a:ext cx="3290887" cy="533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470E247-F4CF-46F8-A93E-B33CB11E3BBA}"/>
              </a:ext>
            </a:extLst>
          </p:cNvPr>
          <p:cNvSpPr txBox="1"/>
          <p:nvPr/>
        </p:nvSpPr>
        <p:spPr>
          <a:xfrm>
            <a:off x="6246162" y="6243227"/>
            <a:ext cx="3741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Images courtesy of Paul Harker-Murray, MD, PhD</a:t>
            </a:r>
          </a:p>
        </p:txBody>
      </p:sp>
    </p:spTree>
    <p:extLst>
      <p:ext uri="{BB962C8B-B14F-4D97-AF65-F5344CB8AC3E}">
        <p14:creationId xmlns:p14="http://schemas.microsoft.com/office/powerpoint/2010/main" val="1935464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DC4CC-1181-4B6C-9540-52B11EAB0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Spinal Cord Compression 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199AE-FD68-423C-BCD5-54BB2C6E7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Signs: Back pain, radicular pain, weakness, sensory abnormalities, paresis, urinary and/or stool incontinence/retention/difficulty</a:t>
            </a:r>
          </a:p>
          <a:p>
            <a:r>
              <a:rPr lang="en-US" dirty="0"/>
              <a:t>Requires </a:t>
            </a:r>
            <a:r>
              <a:rPr lang="en-US" i="1" u="sng" dirty="0"/>
              <a:t>urgent attention &amp; treatment</a:t>
            </a:r>
            <a:r>
              <a:rPr lang="en-US" i="1" dirty="0"/>
              <a:t> </a:t>
            </a:r>
            <a:r>
              <a:rPr lang="en-US" dirty="0"/>
              <a:t>to minimize long term neurologic dysfunction</a:t>
            </a:r>
          </a:p>
          <a:p>
            <a:r>
              <a:rPr lang="en-US" dirty="0"/>
              <a:t>Sarcomas, neuroblastoma, germ cell tumors, </a:t>
            </a:r>
            <a:r>
              <a:rPr lang="en-US" dirty="0" err="1"/>
              <a:t>medulloblastoma</a:t>
            </a:r>
            <a:r>
              <a:rPr lang="en-US" dirty="0"/>
              <a:t>, AT/RT, lymphoma, </a:t>
            </a:r>
            <a:r>
              <a:rPr lang="en-US" dirty="0" err="1"/>
              <a:t>chloroma</a:t>
            </a:r>
            <a:r>
              <a:rPr lang="en-US" dirty="0"/>
              <a:t>, hematoma after LP</a:t>
            </a:r>
          </a:p>
          <a:p>
            <a:pPr lvl="1"/>
            <a:r>
              <a:rPr lang="en-US" dirty="0"/>
              <a:t>Known or undiagnosed malignancy</a:t>
            </a:r>
          </a:p>
          <a:p>
            <a:pPr lvl="1"/>
            <a:r>
              <a:rPr lang="en-US" dirty="0"/>
              <a:t>Primary tumors or metastatic disease</a:t>
            </a:r>
          </a:p>
          <a:p>
            <a:r>
              <a:rPr lang="en-US" dirty="0"/>
              <a:t>STAT MRI spine is imaging modality of choice</a:t>
            </a:r>
          </a:p>
        </p:txBody>
      </p:sp>
    </p:spTree>
    <p:extLst>
      <p:ext uri="{BB962C8B-B14F-4D97-AF65-F5344CB8AC3E}">
        <p14:creationId xmlns:p14="http://schemas.microsoft.com/office/powerpoint/2010/main" val="4042632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23E9D-EFCE-4037-9060-05B59EC08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Spinal Cord Compression Management: </a:t>
            </a:r>
            <a:br>
              <a:rPr lang="en-US" b="1" dirty="0"/>
            </a:br>
            <a:r>
              <a:rPr lang="en-US" b="1" dirty="0"/>
              <a:t>Time is Function!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00E4E-BC9D-4FF1-9436-03C838327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26" y="2297163"/>
            <a:ext cx="10515600" cy="4706382"/>
          </a:xfrm>
        </p:spPr>
        <p:txBody>
          <a:bodyPr>
            <a:normAutofit/>
          </a:bodyPr>
          <a:lstStyle/>
          <a:p>
            <a:r>
              <a:rPr lang="en-US" dirty="0"/>
              <a:t>Start Dexamethasone immediately (dosing controversial)</a:t>
            </a:r>
          </a:p>
          <a:p>
            <a:r>
              <a:rPr lang="en-US" dirty="0"/>
              <a:t>Surgical decompression</a:t>
            </a:r>
          </a:p>
          <a:p>
            <a:r>
              <a:rPr lang="en-US" dirty="0"/>
              <a:t>Radiation </a:t>
            </a:r>
          </a:p>
          <a:p>
            <a:r>
              <a:rPr lang="en-US" dirty="0"/>
              <a:t>Chemotherapy</a:t>
            </a:r>
          </a:p>
          <a:p>
            <a:r>
              <a:rPr lang="en-US" dirty="0"/>
              <a:t>&gt; 50% of children regain function</a:t>
            </a:r>
          </a:p>
        </p:txBody>
      </p:sp>
    </p:spTree>
    <p:extLst>
      <p:ext uri="{BB962C8B-B14F-4D97-AF65-F5344CB8AC3E}">
        <p14:creationId xmlns:p14="http://schemas.microsoft.com/office/powerpoint/2010/main" val="3990062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Oncologic Emergencies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Tumor Lysis Syndrome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Hyperleukocytosis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Superior Mediastinal Syndrome (SMS)/ Superior Vena Cava Syndrome (SVCS)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Increased Intracranial Pressure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Spinal Cord Compression</a:t>
            </a:r>
          </a:p>
          <a:p>
            <a:r>
              <a:rPr lang="en-US" dirty="0"/>
              <a:t>Febrile Neutropenia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810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CB10E-33B0-46FF-8FA9-EAFC7B2F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52" y="181932"/>
            <a:ext cx="10515600" cy="1325563"/>
          </a:xfrm>
        </p:spPr>
        <p:txBody>
          <a:bodyPr/>
          <a:lstStyle/>
          <a:p>
            <a:r>
              <a:rPr lang="en-US" b="1" dirty="0"/>
              <a:t>Febrile Neutropenia 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9A912-B6FD-4D24-A569-CB7506FDD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652" y="1379755"/>
            <a:ext cx="11353800" cy="5160076"/>
          </a:xfrm>
        </p:spPr>
        <p:txBody>
          <a:bodyPr>
            <a:noAutofit/>
          </a:bodyPr>
          <a:lstStyle/>
          <a:p>
            <a:r>
              <a:rPr lang="en-US" dirty="0"/>
              <a:t>Fever: 38˚C (100.4˚F) X 2 at least 1 hour apart or 38.4˚C (101˚F) X 1</a:t>
            </a:r>
          </a:p>
          <a:p>
            <a:r>
              <a:rPr lang="en-US" dirty="0"/>
              <a:t>ANC </a:t>
            </a:r>
            <a:r>
              <a:rPr lang="en-US" u="sng" dirty="0"/>
              <a:t>&lt;</a:t>
            </a:r>
            <a:r>
              <a:rPr lang="en-US" dirty="0"/>
              <a:t> 500</a:t>
            </a:r>
          </a:p>
          <a:p>
            <a:r>
              <a:rPr lang="en-US" dirty="0"/>
              <a:t>Obtain history including underlying malignant diagnosis and current disease status, last chemotherapy treatment, current medications, prior serious/invasive infections</a:t>
            </a:r>
          </a:p>
          <a:p>
            <a:r>
              <a:rPr lang="en-US" dirty="0"/>
              <a:t>Physical including general appearance, heart rate, blood pressure, lung, abdominal and skin exam </a:t>
            </a:r>
          </a:p>
          <a:p>
            <a:r>
              <a:rPr lang="en-US" dirty="0"/>
              <a:t>Blood cultures from </a:t>
            </a:r>
            <a:r>
              <a:rPr lang="en-US" i="1" dirty="0"/>
              <a:t>all lumens of central venous catheter</a:t>
            </a:r>
          </a:p>
          <a:p>
            <a:r>
              <a:rPr lang="en-US" dirty="0"/>
              <a:t>Peripheral blood cultures controversial; increase detection of bacteremia</a:t>
            </a:r>
          </a:p>
          <a:p>
            <a:r>
              <a:rPr lang="en-US" dirty="0"/>
              <a:t>Chest X-ray only if respiratory symptoms and signs</a:t>
            </a:r>
          </a:p>
        </p:txBody>
      </p:sp>
    </p:spTree>
    <p:extLst>
      <p:ext uri="{BB962C8B-B14F-4D97-AF65-F5344CB8AC3E}">
        <p14:creationId xmlns:p14="http://schemas.microsoft.com/office/powerpoint/2010/main" val="3931739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72750-51EC-4C51-9003-193DCC3D7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Febrile Neutropenia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F19A-CC94-4A5B-A5F0-B6B7472AC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939" y="1425963"/>
            <a:ext cx="10515600" cy="494281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Immediate broad spectrum antibiotics (after blood culture)</a:t>
            </a:r>
          </a:p>
          <a:p>
            <a:r>
              <a:rPr lang="en-US" dirty="0"/>
              <a:t>Antipseudomonal 4</a:t>
            </a:r>
            <a:r>
              <a:rPr lang="en-US" baseline="30000" dirty="0"/>
              <a:t>th</a:t>
            </a:r>
            <a:r>
              <a:rPr lang="en-US" dirty="0"/>
              <a:t> generation cephalosporin, </a:t>
            </a:r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dirty="0"/>
              <a:t>-lactam, or carbapenem as monotherapy for high risk pediatric patients</a:t>
            </a:r>
          </a:p>
          <a:p>
            <a:r>
              <a:rPr lang="en-US" dirty="0"/>
              <a:t>Add a 2</a:t>
            </a:r>
            <a:r>
              <a:rPr lang="en-US" baseline="30000" dirty="0"/>
              <a:t>nd</a:t>
            </a:r>
            <a:r>
              <a:rPr lang="en-US" dirty="0"/>
              <a:t> gram negative agent or vancomycin if a resistant organism is suspected</a:t>
            </a:r>
          </a:p>
          <a:p>
            <a:r>
              <a:rPr lang="en-US" dirty="0"/>
              <a:t>Fluid Resuscitation (IVF or PRBCs)</a:t>
            </a:r>
          </a:p>
          <a:p>
            <a:r>
              <a:rPr lang="en-US" dirty="0"/>
              <a:t>Vasoactive support as needed</a:t>
            </a:r>
          </a:p>
          <a:p>
            <a:pPr lvl="1"/>
            <a:r>
              <a:rPr lang="en-US" dirty="0"/>
              <a:t>Warm shock </a:t>
            </a:r>
          </a:p>
          <a:p>
            <a:pPr lvl="1"/>
            <a:r>
              <a:rPr lang="en-US" dirty="0"/>
              <a:t>Cold shock with hypotension</a:t>
            </a:r>
          </a:p>
          <a:p>
            <a:pPr lvl="1"/>
            <a:r>
              <a:rPr lang="en-US" dirty="0"/>
              <a:t>Cold shock with normal BP</a:t>
            </a:r>
          </a:p>
          <a:p>
            <a:r>
              <a:rPr lang="en-US" dirty="0"/>
              <a:t>Monitor cardiorespiratory function and reassess patient frequently</a:t>
            </a:r>
          </a:p>
        </p:txBody>
      </p:sp>
    </p:spTree>
    <p:extLst>
      <p:ext uri="{BB962C8B-B14F-4D97-AF65-F5344CB8AC3E}">
        <p14:creationId xmlns:p14="http://schemas.microsoft.com/office/powerpoint/2010/main" val="32132394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Discontinuation of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8466"/>
            <a:ext cx="10515600" cy="4746291"/>
          </a:xfrm>
        </p:spPr>
        <p:txBody>
          <a:bodyPr>
            <a:normAutofit/>
          </a:bodyPr>
          <a:lstStyle/>
          <a:p>
            <a:r>
              <a:rPr lang="en-US" dirty="0"/>
              <a:t>Discontinue second antibiotic agent in 72 hours if patient responds to treatment and no specific microbiologic finding mandating continuation.</a:t>
            </a:r>
          </a:p>
          <a:p>
            <a:r>
              <a:rPr lang="en-US" dirty="0"/>
              <a:t>Discontinue antibiotics in low risk patients in 72 hours if afebrile irrespective of hematologic status.</a:t>
            </a:r>
          </a:p>
          <a:p>
            <a:r>
              <a:rPr lang="en-US" dirty="0"/>
              <a:t>Step down or oral antibiotics may be considered for low risk patients if suitable infrastructure for monitoring and follow-up present.</a:t>
            </a:r>
          </a:p>
          <a:p>
            <a:r>
              <a:rPr lang="en-US" dirty="0"/>
              <a:t>Discontinue antibiotics / discharge when afebrile for 24 hours, signs of hematologic recovery and no pathogen isolated in 48 hours for high risk patients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5053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Persistent Fevers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/>
              <a:t>Consider more extensive work-up for yeasts and molds and expansion of antimicrobial coverage for f</a:t>
            </a:r>
            <a:r>
              <a:rPr lang="en-US" altLang="en-US" dirty="0"/>
              <a:t>evers that do not respond to antibiotics</a:t>
            </a:r>
          </a:p>
          <a:p>
            <a:pPr lvl="1"/>
            <a:r>
              <a:rPr lang="en-US" altLang="en-US" sz="2800" dirty="0"/>
              <a:t>Blood fungal evaluation and cultures, ENT exam of the sinuses, imaging of chest, abdomen</a:t>
            </a:r>
          </a:p>
          <a:p>
            <a:pPr lvl="1"/>
            <a:r>
              <a:rPr lang="en-US" sz="2800" dirty="0"/>
              <a:t>Micafungin, </a:t>
            </a:r>
            <a:r>
              <a:rPr lang="en-US" sz="2800" dirty="0" err="1"/>
              <a:t>Voriconazole</a:t>
            </a:r>
            <a:r>
              <a:rPr lang="en-US" sz="2800" dirty="0"/>
              <a:t>, </a:t>
            </a:r>
            <a:r>
              <a:rPr lang="en-US" sz="2800" dirty="0" err="1"/>
              <a:t>Ambisome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792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/>
              <a:t>Oncologic Emergencies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139" y="1825625"/>
            <a:ext cx="11610109" cy="4351338"/>
          </a:xfrm>
        </p:spPr>
        <p:txBody>
          <a:bodyPr/>
          <a:lstStyle/>
          <a:p>
            <a:r>
              <a:rPr lang="en-US" dirty="0"/>
              <a:t>Tumor Lysis Syndrome</a:t>
            </a:r>
          </a:p>
          <a:p>
            <a:r>
              <a:rPr lang="en-US" dirty="0"/>
              <a:t>Hyperleukocytosis</a:t>
            </a:r>
          </a:p>
          <a:p>
            <a:r>
              <a:rPr lang="en-US" dirty="0"/>
              <a:t>Superior Mediastinal Syndrome (SMS)/ Superior Vena Cava Syndrome (SVCS)</a:t>
            </a:r>
          </a:p>
          <a:p>
            <a:r>
              <a:rPr lang="en-US" dirty="0"/>
              <a:t>Increased Intracranial Pressure</a:t>
            </a:r>
          </a:p>
          <a:p>
            <a:r>
              <a:rPr lang="en-US" dirty="0"/>
              <a:t>Spinal Cord Compression</a:t>
            </a:r>
          </a:p>
          <a:p>
            <a:r>
              <a:rPr lang="en-US" dirty="0"/>
              <a:t>Febrile Neutropenia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324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11" y="215398"/>
            <a:ext cx="10515600" cy="1325563"/>
          </a:xfrm>
        </p:spPr>
        <p:txBody>
          <a:bodyPr/>
          <a:lstStyle/>
          <a:p>
            <a:r>
              <a:rPr lang="en-US" b="1" dirty="0"/>
              <a:t>Tumor Lysis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033" y="1846676"/>
            <a:ext cx="11353800" cy="5297069"/>
          </a:xfrm>
        </p:spPr>
        <p:txBody>
          <a:bodyPr>
            <a:normAutofit/>
          </a:bodyPr>
          <a:lstStyle/>
          <a:p>
            <a:r>
              <a:rPr lang="en-US" dirty="0"/>
              <a:t>Metabolic abnormalities resulting from the rapid release of intracellular contents from malignant cells into the bloodstream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Hyperuricemia, hyperkalemia, hyperphosphatemia, hypocalcemia can lead to renal insufficiency, cardiac arrhythmias, seizures, death</a:t>
            </a:r>
          </a:p>
          <a:p>
            <a:endParaRPr lang="en-US" dirty="0"/>
          </a:p>
          <a:p>
            <a:r>
              <a:rPr lang="en-US" dirty="0"/>
              <a:t>Most common emergency in patients with hematologic malignancies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518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588CD-DC15-4C7E-86FA-060AE578A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23" y="301117"/>
            <a:ext cx="11610109" cy="1325563"/>
          </a:xfrm>
        </p:spPr>
        <p:txBody>
          <a:bodyPr/>
          <a:lstStyle/>
          <a:p>
            <a:r>
              <a:rPr lang="en-US" b="1" dirty="0"/>
              <a:t>TLS Pathophysiology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45112-0B89-4E39-908A-E05FF6630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129"/>
            <a:ext cx="11188032" cy="4928101"/>
          </a:xfrm>
        </p:spPr>
        <p:txBody>
          <a:bodyPr>
            <a:normAutofit/>
          </a:bodyPr>
          <a:lstStyle/>
          <a:p>
            <a:r>
              <a:rPr lang="en-US" b="1" dirty="0"/>
              <a:t>Cell break down</a:t>
            </a:r>
          </a:p>
          <a:p>
            <a:pPr lvl="1"/>
            <a:r>
              <a:rPr lang="en-US" dirty="0"/>
              <a:t>Degradation of DNA to purines and phosphates</a:t>
            </a:r>
          </a:p>
          <a:p>
            <a:pPr lvl="1"/>
            <a:r>
              <a:rPr lang="en-US" dirty="0"/>
              <a:t>Release of intracellular potassium + phosphate + nucleic acids into bloodstream</a:t>
            </a:r>
          </a:p>
          <a:p>
            <a:pPr lvl="1"/>
            <a:r>
              <a:rPr lang="en-US" dirty="0"/>
              <a:t>Xanthine oxidase converts purine analogues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hypoxanthine + xanthine + uric acid</a:t>
            </a:r>
          </a:p>
          <a:p>
            <a:pPr lvl="1"/>
            <a:r>
              <a:rPr lang="en-US" dirty="0"/>
              <a:t>Uric acid + calcium phosphate crystalizes in kidney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nephropathy </a:t>
            </a:r>
            <a:r>
              <a:rPr lang="en-US" dirty="0">
                <a:sym typeface="Wingdings" panose="05000000000000000000" pitchFamily="2" charset="2"/>
              </a:rPr>
              <a:t> poor electrolyte / fluid excretion  electrolyte derangements + volume overload</a:t>
            </a:r>
            <a:endParaRPr lang="en-US" dirty="0"/>
          </a:p>
          <a:p>
            <a:pPr lvl="1"/>
            <a:r>
              <a:rPr lang="en-US" dirty="0"/>
              <a:t>Hyperphosphatemia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secondary hypocalcemia</a:t>
            </a:r>
          </a:p>
          <a:p>
            <a:pPr lvl="1"/>
            <a:r>
              <a:rPr lang="en-US" dirty="0"/>
              <a:t>Cytokine release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hypotension and inflammation </a:t>
            </a:r>
            <a:r>
              <a:rPr lang="en-US" dirty="0">
                <a:sym typeface="Wingdings" panose="05000000000000000000" pitchFamily="2" charset="2"/>
              </a:rPr>
              <a:t> more </a:t>
            </a:r>
            <a:r>
              <a:rPr lang="en-US" dirty="0"/>
              <a:t>renal injury</a:t>
            </a:r>
          </a:p>
          <a:p>
            <a:r>
              <a:rPr lang="en-US" b="1" dirty="0"/>
              <a:t>Clinical Symptoms</a:t>
            </a:r>
          </a:p>
          <a:p>
            <a:pPr lvl="1"/>
            <a:r>
              <a:rPr lang="en-US" dirty="0"/>
              <a:t>Nausea, vomiting, lethargy, edema, fluid overload, cardiac dysrhythmias, seizures, muscle cramps, tetany, syncope, altered mental status and/or death secondary to electrolyte abnormalities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83064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5669"/>
            <a:ext cx="4532453" cy="2742678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Electrolyte Derangements 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Risk of TLS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2619156"/>
              </p:ext>
            </p:extLst>
          </p:nvPr>
        </p:nvGraphicFramePr>
        <p:xfrm>
          <a:off x="5767409" y="367837"/>
          <a:ext cx="5315232" cy="2185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3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2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9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Electrolyte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Abnormality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6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Uric Acid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≥ 8 mg/</a:t>
                      </a:r>
                      <a:r>
                        <a:rPr lang="en-US" sz="1400" dirty="0" err="1">
                          <a:effectLst/>
                        </a:rPr>
                        <a:t>dL</a:t>
                      </a:r>
                      <a:r>
                        <a:rPr lang="en-US" sz="1400" dirty="0">
                          <a:effectLst/>
                        </a:rPr>
                        <a:t> or 25% increase from baseline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Potassium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≥ 6 mg/</a:t>
                      </a:r>
                      <a:r>
                        <a:rPr lang="en-US" sz="1400" dirty="0" err="1">
                          <a:effectLst/>
                        </a:rPr>
                        <a:t>dL</a:t>
                      </a:r>
                      <a:r>
                        <a:rPr lang="en-US" sz="1400" dirty="0">
                          <a:effectLst/>
                        </a:rPr>
                        <a:t> or 25% increase from baseline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0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Phosphate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&gt; 6.5 mg/</a:t>
                      </a:r>
                      <a:r>
                        <a:rPr lang="en-US" sz="1400" dirty="0" err="1">
                          <a:effectLst/>
                        </a:rPr>
                        <a:t>dL</a:t>
                      </a:r>
                      <a:r>
                        <a:rPr lang="en-US" sz="1400" dirty="0">
                          <a:effectLst/>
                        </a:rPr>
                        <a:t> or 25% increase from baseline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Calcium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iCal &lt;4.5 mg/</a:t>
                      </a:r>
                      <a:r>
                        <a:rPr lang="en-US" sz="1400" dirty="0" err="1">
                          <a:effectLst/>
                        </a:rPr>
                        <a:t>dL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388" y="2765325"/>
            <a:ext cx="10381009" cy="295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48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EE6B5-5E4C-42EB-A536-3321F293E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58"/>
            <a:ext cx="10515600" cy="1325563"/>
          </a:xfrm>
        </p:spPr>
        <p:txBody>
          <a:bodyPr/>
          <a:lstStyle/>
          <a:p>
            <a:r>
              <a:rPr lang="en-US" b="1" dirty="0"/>
              <a:t>TLS Management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8BCDA-E2AF-4129-9C12-897CFCEBD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603" y="1351321"/>
            <a:ext cx="11286281" cy="5626264"/>
          </a:xfrm>
        </p:spPr>
        <p:txBody>
          <a:bodyPr>
            <a:normAutofit/>
          </a:bodyPr>
          <a:lstStyle/>
          <a:p>
            <a:r>
              <a:rPr lang="en-US" dirty="0"/>
              <a:t>Aggressive intravenous hydration </a:t>
            </a:r>
            <a:r>
              <a:rPr lang="en-US" sz="2500" dirty="0"/>
              <a:t>(2-4x maintenance rate or 3 L/m</a:t>
            </a:r>
            <a:r>
              <a:rPr lang="en-US" sz="2500" baseline="30000" dirty="0"/>
              <a:t>2</a:t>
            </a:r>
            <a:r>
              <a:rPr lang="en-US" sz="2500" dirty="0"/>
              <a:t>/d or 200 mL/kg/d if </a:t>
            </a:r>
            <a:r>
              <a:rPr lang="en-US" sz="2500" u="sng" dirty="0"/>
              <a:t>&lt;</a:t>
            </a:r>
            <a:r>
              <a:rPr lang="en-US" sz="2500" dirty="0"/>
              <a:t>10 kg) </a:t>
            </a:r>
            <a:r>
              <a:rPr lang="en-US" dirty="0"/>
              <a:t>WITHOUT additives </a:t>
            </a:r>
            <a:r>
              <a:rPr lang="en-US" sz="2500" dirty="0"/>
              <a:t>(No K, Ca or </a:t>
            </a:r>
            <a:r>
              <a:rPr lang="en-US" sz="2500" dirty="0" err="1"/>
              <a:t>Phos</a:t>
            </a:r>
            <a:r>
              <a:rPr lang="en-US" sz="2500" dirty="0"/>
              <a:t>) </a:t>
            </a:r>
          </a:p>
          <a:p>
            <a:pPr lvl="1"/>
            <a:r>
              <a:rPr lang="en-US" dirty="0"/>
              <a:t>Maintain intravascular volume</a:t>
            </a:r>
          </a:p>
          <a:p>
            <a:pPr lvl="1"/>
            <a:r>
              <a:rPr lang="en-US" dirty="0"/>
              <a:t>Maintain renal perfusion</a:t>
            </a:r>
          </a:p>
          <a:p>
            <a:pPr lvl="1"/>
            <a:r>
              <a:rPr lang="en-US" dirty="0"/>
              <a:t>Maintain UOP (</a:t>
            </a:r>
            <a:r>
              <a:rPr lang="en-US" u="sng" dirty="0"/>
              <a:t>&gt;</a:t>
            </a:r>
            <a:r>
              <a:rPr lang="en-US" dirty="0"/>
              <a:t> 100 mL/m</a:t>
            </a:r>
            <a:r>
              <a:rPr lang="en-US" baseline="30000" dirty="0"/>
              <a:t>2</a:t>
            </a:r>
            <a:r>
              <a:rPr lang="en-US" dirty="0"/>
              <a:t>/</a:t>
            </a:r>
            <a:r>
              <a:rPr lang="en-US" dirty="0" err="1"/>
              <a:t>hr</a:t>
            </a:r>
            <a:r>
              <a:rPr lang="en-US" dirty="0"/>
              <a:t> (</a:t>
            </a:r>
            <a:r>
              <a:rPr lang="en-US" u="sng" dirty="0"/>
              <a:t>&gt;</a:t>
            </a:r>
            <a:r>
              <a:rPr lang="en-US" dirty="0"/>
              <a:t>3 mL/kg/h if </a:t>
            </a:r>
            <a:r>
              <a:rPr lang="en-US" u="sng" dirty="0"/>
              <a:t>&lt;</a:t>
            </a:r>
            <a:r>
              <a:rPr lang="en-US" dirty="0"/>
              <a:t>10 kg) with a urine specific gravity </a:t>
            </a:r>
            <a:r>
              <a:rPr lang="en-US" u="sng" dirty="0"/>
              <a:t>&lt;</a:t>
            </a:r>
            <a:r>
              <a:rPr lang="en-US" dirty="0"/>
              <a:t>1.010 )</a:t>
            </a:r>
          </a:p>
          <a:p>
            <a:r>
              <a:rPr lang="en-US" dirty="0"/>
              <a:t>Forced diuresis with loop diuretic if suboptimal UOP</a:t>
            </a:r>
          </a:p>
          <a:p>
            <a:pPr lvl="1"/>
            <a:r>
              <a:rPr lang="en-US" dirty="0"/>
              <a:t>Contraindicated in patients with hypovolemia or obstructive </a:t>
            </a:r>
            <a:r>
              <a:rPr lang="en-US" dirty="0" err="1"/>
              <a:t>uropathy</a:t>
            </a:r>
            <a:endParaRPr lang="en-US" dirty="0"/>
          </a:p>
          <a:p>
            <a:r>
              <a:rPr lang="en-US" dirty="0"/>
              <a:t>No urine </a:t>
            </a:r>
            <a:r>
              <a:rPr lang="en-US" dirty="0" err="1"/>
              <a:t>alkalinization</a:t>
            </a:r>
            <a:r>
              <a:rPr lang="en-US" dirty="0"/>
              <a:t>! </a:t>
            </a:r>
          </a:p>
          <a:p>
            <a:pPr lvl="1"/>
            <a:r>
              <a:rPr lang="en-US" dirty="0"/>
              <a:t>Can lead to metabolic alkalosis and worsen obstructive </a:t>
            </a:r>
            <a:r>
              <a:rPr lang="en-US" dirty="0" err="1"/>
              <a:t>uropathies</a:t>
            </a:r>
            <a:r>
              <a:rPr lang="en-US" dirty="0"/>
              <a:t> during the treatment of hyperuricemia  </a:t>
            </a:r>
          </a:p>
        </p:txBody>
      </p:sp>
    </p:spTree>
    <p:extLst>
      <p:ext uri="{BB962C8B-B14F-4D97-AF65-F5344CB8AC3E}">
        <p14:creationId xmlns:p14="http://schemas.microsoft.com/office/powerpoint/2010/main" val="1771742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1249553"/>
            <a:ext cx="11610109" cy="4351338"/>
          </a:xfrm>
        </p:spPr>
        <p:txBody>
          <a:bodyPr/>
          <a:lstStyle/>
          <a:p>
            <a:r>
              <a:rPr lang="en-US" dirty="0"/>
              <a:t>Treat electrolyte abnormalities</a:t>
            </a:r>
          </a:p>
          <a:p>
            <a:pPr lvl="1"/>
            <a:r>
              <a:rPr lang="en-US" u="sng" dirty="0"/>
              <a:t>Hyperuricemia:</a:t>
            </a:r>
            <a:r>
              <a:rPr lang="en-US" dirty="0"/>
              <a:t> Allopurinol (oral xanthine oxidase inhibitor) prevents formation of NEW uric acid and </a:t>
            </a:r>
            <a:r>
              <a:rPr lang="en-US" dirty="0" err="1"/>
              <a:t>Rasburicase</a:t>
            </a:r>
            <a:r>
              <a:rPr lang="en-US" dirty="0"/>
              <a:t> (recombinant urate oxidase) rapidly breaks down EXISTING uric acid</a:t>
            </a:r>
          </a:p>
          <a:p>
            <a:pPr lvl="1"/>
            <a:r>
              <a:rPr lang="en-US" u="sng" dirty="0"/>
              <a:t>Hyperphosphatemia:</a:t>
            </a:r>
            <a:r>
              <a:rPr lang="en-US" dirty="0"/>
              <a:t>  Phosphate binders</a:t>
            </a:r>
          </a:p>
          <a:p>
            <a:pPr lvl="1"/>
            <a:r>
              <a:rPr lang="en-US" u="sng" dirty="0"/>
              <a:t>Hyperkalemia: </a:t>
            </a:r>
            <a:r>
              <a:rPr lang="en-US" dirty="0"/>
              <a:t>K+ binders, diuretics, glucose, insulin, albuterol</a:t>
            </a:r>
          </a:p>
          <a:p>
            <a:pPr lvl="1"/>
            <a:r>
              <a:rPr lang="en-US" u="sng" dirty="0"/>
              <a:t>Hypercalcemia:</a:t>
            </a:r>
            <a:r>
              <a:rPr lang="en-US" dirty="0"/>
              <a:t> only treat IF SYMPTOMATIC due to the risk of increased precipitation with phosphate and worsening acute kidney injury</a:t>
            </a:r>
          </a:p>
          <a:p>
            <a:r>
              <a:rPr lang="en-US" dirty="0"/>
              <a:t>Indications for dialysis: renal insufficiency, oliguria, volume overload, acidosis, persistent electrolyte derangements (K+, </a:t>
            </a:r>
            <a:r>
              <a:rPr lang="en-US" dirty="0" err="1"/>
              <a:t>Phos</a:t>
            </a:r>
            <a:r>
              <a:rPr lang="en-US" dirty="0"/>
              <a:t>, uric acid) not responsive to medical management </a:t>
            </a:r>
          </a:p>
          <a:p>
            <a:r>
              <a:rPr lang="en-US" dirty="0"/>
              <a:t>Follow urine output, fluid status and TLS labs (BMP, </a:t>
            </a:r>
            <a:r>
              <a:rPr lang="en-US" dirty="0" err="1"/>
              <a:t>Phos</a:t>
            </a:r>
            <a:r>
              <a:rPr lang="en-US" dirty="0"/>
              <a:t>, iCal, Uric Acid)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FEE6B5-5E4C-42EB-A536-3321F293E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72517"/>
            <a:ext cx="11610109" cy="1325563"/>
          </a:xfrm>
        </p:spPr>
        <p:txBody>
          <a:bodyPr/>
          <a:lstStyle/>
          <a:p>
            <a:r>
              <a:rPr lang="en-US" b="1" dirty="0"/>
              <a:t>TLS Management	</a:t>
            </a:r>
          </a:p>
        </p:txBody>
      </p:sp>
    </p:spTree>
    <p:extLst>
      <p:ext uri="{BB962C8B-B14F-4D97-AF65-F5344CB8AC3E}">
        <p14:creationId xmlns:p14="http://schemas.microsoft.com/office/powerpoint/2010/main" val="509976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89" y="0"/>
            <a:ext cx="9523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79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A156A716-7857-D34B-9CDB-2C2B37804448}" vid="{94BA6E4C-853C-4A43-B92C-A561C3530A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9A214DB234C54691908C6F3DF6D4DB" ma:contentTypeVersion="16" ma:contentTypeDescription="Create a new document." ma:contentTypeScope="" ma:versionID="50ed737f5f2bd7ceaa98a187e0ccaa75">
  <xsd:schema xmlns:xsd="http://www.w3.org/2001/XMLSchema" xmlns:xs="http://www.w3.org/2001/XMLSchema" xmlns:p="http://schemas.microsoft.com/office/2006/metadata/properties" xmlns:ns2="5e0533bb-bfdf-45c4-9e5c-1558b0841ffd" xmlns:ns3="9c46be9e-554d-43f0-bc75-21fbb32bf30c" targetNamespace="http://schemas.microsoft.com/office/2006/metadata/properties" ma:root="true" ma:fieldsID="23697daaef9795037ab5ec31f3c509ee" ns2:_="" ns3:_="">
    <xsd:import namespace="5e0533bb-bfdf-45c4-9e5c-1558b0841ffd"/>
    <xsd:import namespace="9c46be9e-554d-43f0-bc75-21fbb32bf30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0533bb-bfdf-45c4-9e5c-1558b0841ff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f2caf26-25ad-42a2-bb61-6898ce245ac9}" ma:internalName="TaxCatchAll" ma:showField="CatchAllData" ma:web="5e0533bb-bfdf-45c4-9e5c-1558b0841f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46be9e-554d-43f0-bc75-21fbb32bf3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9e17280-6357-4f01-98d8-aff652f546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e0533bb-bfdf-45c4-9e5c-1558b0841ffd" xsi:nil="true"/>
    <lcf76f155ced4ddcb4097134ff3c332f xmlns="9c46be9e-554d-43f0-bc75-21fbb32bf30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5A993D-D35C-488E-B61B-F45D1C366D05}"/>
</file>

<file path=customXml/itemProps2.xml><?xml version="1.0" encoding="utf-8"?>
<ds:datastoreItem xmlns:ds="http://schemas.openxmlformats.org/officeDocument/2006/customXml" ds:itemID="{F8496F8F-75C3-40FB-863B-43327975ADBA}"/>
</file>

<file path=customXml/itemProps3.xml><?xml version="1.0" encoding="utf-8"?>
<ds:datastoreItem xmlns:ds="http://schemas.openxmlformats.org/officeDocument/2006/customXml" ds:itemID="{7059A02B-E8D3-47C8-A0A4-440EA11BB1F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</TotalTime>
  <Words>1818</Words>
  <Application>Microsoft Office PowerPoint</Application>
  <PresentationFormat>Widescreen</PresentationFormat>
  <Paragraphs>208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Symbol</vt:lpstr>
      <vt:lpstr>Office Theme</vt:lpstr>
      <vt:lpstr>Oncologic Emergencies</vt:lpstr>
      <vt:lpstr>This talk will follow the topical structure suggested by the ABP:</vt:lpstr>
      <vt:lpstr>Oncologic Emergencies</vt:lpstr>
      <vt:lpstr>Tumor Lysis Syndrome</vt:lpstr>
      <vt:lpstr>TLS Pathophysiology</vt:lpstr>
      <vt:lpstr>Electrolyte Derangements  and  Risk of TLS</vt:lpstr>
      <vt:lpstr>TLS Management </vt:lpstr>
      <vt:lpstr>TLS Management </vt:lpstr>
      <vt:lpstr>PowerPoint Presentation</vt:lpstr>
      <vt:lpstr>Oncologic Emergencies</vt:lpstr>
      <vt:lpstr>Hyperleukocytosis</vt:lpstr>
      <vt:lpstr>Clinical Features of Hyperleukocytosis</vt:lpstr>
      <vt:lpstr>Hyperleukocytosis Management</vt:lpstr>
      <vt:lpstr>Oncologic Emergencies</vt:lpstr>
      <vt:lpstr>SVCS and SMS</vt:lpstr>
      <vt:lpstr>SVCS &amp; SMS Diagnosis and Management</vt:lpstr>
      <vt:lpstr>AVOID  GENERAL ANESTHESIA,  CONSCIOUS SEDATION, ANXIOLYTICS &amp; INTUBATION</vt:lpstr>
      <vt:lpstr>Oncologic Emergencies</vt:lpstr>
      <vt:lpstr>Increased Intracranial Pressure (ICP)</vt:lpstr>
      <vt:lpstr>Increased Intracranial Pressure (ICP) Management</vt:lpstr>
      <vt:lpstr>Oncologic Emergencies</vt:lpstr>
      <vt:lpstr>Spinal Cord Compression</vt:lpstr>
      <vt:lpstr>Spinal Cord Compression Diagnosis</vt:lpstr>
      <vt:lpstr>Spinal Cord Compression Management:  Time is Function!</vt:lpstr>
      <vt:lpstr>Oncologic Emergencies</vt:lpstr>
      <vt:lpstr>Febrile Neutropenia Diagnosis</vt:lpstr>
      <vt:lpstr>Febrile Neutropenia Treatment</vt:lpstr>
      <vt:lpstr>Discontinuation of Treatment</vt:lpstr>
      <vt:lpstr>Persistent Fevers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Sonya Jones</dc:creator>
  <cp:lastModifiedBy>Ryan Wilkinson</cp:lastModifiedBy>
  <cp:revision>14</cp:revision>
  <dcterms:created xsi:type="dcterms:W3CDTF">2020-10-02T16:01:30Z</dcterms:created>
  <dcterms:modified xsi:type="dcterms:W3CDTF">2021-01-04T18:03:23Z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0x010100579A214DB234C54691908C6F3DF6D4DB</vt:lpwstr>
  </property>
  <property fmtid="{D5CDD505-2E9C-101B-9397-08002B2CF9AE}" pid="3" name="Order">
    <vt:r8>100</vt:r8>
  </property>
</Properties>
</file>