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384" r:id="rId2"/>
    <p:sldId id="257" r:id="rId3"/>
    <p:sldId id="359" r:id="rId4"/>
    <p:sldId id="379" r:id="rId5"/>
    <p:sldId id="266" r:id="rId6"/>
    <p:sldId id="267" r:id="rId7"/>
    <p:sldId id="380" r:id="rId8"/>
    <p:sldId id="280" r:id="rId9"/>
    <p:sldId id="282" r:id="rId10"/>
    <p:sldId id="281" r:id="rId11"/>
    <p:sldId id="357" r:id="rId12"/>
    <p:sldId id="355" r:id="rId13"/>
    <p:sldId id="317" r:id="rId14"/>
    <p:sldId id="311" r:id="rId15"/>
    <p:sldId id="312" r:id="rId16"/>
    <p:sldId id="318" r:id="rId17"/>
    <p:sldId id="314" r:id="rId18"/>
    <p:sldId id="315" r:id="rId19"/>
    <p:sldId id="316" r:id="rId20"/>
    <p:sldId id="313" r:id="rId21"/>
    <p:sldId id="341" r:id="rId22"/>
    <p:sldId id="358" r:id="rId23"/>
    <p:sldId id="286" r:id="rId24"/>
    <p:sldId id="319" r:id="rId25"/>
    <p:sldId id="289" r:id="rId26"/>
    <p:sldId id="287" r:id="rId27"/>
    <p:sldId id="290" r:id="rId28"/>
    <p:sldId id="291" r:id="rId29"/>
    <p:sldId id="371" r:id="rId30"/>
    <p:sldId id="372" r:id="rId31"/>
    <p:sldId id="297" r:id="rId32"/>
    <p:sldId id="373" r:id="rId33"/>
    <p:sldId id="299" r:id="rId34"/>
    <p:sldId id="375" r:id="rId35"/>
    <p:sldId id="300" r:id="rId36"/>
    <p:sldId id="374" r:id="rId37"/>
    <p:sldId id="301" r:id="rId38"/>
    <p:sldId id="303" r:id="rId39"/>
    <p:sldId id="304" r:id="rId40"/>
    <p:sldId id="381" r:id="rId41"/>
    <p:sldId id="293" r:id="rId42"/>
    <p:sldId id="342" r:id="rId43"/>
    <p:sldId id="350" r:id="rId44"/>
    <p:sldId id="333" r:id="rId45"/>
    <p:sldId id="337" r:id="rId46"/>
    <p:sldId id="272" r:id="rId47"/>
    <p:sldId id="334" r:id="rId48"/>
    <p:sldId id="335" r:id="rId49"/>
    <p:sldId id="336" r:id="rId50"/>
    <p:sldId id="356" r:id="rId51"/>
    <p:sldId id="339" r:id="rId52"/>
    <p:sldId id="338" r:id="rId53"/>
    <p:sldId id="277" r:id="rId54"/>
    <p:sldId id="343" r:id="rId55"/>
    <p:sldId id="344" r:id="rId56"/>
    <p:sldId id="278" r:id="rId57"/>
    <p:sldId id="345" r:id="rId58"/>
    <p:sldId id="346" r:id="rId59"/>
    <p:sldId id="347" r:id="rId60"/>
    <p:sldId id="348" r:id="rId61"/>
    <p:sldId id="279" r:id="rId62"/>
    <p:sldId id="382" r:id="rId63"/>
    <p:sldId id="354" r:id="rId64"/>
    <p:sldId id="360" r:id="rId65"/>
    <p:sldId id="353" r:id="rId66"/>
    <p:sldId id="321" r:id="rId67"/>
    <p:sldId id="320" r:id="rId68"/>
    <p:sldId id="322" r:id="rId69"/>
    <p:sldId id="323" r:id="rId70"/>
    <p:sldId id="325" r:id="rId71"/>
    <p:sldId id="383" r:id="rId72"/>
    <p:sldId id="361" r:id="rId73"/>
    <p:sldId id="364" r:id="rId74"/>
    <p:sldId id="370" r:id="rId75"/>
    <p:sldId id="362" r:id="rId76"/>
    <p:sldId id="363" r:id="rId77"/>
    <p:sldId id="365" r:id="rId78"/>
    <p:sldId id="367" r:id="rId79"/>
    <p:sldId id="368" r:id="rId80"/>
    <p:sldId id="369" r:id="rId81"/>
    <p:sldId id="326" r:id="rId82"/>
    <p:sldId id="327" r:id="rId83"/>
    <p:sldId id="328" r:id="rId84"/>
    <p:sldId id="377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9" autoAdjust="0"/>
    <p:restoredTop sz="94681"/>
  </p:normalViewPr>
  <p:slideViewPr>
    <p:cSldViewPr snapToGrid="0">
      <p:cViewPr varScale="1">
        <p:scale>
          <a:sx n="104" d="100"/>
          <a:sy n="104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FBDA6-ED97-194F-97DC-36B624EC8073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4181-22FB-7946-8146-DAE6D104C3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4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5A12F8B6-CCC3-664E-AE9E-1AF5B756F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E9DC9066-6CFB-7A4C-9CEA-98587DB90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normal distribution of platelets between circulation and the spleen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relationship between platelet age and function</a:t>
            </a:r>
          </a:p>
        </p:txBody>
      </p:sp>
    </p:spTree>
    <p:extLst>
      <p:ext uri="{BB962C8B-B14F-4D97-AF65-F5344CB8AC3E}">
        <p14:creationId xmlns:p14="http://schemas.microsoft.com/office/powerpoint/2010/main" val="49349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F47C6BA0-A5A0-0B42-B86A-4573574F07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C06ADE7C-B888-B846-A6D8-A48E475C3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200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D390A713-39A7-D247-AFF3-678678A42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44A92663-DC12-C844-B734-C963AC5F1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risks and proper management of an infant born to a mother with immune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how to evaluate and manage an infant born to a mother with SLE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how to evaluate and manage an infant born to a mother with ITP</a:t>
            </a:r>
          </a:p>
        </p:txBody>
      </p:sp>
    </p:spTree>
    <p:extLst>
      <p:ext uri="{BB962C8B-B14F-4D97-AF65-F5344CB8AC3E}">
        <p14:creationId xmlns:p14="http://schemas.microsoft.com/office/powerpoint/2010/main" val="424681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AD72A495-8CE6-5449-8ACE-F54D7A0C69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60C991BA-0DBB-684B-8891-56730D105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major platelet antigens involved in neonatal alloimmune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diagnostic features of NAIT and ITP</a:t>
            </a:r>
          </a:p>
        </p:txBody>
      </p:sp>
    </p:spTree>
    <p:extLst>
      <p:ext uri="{BB962C8B-B14F-4D97-AF65-F5344CB8AC3E}">
        <p14:creationId xmlns:p14="http://schemas.microsoft.com/office/powerpoint/2010/main" val="285456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6">
            <a:extLst>
              <a:ext uri="{FF2B5EF4-FFF2-40B4-BE49-F238E27FC236}">
                <a16:creationId xmlns:a16="http://schemas.microsoft.com/office/drawing/2014/main" id="{FB3FE0AB-9516-0745-8804-05DB72576A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Rectangle 1027">
            <a:extLst>
              <a:ext uri="{FF2B5EF4-FFF2-40B4-BE49-F238E27FC236}">
                <a16:creationId xmlns:a16="http://schemas.microsoft.com/office/drawing/2014/main" id="{45691F0B-E327-8041-8791-B91651E587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533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9F549B9B-7F5C-714F-9FAA-A3F9BA634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16B123F6-5C06-754F-8975-E9716919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course of acute ITP</a:t>
            </a:r>
          </a:p>
        </p:txBody>
      </p:sp>
    </p:spTree>
    <p:extLst>
      <p:ext uri="{BB962C8B-B14F-4D97-AF65-F5344CB8AC3E}">
        <p14:creationId xmlns:p14="http://schemas.microsoft.com/office/powerpoint/2010/main" val="2328768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E10A255B-57C3-6742-AF4B-FF53582F8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A44812F5-4065-1E4F-8F17-0AE2F6D1F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672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53A320DF-AB77-834D-97D6-7AA174F3F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9B2EB582-F2FF-4045-ACDB-DE75216D5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laboratory features of acute and chronic  ITP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indications for bone marrow examination in ITP</a:t>
            </a:r>
          </a:p>
        </p:txBody>
      </p:sp>
    </p:spTree>
    <p:extLst>
      <p:ext uri="{BB962C8B-B14F-4D97-AF65-F5344CB8AC3E}">
        <p14:creationId xmlns:p14="http://schemas.microsoft.com/office/powerpoint/2010/main" val="605310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B969E7BE-CC98-A945-8DBF-EC613DD15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F3E882DF-1496-C94E-B9DA-C04BF8FB7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therapeutic options and complications of therapy for acute ITP</a:t>
            </a:r>
          </a:p>
        </p:txBody>
      </p:sp>
    </p:spTree>
    <p:extLst>
      <p:ext uri="{BB962C8B-B14F-4D97-AF65-F5344CB8AC3E}">
        <p14:creationId xmlns:p14="http://schemas.microsoft.com/office/powerpoint/2010/main" val="460226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497485F2-98CD-6642-86C7-6441DB4DC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F1BCFD6C-8FDA-BF46-A426-382FF5C12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Understand the management issues and risks of splenectomy in childhood ITP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therapeutic options in chronic ITP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7136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B44194E4-D3C4-A041-B2A9-280E1E89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5DEC1FBA-7545-9B45-8E3C-2E30A5835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that thrombocytopenia is usually an important feature of DIC</a:t>
            </a:r>
          </a:p>
        </p:txBody>
      </p:sp>
    </p:spTree>
    <p:extLst>
      <p:ext uri="{BB962C8B-B14F-4D97-AF65-F5344CB8AC3E}">
        <p14:creationId xmlns:p14="http://schemas.microsoft.com/office/powerpoint/2010/main" val="104515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FE90C5E-1571-604E-AA6A-9BBB5DC129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9D138E4-938F-B541-AC8C-BAF30891D94C}" type="slidenum">
              <a:rPr lang="en-US" altLang="en-US" sz="1200">
                <a:latin typeface="Arial" panose="020B0604020202020204" pitchFamily="34" charset="0"/>
              </a:rPr>
              <a:pPr algn="r"/>
              <a:t>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BD81468-14EB-4741-96A4-6CE99EB62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1B434F1-3B27-8643-AA0D-F1754DCDF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Know the survival of platelets in vivo under normal conditions and in different thrombocytopenic states</a:t>
            </a:r>
          </a:p>
        </p:txBody>
      </p:sp>
    </p:spTree>
    <p:extLst>
      <p:ext uri="{BB962C8B-B14F-4D97-AF65-F5344CB8AC3E}">
        <p14:creationId xmlns:p14="http://schemas.microsoft.com/office/powerpoint/2010/main" val="2923324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B44194E4-D3C4-A041-B2A9-280E1E89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5DEC1FBA-7545-9B45-8E3C-2E30A5835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that thrombocytopenia is usually an important feature of DIC</a:t>
            </a:r>
          </a:p>
        </p:txBody>
      </p:sp>
    </p:spTree>
    <p:extLst>
      <p:ext uri="{BB962C8B-B14F-4D97-AF65-F5344CB8AC3E}">
        <p14:creationId xmlns:p14="http://schemas.microsoft.com/office/powerpoint/2010/main" val="3324583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02B60DD7-F356-5449-B368-713EBF45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E6691322-BF68-834D-91E5-91C4FA404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presentation, etiology, laboratory findings, and clinical course of HUS</a:t>
            </a:r>
          </a:p>
        </p:txBody>
      </p:sp>
    </p:spTree>
    <p:extLst>
      <p:ext uri="{BB962C8B-B14F-4D97-AF65-F5344CB8AC3E}">
        <p14:creationId xmlns:p14="http://schemas.microsoft.com/office/powerpoint/2010/main" val="2038269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02B60DD7-F356-5449-B368-713EBF45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E6691322-BF68-834D-91E5-91C4FA404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presentation, etiology, laboratory findings, and clinical course of HUS</a:t>
            </a:r>
          </a:p>
        </p:txBody>
      </p:sp>
    </p:spTree>
    <p:extLst>
      <p:ext uri="{BB962C8B-B14F-4D97-AF65-F5344CB8AC3E}">
        <p14:creationId xmlns:p14="http://schemas.microsoft.com/office/powerpoint/2010/main" val="2884402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C5FD57B5-9626-254F-AE15-DD0F1587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E4B342D2-D451-794A-B44F-7E5DF709C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presentation of TTP</a:t>
            </a:r>
          </a:p>
        </p:txBody>
      </p:sp>
    </p:spTree>
    <p:extLst>
      <p:ext uri="{BB962C8B-B14F-4D97-AF65-F5344CB8AC3E}">
        <p14:creationId xmlns:p14="http://schemas.microsoft.com/office/powerpoint/2010/main" val="99463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C5FD57B5-9626-254F-AE15-DD0F1587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E4B342D2-D451-794A-B44F-7E5DF709C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presentation of TTP</a:t>
            </a:r>
          </a:p>
        </p:txBody>
      </p:sp>
    </p:spTree>
    <p:extLst>
      <p:ext uri="{BB962C8B-B14F-4D97-AF65-F5344CB8AC3E}">
        <p14:creationId xmlns:p14="http://schemas.microsoft.com/office/powerpoint/2010/main" val="185760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8638FC5D-5A6B-7B46-A7EF-F642AD9C8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EF171684-7172-F947-92D8-FE2CDC354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laboratory findings in TTP</a:t>
            </a:r>
          </a:p>
        </p:txBody>
      </p:sp>
    </p:spTree>
    <p:extLst>
      <p:ext uri="{BB962C8B-B14F-4D97-AF65-F5344CB8AC3E}">
        <p14:creationId xmlns:p14="http://schemas.microsoft.com/office/powerpoint/2010/main" val="1032289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D4D651F7-C3C1-8245-A4A5-C0D7B6004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F83D7003-75B1-C649-B33D-B7B3D8B7E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course of thrombocytopenia and therapeutic options for TTP</a:t>
            </a:r>
          </a:p>
        </p:txBody>
      </p:sp>
    </p:spTree>
    <p:extLst>
      <p:ext uri="{BB962C8B-B14F-4D97-AF65-F5344CB8AC3E}">
        <p14:creationId xmlns:p14="http://schemas.microsoft.com/office/powerpoint/2010/main" val="758228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967353B9-6290-3344-9781-549069313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6C44203C-91CE-8A4A-A6AC-F8575BAAF0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presentation, lab findings, course of thrombocytopenia, and therapeutic options in inherited chronic form of TTP</a:t>
            </a:r>
          </a:p>
        </p:txBody>
      </p:sp>
    </p:spTree>
    <p:extLst>
      <p:ext uri="{BB962C8B-B14F-4D97-AF65-F5344CB8AC3E}">
        <p14:creationId xmlns:p14="http://schemas.microsoft.com/office/powerpoint/2010/main" val="2686603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>
            <a:extLst>
              <a:ext uri="{FF2B5EF4-FFF2-40B4-BE49-F238E27FC236}">
                <a16:creationId xmlns:a16="http://schemas.microsoft.com/office/drawing/2014/main" id="{6B410A8F-785F-0D46-8CEB-09B2DFB00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Rectangle 1027">
            <a:extLst>
              <a:ext uri="{FF2B5EF4-FFF2-40B4-BE49-F238E27FC236}">
                <a16:creationId xmlns:a16="http://schemas.microsoft.com/office/drawing/2014/main" id="{787F728B-2E6D-3B4E-9C19-E52C4A1624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337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126A4C4-B1FF-F24D-BF6C-44229883EB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079C712-4173-6E42-AD29-C592484FD4F6}" type="slidenum">
              <a:rPr lang="en-US" altLang="en-US" sz="1200">
                <a:latin typeface="Arial" panose="020B0604020202020204" pitchFamily="34" charset="0"/>
              </a:rPr>
              <a:pPr algn="r"/>
              <a:t>44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2093A9E-59F6-D24D-BD84-FE58DCDE0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FC9C3B3-04B9-554D-93B4-8D54708E5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916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FBF7101-809D-214E-942E-9A2E39029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376C90F3-E402-D443-AD26-103A76E75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811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126A4C4-B1FF-F24D-BF6C-44229883EB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079C712-4173-6E42-AD29-C592484FD4F6}" type="slidenum">
              <a:rPr lang="en-US" altLang="en-US" sz="1200">
                <a:latin typeface="Arial" panose="020B0604020202020204" pitchFamily="34" charset="0"/>
              </a:rPr>
              <a:pPr algn="r"/>
              <a:t>45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2093A9E-59F6-D24D-BD84-FE58DCDE0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FC9C3B3-04B9-554D-93B4-8D54708E5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269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67322DF-ECDB-914E-9DFC-38EF8CDBCF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3099002-9B02-2847-8C07-D416621B3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significance of platelet adhesion and aggregation and their overall relationship to hemostasis</a:t>
            </a:r>
          </a:p>
        </p:txBody>
      </p:sp>
    </p:spTree>
    <p:extLst>
      <p:ext uri="{BB962C8B-B14F-4D97-AF65-F5344CB8AC3E}">
        <p14:creationId xmlns:p14="http://schemas.microsoft.com/office/powerpoint/2010/main" val="1045398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26">
            <a:extLst>
              <a:ext uri="{FF2B5EF4-FFF2-40B4-BE49-F238E27FC236}">
                <a16:creationId xmlns:a16="http://schemas.microsoft.com/office/drawing/2014/main" id="{9FF1A517-63D5-E94C-B401-21C70B21D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1027">
            <a:extLst>
              <a:ext uri="{FF2B5EF4-FFF2-40B4-BE49-F238E27FC236}">
                <a16:creationId xmlns:a16="http://schemas.microsoft.com/office/drawing/2014/main" id="{F1D491D2-1624-1842-BDFA-FD5CE55EC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346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26">
            <a:extLst>
              <a:ext uri="{FF2B5EF4-FFF2-40B4-BE49-F238E27FC236}">
                <a16:creationId xmlns:a16="http://schemas.microsoft.com/office/drawing/2014/main" id="{9FF1A517-63D5-E94C-B401-21C70B21D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1027">
            <a:extLst>
              <a:ext uri="{FF2B5EF4-FFF2-40B4-BE49-F238E27FC236}">
                <a16:creationId xmlns:a16="http://schemas.microsoft.com/office/drawing/2014/main" id="{F1D491D2-1624-1842-BDFA-FD5CE55EC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097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9F549B9B-7F5C-714F-9FAA-A3F9BA634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16B123F6-5C06-754F-8975-E9716919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course of acute ITP</a:t>
            </a:r>
          </a:p>
        </p:txBody>
      </p:sp>
    </p:spTree>
    <p:extLst>
      <p:ext uri="{BB962C8B-B14F-4D97-AF65-F5344CB8AC3E}">
        <p14:creationId xmlns:p14="http://schemas.microsoft.com/office/powerpoint/2010/main" val="3908058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26">
            <a:extLst>
              <a:ext uri="{FF2B5EF4-FFF2-40B4-BE49-F238E27FC236}">
                <a16:creationId xmlns:a16="http://schemas.microsoft.com/office/drawing/2014/main" id="{A879DA2B-66D5-8A4E-A20D-D501779909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Rectangle 1027">
            <a:extLst>
              <a:ext uri="{FF2B5EF4-FFF2-40B4-BE49-F238E27FC236}">
                <a16:creationId xmlns:a16="http://schemas.microsoft.com/office/drawing/2014/main" id="{D312DD7D-99F3-4D47-9BAC-3E655ED7B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281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ABEDC9E5-B410-CB42-861B-AF18618811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3">
            <a:extLst>
              <a:ext uri="{FF2B5EF4-FFF2-40B4-BE49-F238E27FC236}">
                <a16:creationId xmlns:a16="http://schemas.microsoft.com/office/drawing/2014/main" id="{F96BF10D-4BF4-5D48-8FB6-1A05CD2BB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molecular basis, clinical characteristics, laboratory features, management, and inheritance pattern associated with Glanzmann Thrombasthenia</a:t>
            </a:r>
          </a:p>
        </p:txBody>
      </p:sp>
    </p:spTree>
    <p:extLst>
      <p:ext uri="{BB962C8B-B14F-4D97-AF65-F5344CB8AC3E}">
        <p14:creationId xmlns:p14="http://schemas.microsoft.com/office/powerpoint/2010/main" val="4030864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43110DC0-9C8F-3F45-906B-E9F23C351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3">
            <a:extLst>
              <a:ext uri="{FF2B5EF4-FFF2-40B4-BE49-F238E27FC236}">
                <a16:creationId xmlns:a16="http://schemas.microsoft.com/office/drawing/2014/main" id="{D715BF53-5B2C-FF4D-9720-E5A600F5C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molecular basis, clinical characteristics, laboratory features, management, and inheritance pattern associated with Bernanrd-Soulier Syndrome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risks of platelet transfusions in platelet function disorders</a:t>
            </a:r>
          </a:p>
        </p:txBody>
      </p:sp>
    </p:spTree>
    <p:extLst>
      <p:ext uri="{BB962C8B-B14F-4D97-AF65-F5344CB8AC3E}">
        <p14:creationId xmlns:p14="http://schemas.microsoft.com/office/powerpoint/2010/main" val="1351387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26">
            <a:extLst>
              <a:ext uri="{FF2B5EF4-FFF2-40B4-BE49-F238E27FC236}">
                <a16:creationId xmlns:a16="http://schemas.microsoft.com/office/drawing/2014/main" id="{ACD49DDE-727C-BA4F-9030-D5EE27A3DA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1027">
            <a:extLst>
              <a:ext uri="{FF2B5EF4-FFF2-40B4-BE49-F238E27FC236}">
                <a16:creationId xmlns:a16="http://schemas.microsoft.com/office/drawing/2014/main" id="{03EEBBAD-E6F8-464B-938E-6C0922E06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482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BFA4D09B-048D-8D47-9587-55832CC9E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3">
            <a:extLst>
              <a:ext uri="{FF2B5EF4-FFF2-40B4-BE49-F238E27FC236}">
                <a16:creationId xmlns:a16="http://schemas.microsoft.com/office/drawing/2014/main" id="{4CCE375D-218B-BD42-8655-A95EE8735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characteristics, laboratory findings, management, and inheritance pattern of alpha-granule def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characteristics, laboratory findings, management, and inheritance pattern of dense- granule def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97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1E5CDB7-5F23-9D48-A6C8-D0BB0E255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D8D79F7F-CC74-0147-A8E6-74D1CD14C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general mechanisms and clinical presentation of thrombocytopenia in the setting of impaired production, increased destruction, and abnormal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54607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>
            <a:extLst>
              <a:ext uri="{FF2B5EF4-FFF2-40B4-BE49-F238E27FC236}">
                <a16:creationId xmlns:a16="http://schemas.microsoft.com/office/drawing/2014/main" id="{F0799AD5-E404-4046-92E6-C3BDF42DE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6" name="Rectangle 3">
            <a:extLst>
              <a:ext uri="{FF2B5EF4-FFF2-40B4-BE49-F238E27FC236}">
                <a16:creationId xmlns:a16="http://schemas.microsoft.com/office/drawing/2014/main" id="{EC7B63F7-585F-E749-AE76-81AC7D522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730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35F9027C-D587-8143-B76C-7CAF8BC707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4" name="Rectangle 3">
            <a:extLst>
              <a:ext uri="{FF2B5EF4-FFF2-40B4-BE49-F238E27FC236}">
                <a16:creationId xmlns:a16="http://schemas.microsoft.com/office/drawing/2014/main" id="{E015E99C-650F-3444-B963-AE8DEA8899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8877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26">
            <a:extLst>
              <a:ext uri="{FF2B5EF4-FFF2-40B4-BE49-F238E27FC236}">
                <a16:creationId xmlns:a16="http://schemas.microsoft.com/office/drawing/2014/main" id="{0B5CDD9F-F690-504A-AF41-57F13DC065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1027">
            <a:extLst>
              <a:ext uri="{FF2B5EF4-FFF2-40B4-BE49-F238E27FC236}">
                <a16:creationId xmlns:a16="http://schemas.microsoft.com/office/drawing/2014/main" id="{C9EE6E14-91F4-4F49-8569-B4B29C27A8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049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744DC436-EB0D-5F49-BDAA-54D5FE892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8F50C096-A2B6-634F-B669-1F7103AC6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features, laboratory findings, immunologic abnormalities, and prognosis in children with WAS</a:t>
            </a:r>
          </a:p>
        </p:txBody>
      </p:sp>
    </p:spTree>
    <p:extLst>
      <p:ext uri="{BB962C8B-B14F-4D97-AF65-F5344CB8AC3E}">
        <p14:creationId xmlns:p14="http://schemas.microsoft.com/office/powerpoint/2010/main" val="1359659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2CCD2E2F-0A74-4340-93C2-3A9832C3A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54D6C384-7C77-F647-A8F4-6667C2A44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features, laboratory findings, immunologic abnormalities, and prognosis in children with WAS</a:t>
            </a:r>
          </a:p>
        </p:txBody>
      </p:sp>
    </p:spTree>
    <p:extLst>
      <p:ext uri="{BB962C8B-B14F-4D97-AF65-F5344CB8AC3E}">
        <p14:creationId xmlns:p14="http://schemas.microsoft.com/office/powerpoint/2010/main" val="4028127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30887DC-537F-8F4F-9F49-62D24DBC3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DAD857D3-0ABD-8243-8E8F-02B1E8A10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genetics, clinical features, and laboratory characteristics associated with hereditary thrombocytopenia associated with macrothrombocytes or giant platelet syndrome</a:t>
            </a:r>
          </a:p>
        </p:txBody>
      </p:sp>
    </p:spTree>
    <p:extLst>
      <p:ext uri="{BB962C8B-B14F-4D97-AF65-F5344CB8AC3E}">
        <p14:creationId xmlns:p14="http://schemas.microsoft.com/office/powerpoint/2010/main" val="3456939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D9956887-A679-234C-9170-2A367D086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3B37C7F1-181C-C644-808C-D1D955A3E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features, inheritance patterns, treatment, and prognosis of newborn infants with TAR</a:t>
            </a:r>
          </a:p>
        </p:txBody>
      </p:sp>
    </p:spTree>
    <p:extLst>
      <p:ext uri="{BB962C8B-B14F-4D97-AF65-F5344CB8AC3E}">
        <p14:creationId xmlns:p14="http://schemas.microsoft.com/office/powerpoint/2010/main" val="2063011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B619C70C-4308-7548-B8D0-5900E6803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915DAE3D-8C4B-FD41-B148-A081243A73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16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>
            <a:extLst>
              <a:ext uri="{FF2B5EF4-FFF2-40B4-BE49-F238E27FC236}">
                <a16:creationId xmlns:a16="http://schemas.microsoft.com/office/drawing/2014/main" id="{12465532-3604-904E-AB6C-86FA8491E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0" name="Rectangle 3">
            <a:extLst>
              <a:ext uri="{FF2B5EF4-FFF2-40B4-BE49-F238E27FC236}">
                <a16:creationId xmlns:a16="http://schemas.microsoft.com/office/drawing/2014/main" id="{E5BC6E04-5B0C-7B46-A000-858887915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179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>
            <a:extLst>
              <a:ext uri="{FF2B5EF4-FFF2-40B4-BE49-F238E27FC236}">
                <a16:creationId xmlns:a16="http://schemas.microsoft.com/office/drawing/2014/main" id="{CDA13186-41AE-354E-801E-B25D1578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8" name="Rectangle 3">
            <a:extLst>
              <a:ext uri="{FF2B5EF4-FFF2-40B4-BE49-F238E27FC236}">
                <a16:creationId xmlns:a16="http://schemas.microsoft.com/office/drawing/2014/main" id="{3FEF8BCD-2D54-C143-8A41-EE5FAFBD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33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026">
            <a:extLst>
              <a:ext uri="{FF2B5EF4-FFF2-40B4-BE49-F238E27FC236}">
                <a16:creationId xmlns:a16="http://schemas.microsoft.com/office/drawing/2014/main" id="{46C27919-5C36-5442-B470-848E56FEFB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Rectangle 1027">
            <a:extLst>
              <a:ext uri="{FF2B5EF4-FFF2-40B4-BE49-F238E27FC236}">
                <a16:creationId xmlns:a16="http://schemas.microsoft.com/office/drawing/2014/main" id="{CF2F2748-A6B6-D940-B2B9-381EACFF1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1668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>
            <a:extLst>
              <a:ext uri="{FF2B5EF4-FFF2-40B4-BE49-F238E27FC236}">
                <a16:creationId xmlns:a16="http://schemas.microsoft.com/office/drawing/2014/main" id="{CDA13186-41AE-354E-801E-B25D1578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8" name="Rectangle 3">
            <a:extLst>
              <a:ext uri="{FF2B5EF4-FFF2-40B4-BE49-F238E27FC236}">
                <a16:creationId xmlns:a16="http://schemas.microsoft.com/office/drawing/2014/main" id="{3FEF8BCD-2D54-C143-8A41-EE5FAFBD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6918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C4DF8182-62F4-D142-96B3-89A3CE5D1E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F5CADC2-E593-0346-99D9-D23503A71C77}" type="slidenum">
              <a:rPr lang="en-US" altLang="en-US" sz="1200">
                <a:latin typeface="Arial" panose="020B0604020202020204" pitchFamily="34" charset="0"/>
              </a:rPr>
              <a:pPr algn="r"/>
              <a:t>78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B1B5313D-5EEF-2543-8EBC-7FD81C679F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FBC8A4B2-AA10-DD45-998B-F0AC389B5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2735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EA1A7B56-0D00-CD4D-970D-352E587AD3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Rectangle 3">
            <a:extLst>
              <a:ext uri="{FF2B5EF4-FFF2-40B4-BE49-F238E27FC236}">
                <a16:creationId xmlns:a16="http://schemas.microsoft.com/office/drawing/2014/main" id="{D57AE065-220D-2B4A-9EA6-2E5D171817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0356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3F54845E-D00D-D64D-B124-DE025A656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Rectangle 3">
            <a:extLst>
              <a:ext uri="{FF2B5EF4-FFF2-40B4-BE49-F238E27FC236}">
                <a16:creationId xmlns:a16="http://schemas.microsoft.com/office/drawing/2014/main" id="{7A18B20E-1E4A-B84B-B84B-FDCC87BF0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1904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026">
            <a:extLst>
              <a:ext uri="{FF2B5EF4-FFF2-40B4-BE49-F238E27FC236}">
                <a16:creationId xmlns:a16="http://schemas.microsoft.com/office/drawing/2014/main" id="{33231855-F032-3547-A32F-2B517CE060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Rectangle 1027">
            <a:extLst>
              <a:ext uri="{FF2B5EF4-FFF2-40B4-BE49-F238E27FC236}">
                <a16:creationId xmlns:a16="http://schemas.microsoft.com/office/drawing/2014/main" id="{DCB9DB69-AA6F-1C46-B02A-8D53912452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28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0EE3AD6F-9780-F249-9C70-1B39B4FD8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024D07CA-0263-934F-A086-039B29B53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incidence and course of thrombocytopenia with bacterial sepsis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various congenital infections associated with neonatal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inborn errors of metabolism associated with thrombocytopenia </a:t>
            </a:r>
          </a:p>
        </p:txBody>
      </p:sp>
    </p:spTree>
    <p:extLst>
      <p:ext uri="{BB962C8B-B14F-4D97-AF65-F5344CB8AC3E}">
        <p14:creationId xmlns:p14="http://schemas.microsoft.com/office/powerpoint/2010/main" val="119087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11EC7ECC-D627-914A-B225-4D50EC798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A04C0CC7-064E-B74F-A17C-0F7A7CFCF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clinical features of a neonatal thrombocytopenia due to NAIT and ITP</a:t>
            </a:r>
          </a:p>
        </p:txBody>
      </p:sp>
    </p:spTree>
    <p:extLst>
      <p:ext uri="{BB962C8B-B14F-4D97-AF65-F5344CB8AC3E}">
        <p14:creationId xmlns:p14="http://schemas.microsoft.com/office/powerpoint/2010/main" val="211008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B58C586A-833E-E84F-A5EB-31C87B123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86AD329A-8408-624F-AF28-F328C5252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</a:t>
            </a:r>
          </a:p>
        </p:txBody>
      </p:sp>
    </p:spTree>
    <p:extLst>
      <p:ext uri="{BB962C8B-B14F-4D97-AF65-F5344CB8AC3E}">
        <p14:creationId xmlns:p14="http://schemas.microsoft.com/office/powerpoint/2010/main" val="1707970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B58C586A-833E-E84F-A5EB-31C87B123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86AD329A-8408-624F-AF28-F328C5252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Know the </a:t>
            </a:r>
          </a:p>
        </p:txBody>
      </p:sp>
    </p:spTree>
    <p:extLst>
      <p:ext uri="{BB962C8B-B14F-4D97-AF65-F5344CB8AC3E}">
        <p14:creationId xmlns:p14="http://schemas.microsoft.com/office/powerpoint/2010/main" val="185867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5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doi.org/10.1100/tsw.2006.133" TargetMode="Externa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dirty="0"/>
              <a:t>Disorders of Platelets</a:t>
            </a:r>
            <a:endParaRPr lang="en-US" altLang="en-US" dirty="0"/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5" y="3602038"/>
            <a:ext cx="6564313" cy="1655762"/>
          </a:xfrm>
        </p:spPr>
        <p:txBody>
          <a:bodyPr/>
          <a:lstStyle/>
          <a:p>
            <a:r>
              <a:rPr lang="en-US" dirty="0"/>
              <a:t>Cindy Neunert, MD MSCS</a:t>
            </a:r>
            <a:br>
              <a:rPr lang="en-US" dirty="0"/>
            </a:br>
            <a:r>
              <a:rPr lang="en-US" dirty="0"/>
              <a:t>Associate Professor, Pediatrics</a:t>
            </a:r>
            <a:br>
              <a:rPr lang="en-US" dirty="0"/>
            </a:br>
            <a:r>
              <a:rPr lang="en-US" dirty="0"/>
              <a:t>Columbia University Medical Center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037D274-923C-584B-B8F3-A75083672D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Evaluation for Thrombocytopenia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E14E38FC-C2AF-DB43-813E-0DD180EF7E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65018" y="1219200"/>
            <a:ext cx="10280073" cy="47767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Bleeding is immediately following injury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Usually skin and mucous membranes</a:t>
            </a:r>
          </a:p>
          <a:p>
            <a:pPr marL="468313" indent="-455613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Petechiae is a rather specific finding for platelet     disorders</a:t>
            </a:r>
          </a:p>
          <a:p>
            <a:pPr marL="468313" indent="-455613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Hemarthroses and intramuscular hematomas are uncommon</a:t>
            </a:r>
          </a:p>
          <a:p>
            <a:pPr marL="468313" indent="-468313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Careful personal and family history of abnormal  bleeding very important</a:t>
            </a:r>
          </a:p>
        </p:txBody>
      </p:sp>
      <p:sp>
        <p:nvSpPr>
          <p:cNvPr id="56323" name="Rectangle 4">
            <a:extLst>
              <a:ext uri="{FF2B5EF4-FFF2-40B4-BE49-F238E27FC236}">
                <a16:creationId xmlns:a16="http://schemas.microsoft.com/office/drawing/2014/main" id="{CE03B866-4829-4445-A83F-FB43534A0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2325" y="59197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63314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Thrombocytopenia in the Newborn Period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416099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Thrombocytopenia in the Newborn Period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228363"/>
            <a:ext cx="11658600" cy="458587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 Basic science, pathophysiology, epidemiology and risk assessment</a:t>
            </a:r>
          </a:p>
          <a:p>
            <a:pPr marL="1600200" lvl="2" indent="-51117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Overview for a newborn with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 Diagnosis and Management </a:t>
            </a:r>
          </a:p>
          <a:p>
            <a:pPr marL="1600200" lvl="2" indent="-455613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For majority is supportive </a:t>
            </a:r>
          </a:p>
          <a:p>
            <a:pPr marL="1600200" lvl="2" indent="-455613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Specifically will cover</a:t>
            </a:r>
          </a:p>
          <a:p>
            <a:pPr marL="2235200" lvl="3" indent="-6350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Neonatal alloimmune thrombocytopenia</a:t>
            </a:r>
          </a:p>
          <a:p>
            <a:pPr marL="2235200" lvl="3" indent="-6350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Neonatal autoimmune 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20298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Thrombocytopenia in the Newborn Period: Pathophysiology and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43" y="1271588"/>
            <a:ext cx="11415713" cy="558641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Impaired Production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Placental insufficiency / fetal hypoxemia / Fetal IUGR/Perinatal drugs</a:t>
            </a:r>
          </a:p>
          <a:p>
            <a:pPr lvl="2">
              <a:lnSpc>
                <a:spcPct val="50000"/>
              </a:lnSpc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Consumption / Sequestration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Necrotizing enterocolitis / Respiratory distress syndrome</a:t>
            </a:r>
          </a:p>
          <a:p>
            <a:pPr marL="457200" lvl="1" indent="0">
              <a:buNone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Thrombosis/ Hemangiomas / Splenic sequestration </a:t>
            </a:r>
          </a:p>
          <a:p>
            <a:pPr marL="457200" lvl="1" indent="0">
              <a:buNone/>
            </a:pPr>
            <a:endParaRPr lang="en-US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Infectious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Viremia- ToRCH(S)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Bacteremia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Most commonly presents &gt;72 hours after delivery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 – 15% mortality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Etiologies: Group B streptococcus / Escherichia coli / Listeria Monocytogenes / Coagulase negative Staphylococcus</a:t>
            </a:r>
            <a:endParaRPr lang="en-US" altLang="en-US" sz="300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en-US" sz="2800" dirty="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68749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>
            <a:extLst>
              <a:ext uri="{FF2B5EF4-FFF2-40B4-BE49-F238E27FC236}">
                <a16:creationId xmlns:a16="http://schemas.microsoft.com/office/drawing/2014/main" id="{F0D0E66F-30A1-1345-A5FF-67656C2E680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4015" y="1615315"/>
            <a:ext cx="11015663" cy="4606871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Immune Destruction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alloimmune and autoimmune thrombocytopenia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Genetic/Congenital thrombocytopenias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Congenital thrombocytopenias: Cross- covered in bone marrow failure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Trisomies 18, 13, 21 / Triploidy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Inborn errors of metabolism (proprionicacidemia and methylmalonic acidemia)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6739" name="Text Box 4">
            <a:extLst>
              <a:ext uri="{FF2B5EF4-FFF2-40B4-BE49-F238E27FC236}">
                <a16:creationId xmlns:a16="http://schemas.microsoft.com/office/drawing/2014/main" id="{391F77F6-7232-984D-BCCE-FCC7AA366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146" y="5869761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Murray, Acta Paediatr Suppl 2002;91:74-81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E81E28-8892-4B4C-8E9D-849592E9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10" y="188926"/>
            <a:ext cx="114914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Thrombocytopenia in the Newborn Period: Pathophysiology and Risk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09983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9403EFA-937E-1E4D-806C-C31BE6FD4A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1142" y="152400"/>
            <a:ext cx="1129733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Immune Thrombocytopenia in the Neonate: Diagnosis</a:t>
            </a:r>
            <a:endParaRPr lang="en-US" sz="35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882986C-2EA0-5F4E-8255-D1335AA64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2CDFD9B0-70E6-3E4B-8B82-FBF01222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8788" name="Rectangle 5">
            <a:extLst>
              <a:ext uri="{FF2B5EF4-FFF2-40B4-BE49-F238E27FC236}">
                <a16:creationId xmlns:a16="http://schemas.microsoft.com/office/drawing/2014/main" id="{D34E51CF-40E0-2949-B7C7-30F3AE1A26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1142" y="1300843"/>
            <a:ext cx="10687051" cy="4508500"/>
          </a:xfrm>
        </p:spPr>
        <p:txBody>
          <a:bodyPr vert="horz" lIns="92075" tIns="46038" rIns="92075" bIns="46038" rtlCol="0">
            <a:normAutofit fontScale="92500"/>
          </a:bodyPr>
          <a:lstStyle/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Healthy-appearing term infant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Mucocutaneous hemorrhage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Isolated thrombocytopenia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 anomalies on physical exam</a:t>
            </a:r>
          </a:p>
          <a:p>
            <a:pPr marL="474663" indent="-474663"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Peripheral blood smear review shows isolated      thrombocytopenia with no red or white cell abnormalities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be either autoimmune or alloimmune</a:t>
            </a:r>
          </a:p>
          <a:p>
            <a:pPr>
              <a:spcBef>
                <a:spcPct val="35000"/>
              </a:spcBef>
              <a:buFont typeface="Wingdings" pitchFamily="2" charset="2"/>
              <a:buChar char="§"/>
            </a:pPr>
            <a:endParaRPr lang="en-US" altLang="en-US" sz="3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spcBef>
                <a:spcPct val="35000"/>
              </a:spcBef>
              <a:buFont typeface="Arial" panose="020B0604020202020204" pitchFamily="34" charset="0"/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43904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D23541D4-FBFF-E048-ABD4-B9DB97D0B2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6213"/>
            <a:ext cx="12192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Alloimmune Thrombocytopenia: Diagnosis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24DC97DD-05E6-6A4C-A1CA-9223AFA8A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0654" y="1138239"/>
            <a:ext cx="11415713" cy="5367337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Suspect in a neonate with platelet count &lt;50,000/mm</a:t>
            </a:r>
            <a:r>
              <a:rPr lang="en-US" altLang="en-US" sz="36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baseline="30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7988" indent="-407988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Requires both anti-platelet alloantibodies in the mother   and documentation of fetomaternal incompatibility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7988" indent="-407988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Caucasian population: Most common antigens HPA- 1, 5, and 3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Asian population: HPA- 4 and 5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:a16="http://schemas.microsoft.com/office/drawing/2014/main" id="{9E23CD77-269E-6F4F-813C-AD2B28C6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810" y="6505575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Bussel, J Thromb Haemost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67558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D23541D4-FBFF-E048-ABD4-B9DB97D0B2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1999" cy="105918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Alloimmune Thrombocytopenia: Evaluation and Management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24DC97DD-05E6-6A4C-A1CA-9223AFA8A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0842" y="1502958"/>
            <a:ext cx="11372849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Evaluation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Daily platelet count  and a head ultrasound for ICH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Recommended for platelet count &lt;30,000/mm</a:t>
            </a:r>
            <a:r>
              <a:rPr lang="en-US" altLang="en-US" sz="32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</a:p>
          <a:p>
            <a:pPr lvl="2" eaLnBrk="1" hangingPunct="1">
              <a:lnSpc>
                <a:spcPct val="90000"/>
              </a:lnSpc>
              <a:buFont typeface="Times" pitchFamily="2" charset="0"/>
              <a:buChar char="–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Higher thresholds recommended for bleeding and ICH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Gold standard is transfusion with maternal platelets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If available give HPA-1a negative platelets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Can give donor platelets +/- IVIG and corticosteroids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:a16="http://schemas.microsoft.com/office/drawing/2014/main" id="{9E23CD77-269E-6F4F-813C-AD2B28C6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263" y="6505575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Bussel, J Thromb Haemost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984321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5CBD4C28-A52F-E342-A302-7C59129137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398"/>
            <a:ext cx="12192000" cy="97291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900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Alloimmune. Thrombocytopenia: Subsequent Pregnancies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7FD54449-B65E-644F-A1DB-0427550FD8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2074" y="919596"/>
            <a:ext cx="11001375" cy="526732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Future pregnancies are more severely affected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Most important risk factor is ICH in the previous infant</a:t>
            </a:r>
          </a:p>
          <a:p>
            <a:pPr marL="474663" indent="-474663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Measurement of fetal platelet count by umbilical   venous sampling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risk of bleeding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Might be needed to determine fetal platelet type if father is heterozygous or unknown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Maternal IVIG weekly +/- daily corticosteroids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4931" name="Text Box 4">
            <a:extLst>
              <a:ext uri="{FF2B5EF4-FFF2-40B4-BE49-F238E27FC236}">
                <a16:creationId xmlns:a16="http://schemas.microsoft.com/office/drawing/2014/main" id="{38CEF7C2-1A80-B947-981F-8C69F4EE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062" y="6505576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Bussel, J Thromb Haemost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25223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5AD4AB8C-1819-634D-8AEF-31B60353E7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Autoimmune: Diagnosis and Management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77B9C6C3-9480-1340-A3EF-86136A6370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9421" y="1143000"/>
            <a:ext cx="11158537" cy="4994329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occur even if mother is in remission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No correlation between maternal and neonatal   platelet counts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Nadir platelet count around 3-4 days of age</a:t>
            </a:r>
          </a:p>
          <a:p>
            <a:pPr marL="468313" indent="-468313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For clinical bleeding treat with IVIG 1gm/kg for 1-2 doses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Most infants show count recovery by 7 days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persist for several weeks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4259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07" name="Group 35">
            <a:extLst>
              <a:ext uri="{FF2B5EF4-FFF2-40B4-BE49-F238E27FC236}">
                <a16:creationId xmlns:a16="http://schemas.microsoft.com/office/drawing/2014/main" id="{23DC7AEE-1F6D-5141-BEFF-7DD8855DA2E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1671422"/>
              </p:ext>
            </p:extLst>
          </p:nvPr>
        </p:nvGraphicFramePr>
        <p:xfrm>
          <a:off x="528637" y="114301"/>
          <a:ext cx="11229975" cy="5969317"/>
        </p:xfrm>
        <a:graphic>
          <a:graphicData uri="http://schemas.openxmlformats.org/drawingml/2006/table">
            <a:tbl>
              <a:tblPr/>
              <a:tblGrid>
                <a:gridCol w="2975719">
                  <a:extLst>
                    <a:ext uri="{9D8B030D-6E8A-4147-A177-3AD203B41FA5}">
                      <a16:colId xmlns:a16="http://schemas.microsoft.com/office/drawing/2014/main" val="2213433835"/>
                    </a:ext>
                  </a:extLst>
                </a:gridCol>
                <a:gridCol w="4157035">
                  <a:extLst>
                    <a:ext uri="{9D8B030D-6E8A-4147-A177-3AD203B41FA5}">
                      <a16:colId xmlns:a16="http://schemas.microsoft.com/office/drawing/2014/main" val="973844190"/>
                    </a:ext>
                  </a:extLst>
                </a:gridCol>
                <a:gridCol w="4097221">
                  <a:extLst>
                    <a:ext uri="{9D8B030D-6E8A-4147-A177-3AD203B41FA5}">
                      <a16:colId xmlns:a16="http://schemas.microsoft.com/office/drawing/2014/main" val="2109068183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Maternal ITP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Neonatal Alloimmune Thrombocytopenia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004970"/>
                  </a:ext>
                </a:extLst>
              </a:tr>
              <a:tr h="3952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Incidence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1:10,000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1:2,000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517086"/>
                  </a:ext>
                </a:extLst>
              </a:tr>
              <a:tr h="4133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Mother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 count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Reduced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Normal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565432"/>
                  </a:ext>
                </a:extLst>
              </a:tr>
              <a:tr h="1014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Antibody Specificity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Antigen on mother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AND baby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Usually HPA-1a antigen on baby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platelets (mother is HPA-1a negative)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03368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Affect of antibody on platelet function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NONE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SIGNIFICANT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via GPIIb/IIIa 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053718"/>
                  </a:ext>
                </a:extLst>
              </a:tr>
              <a:tr h="1127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Hemorrhage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Mild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Often severe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ICH (10-20%)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Life-threatening (1-5%)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6847272"/>
                  </a:ext>
                </a:extLst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Management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Observation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 for clinical bleeding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Maternal platelets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HPA-1a neg platelets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 + Random donor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Goal &gt; 30-50 x 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9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/l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42262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769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Thrombocytopenia (ITP)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621056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Immune Thrombocytopenia (ITP)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781049" y="1569403"/>
            <a:ext cx="10629901" cy="34778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Basic science and pathophysiology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Epidemiology, risk assessment and natural history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Diagnosis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Management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14124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1037A667-3341-FA4E-8FA2-6E2F5BAD75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Pathogenesis</a:t>
            </a:r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8BD9961B-F118-FB4D-B54C-80788D99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9" y="914400"/>
            <a:ext cx="49371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>
            <a:extLst>
              <a:ext uri="{FF2B5EF4-FFF2-40B4-BE49-F238E27FC236}">
                <a16:creationId xmlns:a16="http://schemas.microsoft.com/office/drawing/2014/main" id="{659A3624-710E-5248-9A95-D3D35455D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42" y="5251436"/>
            <a:ext cx="3627439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400" dirty="0"/>
              <a:t>From Wei A, Jackson SP. Boosting platelet production. Nat Med. 2008 Sep;14(9):917-8. </a:t>
            </a:r>
            <a:r>
              <a:rPr lang="en-US" altLang="en-US" sz="1400" dirty="0" err="1"/>
              <a:t>doi</a:t>
            </a:r>
            <a:r>
              <a:rPr lang="en-US" altLang="en-US" sz="1400" dirty="0"/>
              <a:t>: 10.1038/nm0908-917. © 2008, Nature Publishing Group. Used with permission.</a:t>
            </a:r>
            <a:endParaRPr lang="en-US" altLang="en-US" sz="14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91558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79F6215-1BD5-0946-80B9-BE1FD3E02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1" y="0"/>
            <a:ext cx="11887200" cy="1306943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Immune Thrombocytopenia: Epidemiology and Risk Assessment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7B3E41BE-BC71-094D-8B3A-831C30A38E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7686" y="1295400"/>
            <a:ext cx="5853113" cy="4648200"/>
          </a:xfrm>
        </p:spPr>
        <p:txBody>
          <a:bodyPr vert="horz" lIns="92075" tIns="46038" rIns="92075" bIns="46038" rtlCol="0">
            <a:normAutofit/>
          </a:bodyPr>
          <a:lstStyle/>
          <a:p>
            <a:pPr marL="0" indent="0">
              <a:spcBef>
                <a:spcPct val="0"/>
              </a:spcBef>
              <a:buNone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Prevalence: 5 in 100,000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6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Peak ages are toddlers and adolescents 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6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No clear predictors or risk factors</a:t>
            </a:r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sz="2400" dirty="0"/>
          </a:p>
          <a:p>
            <a:pPr marL="906463" lvl="1" indent="-327025">
              <a:lnSpc>
                <a:spcPct val="95000"/>
              </a:lnSpc>
              <a:spcBef>
                <a:spcPct val="40000"/>
              </a:spcBef>
              <a:buClr>
                <a:schemeClr val="tx1"/>
              </a:buClr>
              <a:buSzPct val="95000"/>
              <a:buFontTx/>
              <a:buChar char="•"/>
              <a:tabLst>
                <a:tab pos="6392863" algn="l"/>
              </a:tabLst>
              <a:defRPr/>
            </a:pPr>
            <a:endParaRPr lang="en-US" sz="2000" dirty="0"/>
          </a:p>
        </p:txBody>
      </p:sp>
      <p:pic>
        <p:nvPicPr>
          <p:cNvPr id="64515" name="Picture 4" descr="little bruised boy">
            <a:extLst>
              <a:ext uri="{FF2B5EF4-FFF2-40B4-BE49-F238E27FC236}">
                <a16:creationId xmlns:a16="http://schemas.microsoft.com/office/drawing/2014/main" id="{2DED0EB5-5638-BC45-9E61-62703D1E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61" y="1338020"/>
            <a:ext cx="3046768" cy="46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35662" y="2150772"/>
            <a:ext cx="901521" cy="2704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43912867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1C75FE69-9B78-7943-BA9D-9FB3631738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188609"/>
            <a:ext cx="10701338" cy="4731744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Reduction or cessation of new hemorrhage within 3-10 days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Rise in platelet count within 1-3 weeks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Normalization of platelet count 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40% of cases within 6 weeks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65% of cases within 6 months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80% of cases within 12 months</a:t>
            </a:r>
          </a:p>
          <a:p>
            <a:pPr marL="407988" indent="-407988"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Recurrences are rare following normalization of platelet count in absence of recent drug therapy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5708718C-4DE8-7449-B810-E1C5179FF3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-76200"/>
            <a:ext cx="63246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Natural History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9820938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1C1DC299-C7EA-7243-90FE-8F68C73836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ITP: Diagnosis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Arial"/>
            </a:endParaRP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D11EE328-E9D0-AA4A-B27B-848EEA4B88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7459" y="947057"/>
            <a:ext cx="11731734" cy="5763986"/>
          </a:xfrm>
        </p:spPr>
        <p:txBody>
          <a:bodyPr vert="horz" lIns="92075" tIns="46038" rIns="92075" bIns="46038" rtlCol="0"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  <a:tabLst>
                <a:tab pos="6392863" algn="l"/>
              </a:tabLst>
              <a:defRPr/>
            </a:pPr>
            <a:r>
              <a:rPr lang="en-US" sz="5800" dirty="0">
                <a:cs typeface="Arial"/>
              </a:rPr>
              <a:t>  Acute onset of thrombocytopenia in an otherwise healthy child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r>
              <a:rPr lang="en-US" sz="4500" dirty="0">
                <a:cs typeface="Arial"/>
              </a:rPr>
              <a:t>Bleeding is mucosal 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r>
              <a:rPr lang="en-US" sz="4500" dirty="0">
                <a:cs typeface="Arial"/>
              </a:rPr>
              <a:t>Severe hemorrhage is rare and most children present with skin findings only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Markedly reduced platelet count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&lt; 20,000 / mm</a:t>
            </a:r>
            <a:r>
              <a:rPr lang="en-US" altLang="en-US" sz="45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endParaRPr lang="en-US" altLang="en-US" sz="4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Large platelets on blood smear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Normal hemoglobin, hematocrit, white blood count and MCV</a:t>
            </a:r>
          </a:p>
          <a:p>
            <a:pPr marL="928688" lvl="1" indent="-29527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Anemia if significant bleeding present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Bone marrow biopsy usually not needed unless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Atypical features (e.g., anemia, MCV, neutropenia, hepatosplenomegaly, etc)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Constitutional symptoms</a:t>
            </a:r>
          </a:p>
          <a:p>
            <a:pPr indent="-277813">
              <a:spcBef>
                <a:spcPct val="85000"/>
              </a:spcBef>
              <a:buClr>
                <a:schemeClr val="tx1"/>
              </a:buClr>
              <a:buSzPct val="95000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5344181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8822F420-922B-3E4B-B669-9FCDF2E5C4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pPr marL="114300" algn="ctr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Management</a:t>
            </a:r>
          </a:p>
        </p:txBody>
      </p:sp>
      <p:graphicFrame>
        <p:nvGraphicFramePr>
          <p:cNvPr id="4" name="Group 96">
            <a:extLst>
              <a:ext uri="{FF2B5EF4-FFF2-40B4-BE49-F238E27FC236}">
                <a16:creationId xmlns:a16="http://schemas.microsoft.com/office/drawing/2014/main" id="{BA48E351-53E9-3B42-BE21-0348329FB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297483"/>
              </p:ext>
            </p:extLst>
          </p:nvPr>
        </p:nvGraphicFramePr>
        <p:xfrm>
          <a:off x="542925" y="838200"/>
          <a:ext cx="11072813" cy="4740277"/>
        </p:xfrm>
        <a:graphic>
          <a:graphicData uri="http://schemas.openxmlformats.org/drawingml/2006/table">
            <a:tbl>
              <a:tblPr/>
              <a:tblGrid>
                <a:gridCol w="2641221">
                  <a:extLst>
                    <a:ext uri="{9D8B030D-6E8A-4147-A177-3AD203B41FA5}">
                      <a16:colId xmlns:a16="http://schemas.microsoft.com/office/drawing/2014/main" val="1455453123"/>
                    </a:ext>
                  </a:extLst>
                </a:gridCol>
                <a:gridCol w="4774516">
                  <a:extLst>
                    <a:ext uri="{9D8B030D-6E8A-4147-A177-3AD203B41FA5}">
                      <a16:colId xmlns:a16="http://schemas.microsoft.com/office/drawing/2014/main" val="59220603"/>
                    </a:ext>
                  </a:extLst>
                </a:gridCol>
                <a:gridCol w="3657076">
                  <a:extLst>
                    <a:ext uri="{9D8B030D-6E8A-4147-A177-3AD203B41FA5}">
                      <a16:colId xmlns:a16="http://schemas.microsoft.com/office/drawing/2014/main" val="400504395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Mechanism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Side Effects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289345"/>
                  </a:ext>
                </a:extLst>
              </a:tr>
              <a:tr h="969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Observation and Education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Mechanism of action: Nature eventually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“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cures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”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 the disease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Anxiety, Bleeding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435589"/>
                  </a:ext>
                </a:extLst>
              </a:tr>
              <a:tr h="1019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Corticosteroids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Reticuloendothelial blockade and reduced synthesis of anti-platelet antibodies.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Irritability, Hypertension, Hyperglycemia, Gastritis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941230"/>
                  </a:ext>
                </a:extLst>
              </a:tr>
              <a:tr h="990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Reticuloendothelial blockade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Infusion reaction, Headache, Aseptic meningitis, Thrombosis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081918"/>
                  </a:ext>
                </a:extLst>
              </a:tr>
              <a:tr h="1212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Anti-D Immunoglobulin (WinRho)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Sensitized erythrocytes occupy the Fc receptors so use only in Rh + non-splenectomized patients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Hemolysis (2.0 gram decrease in hemoglobin)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FDA Black box warning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992535"/>
                  </a:ext>
                </a:extLst>
              </a:tr>
            </a:tbl>
          </a:graphicData>
        </a:graphic>
      </p:graphicFrame>
      <p:sp>
        <p:nvSpPr>
          <p:cNvPr id="74780" name="Text Box 29">
            <a:extLst>
              <a:ext uri="{FF2B5EF4-FFF2-40B4-BE49-F238E27FC236}">
                <a16:creationId xmlns:a16="http://schemas.microsoft.com/office/drawing/2014/main" id="{34D4ECF0-1FC8-344A-8E92-BE833707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4" y="5562601"/>
            <a:ext cx="11072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Factors that influence choice of treatment: bleeding symptoms, family comfort, assurance regarding follow-up, and less so the platelet count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986615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DC765C36-F271-5345-8F21-B737D5634E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1999" cy="11430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 Secondary Management</a:t>
            </a:r>
            <a:endParaRPr lang="en-US" altLang="en-US" sz="4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306FA216-D643-1F46-88B0-B8E926016B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0731" y="930730"/>
            <a:ext cx="10787063" cy="5486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Splenectomy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60-80% respond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Risks:  sepsis and possible thrombosis 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Need vaccinations prior to surgery and prophylactic antibiotics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Rituximab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30% complete response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Risks: Common infusion reactions, serum sickness, common variable immunodeficiency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Thrombopoietic agents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Stimulate bone marrow production of platelets via interaction with the TPO receptor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Majority of patients have at at least 1 platelet count response 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Risks: thrombocytosis, bone marrow reticulin, thrombosis</a:t>
            </a:r>
          </a:p>
          <a:p>
            <a:pPr marL="701675" lvl="1" indent="0" eaLnBrk="1" hangingPunct="1">
              <a:lnSpc>
                <a:spcPct val="90000"/>
              </a:lnSpc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10389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Acquired Thrombocytopenic States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87732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14780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Disorders of Platelets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163049"/>
            <a:ext cx="11658600" cy="507831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 Platelet production, kinetics, and function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 Thrombocytopenia: General considerations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 Disorders of platelet number and function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Thrombocytopenia in the newborn period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Immune thrombocytopenia (ITP)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Other acquired thrombocytopenic states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Inherited disorders of platelet function and/or number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Acquired disorders of platelet function</a:t>
            </a:r>
          </a:p>
          <a:p>
            <a:pPr marL="1544638" lvl="2" indent="-288925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12502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Other Acquired Thrombocytopenias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781049" y="1340803"/>
            <a:ext cx="10629901" cy="48320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Non-Immune Thrombocytopenia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Overview of basic science, pathophysiology and diagnosis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Specifically will cover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HUS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TTP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Drug Induced 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263606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9882827-7780-CB49-87CC-EFBC2EDE8D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Non-Immune Thrombocytopenia: Basic Science and Pathophysiology 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F6A84BA3-22E1-0D45-BABD-BE5C67310C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7970" y="1844040"/>
            <a:ext cx="11681460" cy="4191000"/>
          </a:xfrm>
        </p:spPr>
        <p:txBody>
          <a:bodyPr>
            <a:normAutofit/>
          </a:bodyPr>
          <a:lstStyle/>
          <a:p>
            <a:pPr marL="474663" indent="-407988"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Consumptive </a:t>
            </a:r>
            <a:r>
              <a:rPr lang="en-US" altLang="en-US" sz="40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 </a:t>
            </a: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due to formation of microthrombi</a:t>
            </a:r>
            <a:r>
              <a:rPr lang="en-US" altLang="en-US" sz="40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is an important feature of disseminated intravascular clotting</a:t>
            </a:r>
          </a:p>
          <a:p>
            <a:pPr marL="474663" indent="-474663"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 results from injury to the red cells by the microthrombi</a:t>
            </a:r>
          </a:p>
          <a:p>
            <a:pPr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End organ damage is the result of thrombotic injury</a:t>
            </a:r>
          </a:p>
        </p:txBody>
      </p:sp>
      <p:sp>
        <p:nvSpPr>
          <p:cNvPr id="88067" name="Text Box 4">
            <a:extLst>
              <a:ext uri="{FF2B5EF4-FFF2-40B4-BE49-F238E27FC236}">
                <a16:creationId xmlns:a16="http://schemas.microsoft.com/office/drawing/2014/main" id="{2E56F70A-E621-0745-8249-6EB455585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6527898"/>
            <a:ext cx="457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Moake, N Eng J Med 2002;347:589-600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402922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9882827-7780-CB49-87CC-EFBC2EDE8D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Non-Immune Thrombocytopenia: Diagnosis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F6A84BA3-22E1-0D45-BABD-BE5C67310C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740" y="1295400"/>
            <a:ext cx="11681460" cy="521017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Differential Diagnosis: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DIC triggered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TTP/HUS 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Cardiopulmonary bypass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Sepsis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Preeclampsia/HELLP syndrome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Catastrophic antiphospholipid </a:t>
            </a:r>
          </a:p>
          <a:p>
            <a:pPr marL="1201738" lvl="1" indent="-341313" eaLnBrk="1" hangingPunct="1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 antibodies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Transplant related</a:t>
            </a:r>
          </a:p>
        </p:txBody>
      </p:sp>
      <p:sp>
        <p:nvSpPr>
          <p:cNvPr id="88067" name="Text Box 4">
            <a:extLst>
              <a:ext uri="{FF2B5EF4-FFF2-40B4-BE49-F238E27FC236}">
                <a16:creationId xmlns:a16="http://schemas.microsoft.com/office/drawing/2014/main" id="{2E56F70A-E621-0745-8249-6EB455585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04" y="5792449"/>
            <a:ext cx="457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Moake, N Eng J Med 2002;347:589-600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D8B14D-939C-2347-AC15-2B55E943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0" y="1824990"/>
            <a:ext cx="5682000" cy="32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D50E01A-18E8-B245-AB2B-81422A242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268" y="5082307"/>
            <a:ext cx="6062936" cy="7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1600" dirty="0"/>
              <a:t>Reprinted with permission from the American Society of Hematology from the ASH Image Bank, Lazarchick, J., 2001;2001:100174; permission conveyed through Copyright Clearance Center, Inc.</a:t>
            </a:r>
            <a:endParaRPr lang="en-GB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408971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9C22310-14D3-3F4C-9606-ED6296B19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782"/>
            <a:ext cx="12192000" cy="1061691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Hemolytic-Uremic Syndrome</a:t>
            </a:r>
            <a:endParaRPr lang="en-US" altLang="en-US" sz="42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52ECEBA3-28B6-6547-9D81-0B135C7D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3606D99C-CCF4-DC43-9B48-B4C37E35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:a16="http://schemas.microsoft.com/office/drawing/2014/main" id="{92869D86-E3BA-544E-BD29-AE9FD31E4C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5931" y="1113473"/>
            <a:ext cx="10494009" cy="5113020"/>
          </a:xfrm>
        </p:spPr>
        <p:txBody>
          <a:bodyPr vert="horz" lIns="92075" tIns="46038" rIns="92075" bIns="46038" rtlCol="0"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954F72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Pathophysiology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Endothelial activation, leukocyte activation, and platelet activation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Epidemiology and risk assessment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Infants and young children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Preceding colitis with bloody diarrhea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due to </a:t>
            </a:r>
            <a:r>
              <a:rPr lang="en-US" altLang="en-US" sz="32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32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coli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verotoxin (0157:H7) and be Strep. pneumonia</a:t>
            </a:r>
          </a:p>
          <a:p>
            <a:pPr>
              <a:spcBef>
                <a:spcPct val="30000"/>
              </a:spcBef>
              <a:buClr>
                <a:srgbClr val="7030A0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failure is primary manifestation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Dialysis and other supportive care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need for plasmapheresis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39427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9C22310-14D3-3F4C-9606-ED6296B19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782"/>
            <a:ext cx="12192000" cy="1061691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Atypical Hemolytic-Uremic Syndrome</a:t>
            </a:r>
            <a:endParaRPr lang="en-US" altLang="en-US" sz="42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52ECEBA3-28B6-6547-9D81-0B135C7D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3606D99C-CCF4-DC43-9B48-B4C37E35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:a16="http://schemas.microsoft.com/office/drawing/2014/main" id="{92869D86-E3BA-544E-BD29-AE9FD31E4C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5931" y="1113473"/>
            <a:ext cx="10494009" cy="5113020"/>
          </a:xfrm>
        </p:spPr>
        <p:txBody>
          <a:bodyPr vert="horz" lIns="92075" tIns="46038" rIns="92075" bIns="46038" rtlCol="0"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954F72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Pathophysiology 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Chronic uncontrolled complement activation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Mutations in or antibodies to Factor H, Factor I or membrane co-factor protein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Epidemiology and risk assessment 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Episodes can be triggered by infection, pregnancy, surgery, or trauma</a:t>
            </a:r>
          </a:p>
          <a:p>
            <a:pPr>
              <a:spcBef>
                <a:spcPct val="30000"/>
              </a:spcBef>
              <a:buClr>
                <a:srgbClr val="7030A0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failure is significant manifestation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Dialysis and other supportive care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need for plasmapheresis 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Eculizumab: complement inhibitor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058428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10524004-A419-7D41-AFB8-653FB06AB2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Thrombotic Thrombocytopenic Purpura (TTP): Pathophysiology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pic>
        <p:nvPicPr>
          <p:cNvPr id="7" name="Picture 2" descr="Normal Subject">
            <a:extLst>
              <a:ext uri="{FF2B5EF4-FFF2-40B4-BE49-F238E27FC236}">
                <a16:creationId xmlns:a16="http://schemas.microsoft.com/office/drawing/2014/main" id="{4E0912EC-1E43-974F-8DF7-883E105DF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371600"/>
            <a:ext cx="3841570" cy="480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atient with Thrombotic TP">
            <a:extLst>
              <a:ext uri="{FF2B5EF4-FFF2-40B4-BE49-F238E27FC236}">
                <a16:creationId xmlns:a16="http://schemas.microsoft.com/office/drawing/2014/main" id="{9703C07E-AF7D-3040-97D3-6C062700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0" y="1372972"/>
            <a:ext cx="3932123" cy="481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874B2BF4-BEE1-7C4A-BA35-81C4B01A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711" y="6414802"/>
            <a:ext cx="6951216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200" dirty="0"/>
              <a:t>From the New England Journal of Medicine, Moake, Thrombotic Microangiopathies, 347, 589-600, © 2002 Massachusetts Medical Society. Reprinted with permission from Massachusetts Medical Society.</a:t>
            </a:r>
            <a:endParaRPr lang="en-US" altLang="en-US" sz="1200" dirty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960704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1FDF146B-BADB-BB49-9382-D2B3C3DE28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43000"/>
            <a:ext cx="10721340" cy="502920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 classic diagnostic pentad 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Neurological findings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manifestations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Fever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other identifiable cause</a:t>
            </a: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with abrupt onset</a:t>
            </a:r>
          </a:p>
          <a:p>
            <a:pPr marL="571500" indent="-400050" defTabSz="685800">
              <a:spcBef>
                <a:spcPct val="5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7764" name="AutoShape 4">
            <a:extLst>
              <a:ext uri="{FF2B5EF4-FFF2-40B4-BE49-F238E27FC236}">
                <a16:creationId xmlns:a16="http://schemas.microsoft.com/office/drawing/2014/main" id="{4927A3F9-9F95-294F-AE6A-4630C64B4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628" y="1628299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7765" name="AutoShape 5">
            <a:extLst>
              <a:ext uri="{FF2B5EF4-FFF2-40B4-BE49-F238E27FC236}">
                <a16:creationId xmlns:a16="http://schemas.microsoft.com/office/drawing/2014/main" id="{3D524F62-8824-BA45-8343-6B74E805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240" y="2133600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7766" name="AutoShape 6">
            <a:extLst>
              <a:ext uri="{FF2B5EF4-FFF2-40B4-BE49-F238E27FC236}">
                <a16:creationId xmlns:a16="http://schemas.microsoft.com/office/drawing/2014/main" id="{D673ADD6-7D8C-3E46-A1E3-1AEFAE9C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33545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C722345-EB9F-2441-9B4D-171C677F88F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Diagnosis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445511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8BC13BA2-232B-1F48-B06E-B46A579846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6720" y="1143000"/>
            <a:ext cx="11483340" cy="5715000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Schistocytes and helmet cells on smear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Elevated LDH and reticulocytes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Negative Coombs</a:t>
            </a:r>
          </a:p>
          <a:p>
            <a:pPr marL="688975" indent="-517525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Normal PT, PTT, and fibrinogen and other coagulation studies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Renal manifestations not severe</a:t>
            </a:r>
          </a:p>
          <a:p>
            <a:pPr marL="688975" indent="-509588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Reduced plasma levels of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isintegrin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nd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etalloprotease with eight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hrombo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pondin type-1 motifs (ADAMTS13) with or without any associated antibody</a:t>
            </a:r>
          </a:p>
          <a:p>
            <a:pPr marL="1428750" lvl="1" defTabSz="685800">
              <a:spcBef>
                <a:spcPct val="25000"/>
              </a:spcBef>
              <a:buClr>
                <a:schemeClr val="tx1"/>
              </a:buClr>
              <a:buFontTx/>
              <a:buChar char="•"/>
            </a:pPr>
            <a:endParaRPr lang="en-US" altLang="en-US" sz="1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spcBef>
                <a:spcPct val="25000"/>
              </a:spcBef>
              <a:buClr>
                <a:schemeClr val="tx1"/>
              </a:buClr>
              <a:buFontTx/>
              <a:buChar char="•"/>
            </a:pPr>
            <a:endParaRPr lang="en-US" altLang="en-US" sz="1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54C13C-D144-9B48-813E-3AE603100C7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Diagnosis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470869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>
            <a:extLst>
              <a:ext uri="{FF2B5EF4-FFF2-40B4-BE49-F238E27FC236}">
                <a16:creationId xmlns:a16="http://schemas.microsoft.com/office/drawing/2014/main" id="{6878BC9D-EE3C-DE46-86D1-B415939E28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97180" y="1408748"/>
            <a:ext cx="10949939" cy="487680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80% mortality without therapy</a:t>
            </a:r>
          </a:p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Plasmapheresis/plasma exchange</a:t>
            </a: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Initiate </a:t>
            </a:r>
            <a:r>
              <a:rPr lang="en-US" altLang="en-US" sz="28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immediately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following diagnosis</a:t>
            </a:r>
          </a:p>
          <a:p>
            <a:pPr marL="1771650" lvl="2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–"/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Do not wait for ADMATS13 test results</a:t>
            </a:r>
          </a:p>
          <a:p>
            <a:pPr marL="1771650" lvl="2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–"/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Daily exchange until control of hemolytic anemia and normal platelet count then alternate day and/or less frequently </a:t>
            </a: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Start corticosteroids</a:t>
            </a:r>
          </a:p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relapse rate (20-30%)</a:t>
            </a:r>
          </a:p>
        </p:txBody>
      </p:sp>
      <p:sp>
        <p:nvSpPr>
          <p:cNvPr id="100355" name="Text Box 4">
            <a:extLst>
              <a:ext uri="{FF2B5EF4-FFF2-40B4-BE49-F238E27FC236}">
                <a16:creationId xmlns:a16="http://schemas.microsoft.com/office/drawing/2014/main" id="{841D2979-5EFA-AA4E-ABF3-3D388960E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49" y="6505575"/>
            <a:ext cx="3733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George, Blood 2010;116:4060-9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9C606A-7922-0442-9E03-89A3D8F28B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Management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736511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E5A7D03C-6AF6-404D-8273-39A208FB8F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Congenital TTP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9A6B61E5-7CE4-7849-A7E9-3734633B6F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620" y="1120140"/>
            <a:ext cx="11193780" cy="553212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Pathophysiology </a:t>
            </a:r>
          </a:p>
          <a:p>
            <a:pPr marL="974725" lvl="1" indent="-227013"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Congenital absence of ADAMTS13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Epidemiology </a:t>
            </a:r>
          </a:p>
          <a:p>
            <a:pPr marL="928688" lvl="1" indent="-1127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May present at any age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ADAMTS13 without an inhibitor</a:t>
            </a:r>
          </a:p>
          <a:p>
            <a:pPr marL="1042988" lvl="1" indent="-227013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Chronic relapsing TTP usually associated with infections</a:t>
            </a:r>
          </a:p>
          <a:p>
            <a:pPr marL="1042988" lvl="1" indent="-227013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Consider in cyclic thrombocytopenia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Infusions with FFP to maintain ADAMTS13 &gt;5%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every 2-3 weeks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403778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B13E-DF09-044F-9667-6A21905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 Kinetics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414E4-4289-E243-9355-9365EDF2A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843239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CE7166-6C43-534D-8F46-9F718A2565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380225"/>
              </p:ext>
            </p:extLst>
          </p:nvPr>
        </p:nvGraphicFramePr>
        <p:xfrm>
          <a:off x="138544" y="246206"/>
          <a:ext cx="11845637" cy="584382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65565">
                  <a:extLst>
                    <a:ext uri="{9D8B030D-6E8A-4147-A177-3AD203B41FA5}">
                      <a16:colId xmlns:a16="http://schemas.microsoft.com/office/drawing/2014/main" val="3392950994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1607762186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442095562"/>
                    </a:ext>
                  </a:extLst>
                </a:gridCol>
                <a:gridCol w="1953491">
                  <a:extLst>
                    <a:ext uri="{9D8B030D-6E8A-4147-A177-3AD203B41FA5}">
                      <a16:colId xmlns:a16="http://schemas.microsoft.com/office/drawing/2014/main" val="2820949341"/>
                    </a:ext>
                  </a:extLst>
                </a:gridCol>
                <a:gridCol w="2065014">
                  <a:extLst>
                    <a:ext uri="{9D8B030D-6E8A-4147-A177-3AD203B41FA5}">
                      <a16:colId xmlns:a16="http://schemas.microsoft.com/office/drawing/2014/main" val="4287011039"/>
                    </a:ext>
                  </a:extLst>
                </a:gridCol>
                <a:gridCol w="1925094">
                  <a:extLst>
                    <a:ext uri="{9D8B030D-6E8A-4147-A177-3AD203B41FA5}">
                      <a16:colId xmlns:a16="http://schemas.microsoft.com/office/drawing/2014/main" val="4045289204"/>
                    </a:ext>
                  </a:extLst>
                </a:gridCol>
              </a:tblGrid>
              <a:tr h="432667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Evan’s Syndrome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TTP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DIC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25108"/>
                  </a:ext>
                </a:extLst>
              </a:tr>
              <a:tr h="1281549">
                <a:tc>
                  <a:txBody>
                    <a:bodyPr/>
                    <a:lstStyle/>
                    <a:p>
                      <a:r>
                        <a:rPr lang="en-US" dirty="0"/>
                        <a:t>CBC Findings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Thrombocytopenia +/- anemia secondary to bleeding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Anemia and thrombocytopenia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Anemia and thrombocytopenia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Anemia and thrombocytopenia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Anemia and thrombocytopenia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42483"/>
                  </a:ext>
                </a:extLst>
              </a:tr>
              <a:tr h="985807">
                <a:tc>
                  <a:txBody>
                    <a:bodyPr/>
                    <a:lstStyle/>
                    <a:p>
                      <a:r>
                        <a:rPr lang="en-US" dirty="0"/>
                        <a:t>Peripheral blood smear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platelets </a:t>
                      </a:r>
                    </a:p>
                    <a:p>
                      <a:r>
                        <a:rPr lang="en-US" dirty="0"/>
                        <a:t>Normal red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platelets</a:t>
                      </a:r>
                    </a:p>
                    <a:p>
                      <a:r>
                        <a:rPr lang="en-US" dirty="0"/>
                        <a:t>Spherocytes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platelets </a:t>
                      </a:r>
                    </a:p>
                    <a:p>
                      <a:r>
                        <a:rPr lang="en-US" dirty="0"/>
                        <a:t>Schistocytes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platelets </a:t>
                      </a:r>
                    </a:p>
                    <a:p>
                      <a:r>
                        <a:rPr lang="en-US" dirty="0"/>
                        <a:t>Schistocytes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platelets </a:t>
                      </a:r>
                    </a:p>
                    <a:p>
                      <a:r>
                        <a:rPr lang="en-US" dirty="0"/>
                        <a:t>Schistocytes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26329"/>
                  </a:ext>
                </a:extLst>
              </a:tr>
              <a:tr h="920771">
                <a:tc>
                  <a:txBody>
                    <a:bodyPr/>
                    <a:lstStyle/>
                    <a:p>
                      <a:r>
                        <a:rPr lang="en-US" dirty="0"/>
                        <a:t>Other lab clues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 DAT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Cr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PT/PTT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74327"/>
                  </a:ext>
                </a:extLst>
              </a:tr>
              <a:tr h="1034313">
                <a:tc>
                  <a:txBody>
                    <a:bodyPr/>
                    <a:lstStyle/>
                    <a:p>
                      <a:r>
                        <a:rPr lang="en-US" dirty="0"/>
                        <a:t>Other clinical clues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Acute onset </a:t>
                      </a:r>
                    </a:p>
                    <a:p>
                      <a:r>
                        <a:rPr lang="en-US" dirty="0"/>
                        <a:t>Mucosal bleeding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Proceeding infection with E.coli or Strep. Pneumonia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Neurologic 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Critically ill 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1597"/>
                  </a:ext>
                </a:extLst>
              </a:tr>
              <a:tr h="1034313">
                <a:tc>
                  <a:txBody>
                    <a:bodyPr/>
                    <a:lstStyle/>
                    <a:p>
                      <a:r>
                        <a:rPr lang="en-US" dirty="0"/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Observation, corticosteroids,</a:t>
                      </a:r>
                    </a:p>
                    <a:p>
                      <a:r>
                        <a:rPr lang="en-US" dirty="0"/>
                        <a:t>IVIg, and Anti-D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Corticosteroids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Dialysis/supportive</a:t>
                      </a:r>
                    </a:p>
                    <a:p>
                      <a:r>
                        <a:rPr lang="en-US" dirty="0"/>
                        <a:t>Atypical: Eculizumab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Plasmapharesis</a:t>
                      </a:r>
                    </a:p>
                    <a:p>
                      <a:r>
                        <a:rPr lang="en-US" dirty="0"/>
                        <a:t>Corticosteroids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Supportive </a:t>
                      </a:r>
                    </a:p>
                    <a:p>
                      <a:r>
                        <a:rPr lang="en-US" dirty="0"/>
                        <a:t>Fix the underlying illness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994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726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982265E1-1A23-D54B-B5B0-E4C8F5BF54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sz="3600" dirty="0">
                <a:cs typeface="Arial"/>
              </a:rPr>
              <a:t>Drug-Induced Immune Thrombocytopenia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65EE5357-E3C5-254D-AB3A-70B9C595C1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0040" y="990600"/>
            <a:ext cx="11132820" cy="5341620"/>
          </a:xfrm>
        </p:spPr>
        <p:txBody>
          <a:bodyPr vert="horz" lIns="92075" tIns="46038" rIns="92075" bIns="46038" rtlCol="0">
            <a:normAutofit/>
          </a:bodyPr>
          <a:lstStyle/>
          <a:p>
            <a:pPr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n-US" sz="3200" dirty="0">
                <a:latin typeface="Arial" charset="0"/>
                <a:cs typeface="Arial" charset="0"/>
              </a:rPr>
              <a:t>  </a:t>
            </a:r>
            <a:r>
              <a:rPr lang="en-US" sz="3200" dirty="0">
                <a:cs typeface="Arial" charset="0"/>
              </a:rPr>
              <a:t>Pathophysiology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Binding of drug to platelet followed by binding of anti-drug antibody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Binding of drug and anti-drug complex to platelet surface</a:t>
            </a: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 charset="0"/>
              </a:rPr>
              <a:t>Risk Assessment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Heparin- immune complexes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Quinine/quinidine- non-covalent binding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Penicillins- hapten mediated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Valproic acid- bone marrow suppression, rarely immune</a:t>
            </a:r>
            <a:endParaRPr lang="en-US" dirty="0">
              <a:cs typeface="Arial" charset="0"/>
            </a:endParaRP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 charset="0"/>
              </a:rPr>
              <a:t>Management</a:t>
            </a:r>
          </a:p>
          <a:p>
            <a:pPr marL="857250" lvl="1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800" dirty="0">
                <a:cs typeface="Arial" charset="0"/>
              </a:rPr>
              <a:t>Withdrawal of drug results in a prompt rise in platelet count</a:t>
            </a: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Font typeface="Arial" charset="0"/>
              <a:buChar char="•"/>
              <a:defRPr/>
            </a:pP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625282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Inherited Disorders of Platelet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254267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1"/>
            <a:ext cx="12192000" cy="833846"/>
          </a:xfrm>
        </p:spPr>
        <p:txBody>
          <a:bodyPr/>
          <a:lstStyle/>
          <a:p>
            <a:pPr algn="ctr"/>
            <a:r>
              <a:rPr lang="en-US" dirty="0"/>
              <a:t>Inherited Disorders of Platelet Function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179615" y="849087"/>
            <a:ext cx="11485790" cy="517064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Basic science and pathophysiology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Overview of platelet function highlighting specific disorders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endParaRPr lang="en-US" sz="1050" dirty="0"/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Epidemiology and risk assessment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General principles for disorders of platelet function</a:t>
            </a:r>
          </a:p>
          <a:p>
            <a:pPr lvl="2">
              <a:buClr>
                <a:srgbClr val="7030A0"/>
              </a:buClr>
            </a:pPr>
            <a:endParaRPr lang="en-US" sz="1000" dirty="0"/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Diagnosis and management: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Overview of platelet function testing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Specifically will cover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Glanzmann’s Thrombasthenia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Bernard-Soulier Syndrome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Gray Platelet Syndrome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Hermansky-Pudlak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839034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26BBEB9C-8C11-604F-9E3C-D0C674B34ED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163" r="3033" b="1627"/>
          <a:stretch>
            <a:fillRect/>
          </a:stretch>
        </p:blipFill>
        <p:spPr>
          <a:xfrm>
            <a:off x="987425" y="1197373"/>
            <a:ext cx="9671050" cy="4959350"/>
          </a:xfrm>
          <a:noFill/>
        </p:spPr>
      </p:pic>
      <p:sp>
        <p:nvSpPr>
          <p:cNvPr id="614403" name="Rectangle 3">
            <a:extLst>
              <a:ext uri="{FF2B5EF4-FFF2-40B4-BE49-F238E27FC236}">
                <a16:creationId xmlns:a16="http://schemas.microsoft.com/office/drawing/2014/main" id="{4969955F-72DA-C442-AC5E-D9C5BE9D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14405" name="Text Box 5">
            <a:extLst>
              <a:ext uri="{FF2B5EF4-FFF2-40B4-BE49-F238E27FC236}">
                <a16:creationId xmlns:a16="http://schemas.microsoft.com/office/drawing/2014/main" id="{818CEDAE-3861-0B4B-B6CC-A5DE8DC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740173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Resting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614406" name="Text Box 6">
            <a:extLst>
              <a:ext uri="{FF2B5EF4-FFF2-40B4-BE49-F238E27FC236}">
                <a16:creationId xmlns:a16="http://schemas.microsoft.com/office/drawing/2014/main" id="{F6EF6F4C-F4EF-CB41-ABFF-DBA6520B5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704057"/>
            <a:ext cx="272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Activated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33797" name="Text Box 7">
            <a:extLst>
              <a:ext uri="{FF2B5EF4-FFF2-40B4-BE49-F238E27FC236}">
                <a16:creationId xmlns:a16="http://schemas.microsoft.com/office/drawing/2014/main" id="{9EEB698A-A8A7-B946-95AF-650231A9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97" y="6246749"/>
            <a:ext cx="5352403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800" dirty="0"/>
              <a:t>Reprinted from </a:t>
            </a:r>
            <a:r>
              <a:rPr lang="en-US" sz="1800" i="1" dirty="0"/>
              <a:t>The Lancet, </a:t>
            </a:r>
            <a:r>
              <a:rPr lang="en-US" sz="1800" dirty="0"/>
              <a:t>355, George, Platelets, 1531-1539, </a:t>
            </a:r>
            <a:r>
              <a:rPr lang="en-US" altLang="en-US" sz="1800" dirty="0"/>
              <a:t>©</a:t>
            </a:r>
            <a:r>
              <a:rPr lang="en-US" sz="1800" dirty="0"/>
              <a:t> 2000, with permission from Elsevier. 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89519229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26BBEB9C-8C11-604F-9E3C-D0C674B34ED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163" r="3033" b="1627"/>
          <a:stretch>
            <a:fillRect/>
          </a:stretch>
        </p:blipFill>
        <p:spPr>
          <a:xfrm>
            <a:off x="987425" y="1197373"/>
            <a:ext cx="9671050" cy="4959350"/>
          </a:xfrm>
          <a:noFill/>
        </p:spPr>
      </p:pic>
      <p:sp>
        <p:nvSpPr>
          <p:cNvPr id="614405" name="Text Box 5">
            <a:extLst>
              <a:ext uri="{FF2B5EF4-FFF2-40B4-BE49-F238E27FC236}">
                <a16:creationId xmlns:a16="http://schemas.microsoft.com/office/drawing/2014/main" id="{818CEDAE-3861-0B4B-B6CC-A5DE8DC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740173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Resting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614406" name="Text Box 6">
            <a:extLst>
              <a:ext uri="{FF2B5EF4-FFF2-40B4-BE49-F238E27FC236}">
                <a16:creationId xmlns:a16="http://schemas.microsoft.com/office/drawing/2014/main" id="{F6EF6F4C-F4EF-CB41-ABFF-DBA6520B5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704057"/>
            <a:ext cx="272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Activated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7F5826-B51A-7842-9C4C-A88AD6888350}"/>
              </a:ext>
            </a:extLst>
          </p:cNvPr>
          <p:cNvSpPr/>
          <p:nvPr/>
        </p:nvSpPr>
        <p:spPr>
          <a:xfrm>
            <a:off x="1800224" y="2101851"/>
            <a:ext cx="1329837" cy="31273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E775D7-B328-844B-BDE5-B4615EE8789E}"/>
              </a:ext>
            </a:extLst>
          </p:cNvPr>
          <p:cNvSpPr/>
          <p:nvPr/>
        </p:nvSpPr>
        <p:spPr>
          <a:xfrm>
            <a:off x="2128836" y="2450704"/>
            <a:ext cx="1405671" cy="31353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210BCE4-5FD8-1D4D-89F0-44069E38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3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9EEB698A-A8A7-B946-95AF-650231A9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97" y="6246749"/>
            <a:ext cx="5352403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800" dirty="0"/>
              <a:t>Reprinted from </a:t>
            </a:r>
            <a:r>
              <a:rPr lang="en-US" sz="1800" i="1" dirty="0"/>
              <a:t>The Lancet, </a:t>
            </a:r>
            <a:r>
              <a:rPr lang="en-US" sz="1800" dirty="0"/>
              <a:t>355, George, Platelets, 1531-1539, </a:t>
            </a:r>
            <a:r>
              <a:rPr lang="en-US" altLang="en-US" sz="1800" dirty="0"/>
              <a:t>©</a:t>
            </a:r>
            <a:r>
              <a:rPr lang="en-US" sz="1800" dirty="0"/>
              <a:t> 2000, with permission from Elsevier. 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97330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>
            <a:extLst>
              <a:ext uri="{FF2B5EF4-FFF2-40B4-BE49-F238E27FC236}">
                <a16:creationId xmlns:a16="http://schemas.microsoft.com/office/drawing/2014/main" id="{D3AB0EE7-4CF2-3949-B0C6-698E390A04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817809"/>
            <a:ext cx="11250384" cy="5791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800080"/>
              </a:buClr>
              <a:buSzPct val="95000"/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Alpha granules: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VWF: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plays a major role in blood coagulation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Fibrinogen: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binds to platelet GPIIb/IIIa to form bridges between platelets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PF4: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binds heparin and provides neutralization of heparin-like molecules. This inhibits local ATIII and enhances coagulation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Growth factors: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PDGF/ TGF-β1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Coagulation factors: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Factor V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P-selectin: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Cell adhesion molecule which promotes platelet aggregation through platelet-fibrin and platelet-platelet binding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800080"/>
              </a:buClr>
              <a:buSzPct val="95000"/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granules: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ADP/ATP: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activates platelets causing </a:t>
            </a:r>
            <a:r>
              <a:rPr lang="ja-JP" altLang="en-US" sz="240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recruitment</a:t>
            </a:r>
            <a:r>
              <a:rPr lang="ja-JP" altLang="en-US" sz="240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of additional platelets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Serotonin: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powerful vasoconstrictor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Calcium: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required for binding of fibrinogen to platelet GPIIb/IIIa </a:t>
            </a:r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7FD94035-1DF9-D948-8070-E34962ED0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4336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7" name="Rectangle 5">
            <a:extLst>
              <a:ext uri="{FF2B5EF4-FFF2-40B4-BE49-F238E27FC236}">
                <a16:creationId xmlns:a16="http://schemas.microsoft.com/office/drawing/2014/main" id="{0FE19448-99B7-0B42-82C7-CBC426A7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4336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A5C2EA-6F6B-F44B-B746-336DB380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910604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3">
            <a:extLst>
              <a:ext uri="{FF2B5EF4-FFF2-40B4-BE49-F238E27FC236}">
                <a16:creationId xmlns:a16="http://schemas.microsoft.com/office/drawing/2014/main" id="{C590F86C-5A70-CE41-80AE-9687438E5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12343"/>
              </p:ext>
            </p:extLst>
          </p:nvPr>
        </p:nvGraphicFramePr>
        <p:xfrm>
          <a:off x="906355" y="624154"/>
          <a:ext cx="10822583" cy="55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Document" r:id="rId4" imgW="3429000" imgH="1981200" progId="Word.Document.8">
                  <p:embed/>
                </p:oleObj>
              </mc:Choice>
              <mc:Fallback>
                <p:oleObj name="Document" r:id="rId4" imgW="3429000" imgH="1981200" progId="Word.Document.8">
                  <p:embed/>
                  <p:pic>
                    <p:nvPicPr>
                      <p:cNvPr id="35842" name="Object 3">
                        <a:extLst>
                          <a:ext uri="{FF2B5EF4-FFF2-40B4-BE49-F238E27FC236}">
                            <a16:creationId xmlns:a16="http://schemas.microsoft.com/office/drawing/2014/main" id="{C590F86C-5A70-CE41-80AE-9687438E5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55" y="624154"/>
                        <a:ext cx="10822583" cy="55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5">
            <a:extLst>
              <a:ext uri="{FF2B5EF4-FFF2-40B4-BE49-F238E27FC236}">
                <a16:creationId xmlns:a16="http://schemas.microsoft.com/office/drawing/2014/main" id="{63E88F36-6A75-9F4C-ACBB-3EE431BE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417" y="6063936"/>
            <a:ext cx="7326692" cy="7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400" dirty="0"/>
              <a:t>Donald L. Yee, “Platelets as Modifiers of Clinical Phenotype in Hemophilia,” </a:t>
            </a:r>
            <a:r>
              <a:rPr lang="en-US" altLang="en-US" sz="1400" i="1" dirty="0"/>
              <a:t>The Scientific World JOURNAL</a:t>
            </a:r>
            <a:r>
              <a:rPr lang="en-US" altLang="en-US" sz="1400" dirty="0"/>
              <a:t>, vol. 6, pp. 661-668, 2006. </a:t>
            </a:r>
            <a:r>
              <a:rPr lang="en-US" altLang="en-US" sz="1400" dirty="0">
                <a:hlinkClick r:id="rId6"/>
              </a:rPr>
              <a:t>https://doi.org/10.1100/tsw.2006.133</a:t>
            </a:r>
            <a:r>
              <a:rPr lang="en-US" altLang="en-US" sz="1400" dirty="0"/>
              <a:t>. This work is licensed under Creative Commons Attribution License (CC-BY).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3145B4-7215-5C43-B7FC-16AD8677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91637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C132270-3AE3-5349-9FA6-DB1422C9F23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53" y="1143000"/>
            <a:ext cx="4267200" cy="5468816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ADHESION 		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ACTIVATION	</a:t>
            </a:r>
          </a:p>
          <a:p>
            <a:pPr marL="0" indent="0">
              <a:lnSpc>
                <a:spcPct val="8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AGGREGATION	</a:t>
            </a:r>
          </a:p>
          <a:p>
            <a:pPr marL="0" indent="0">
              <a:lnSpc>
                <a:spcPct val="23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PROPOGATION OF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 COAGULATION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lnSpc>
                <a:spcPct val="8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1AA1CA00-85C0-D44E-97E0-4C9EF511EBA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876" y="984739"/>
            <a:ext cx="6781800" cy="546881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binding to subendothelial vWF/ collagen via the platelet  GPIb-IX-V and GPVI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shape change exposes the GPIIb/IIIa receptors</a:t>
            </a:r>
          </a:p>
          <a:p>
            <a:pPr marL="0" indent="0">
              <a:lnSpc>
                <a:spcPct val="6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Platelets aggregate following cross-linking of platelet activated GPIIb/IIIa by fibrinogen or vWF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05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Activated platelets provide an anionic aminophospholipid ( PL ) rich surface for the assembly of procoagulant enzyme complexes</a:t>
            </a:r>
          </a:p>
          <a:p>
            <a:pPr marL="0" indent="0">
              <a:lnSpc>
                <a:spcPct val="3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					</a:t>
            </a:r>
          </a:p>
          <a:p>
            <a:pPr marL="0" indent="0">
              <a:lnSpc>
                <a:spcPct val="2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/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4CCDED3-3C05-D44E-987D-0301BB74B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775587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C132270-3AE3-5349-9FA6-DB1422C9F23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53" y="1143000"/>
            <a:ext cx="4267200" cy="5468816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ADHESION 		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ACTIVATION	</a:t>
            </a:r>
          </a:p>
          <a:p>
            <a:pPr marL="0" indent="0">
              <a:lnSpc>
                <a:spcPct val="8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AGGREGATION	</a:t>
            </a:r>
          </a:p>
          <a:p>
            <a:pPr marL="0" indent="0">
              <a:lnSpc>
                <a:spcPct val="23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PROPOGATION OF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COAGULATION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lnSpc>
                <a:spcPct val="8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1AA1CA00-85C0-D44E-97E0-4C9EF511EBA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876" y="984739"/>
            <a:ext cx="6781800" cy="546881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binding to subendothelial vWF/ collagen via the platelet  GPIb-IX-V and GPVI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shape change exposes the GPIIb/IIIa receptors</a:t>
            </a:r>
          </a:p>
          <a:p>
            <a:pPr marL="0" indent="0">
              <a:lnSpc>
                <a:spcPct val="6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Platelets aggregate following cross-linking of platelet activated GPIIb/IIIa by fibrinogen or vWF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05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Activated platelets provide an anionic aminophospholipid ( PL ) rich surface for the assembly of procoagulant enzyme complexes</a:t>
            </a:r>
          </a:p>
          <a:p>
            <a:pPr marL="0" indent="0">
              <a:lnSpc>
                <a:spcPct val="3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					</a:t>
            </a:r>
          </a:p>
          <a:p>
            <a:pPr marL="0" indent="0">
              <a:lnSpc>
                <a:spcPct val="2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/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8FCDF0-5B71-3649-A92C-57AEFA49CBD1}"/>
              </a:ext>
            </a:extLst>
          </p:cNvPr>
          <p:cNvSpPr/>
          <p:nvPr/>
        </p:nvSpPr>
        <p:spPr>
          <a:xfrm>
            <a:off x="8179776" y="1283678"/>
            <a:ext cx="2057400" cy="4572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0C90EB-F0C7-4549-B91B-D3BD644D186A}"/>
              </a:ext>
            </a:extLst>
          </p:cNvPr>
          <p:cNvSpPr/>
          <p:nvPr/>
        </p:nvSpPr>
        <p:spPr>
          <a:xfrm>
            <a:off x="9400440" y="2233247"/>
            <a:ext cx="2057400" cy="4572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1BFF38A-32B7-6D45-A0EF-D152D22D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42046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>
            <a:extLst>
              <a:ext uri="{FF2B5EF4-FFF2-40B4-BE49-F238E27FC236}">
                <a16:creationId xmlns:a16="http://schemas.microsoft.com/office/drawing/2014/main" id="{F20EB56F-CE46-DE44-88AB-5F15914A2A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  <a:ln>
            <a:miter lim="800000"/>
            <a:headEnd/>
            <a:tailEnd/>
          </a:ln>
        </p:spPr>
        <p:txBody>
          <a:bodyPr anchorCtr="1"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Kinetics</a:t>
            </a: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96ABCD8-35B8-174E-AE0C-592A6545F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37309" y="1066801"/>
            <a:ext cx="11166764" cy="536170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Average platelet lifespan : 7 – 9 days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Removed from circulation by monocyte – macrophage  </a:t>
            </a:r>
          </a:p>
          <a:p>
            <a:pPr marL="0" indent="0"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  system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Site(s) of destruction/utilization: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Spleen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Liver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Endothelial cell junctions and subendothelium at sites of injury (7,000 per mm</a:t>
            </a:r>
            <a:r>
              <a:rPr lang="en-US" altLang="en-US" sz="28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to support vascular integrity)</a:t>
            </a:r>
          </a:p>
          <a:p>
            <a:pPr marL="412750" indent="-412750">
              <a:spcBef>
                <a:spcPts val="1200"/>
              </a:spcBef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Approximately 25 – 35% of circulating platelets located in the spleen</a:t>
            </a:r>
            <a:b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79368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79F6215-1BD5-0946-80B9-BE1FD3E02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1" y="0"/>
            <a:ext cx="11887200" cy="1306943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Disorders of Platelet Function: Epidemiology and Risk Assessment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7B3E41BE-BC71-094D-8B3A-831C30A38E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1887" y="1295400"/>
            <a:ext cx="11495314" cy="4648200"/>
          </a:xfrm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pPr marL="0" indent="0">
              <a:spcBef>
                <a:spcPct val="0"/>
              </a:spcBef>
              <a:buNone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Rare conditions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9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Autosomal recessive 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Consanguinity</a:t>
            </a:r>
          </a:p>
          <a:p>
            <a:pPr marL="457200" lvl="1" indent="0">
              <a:spcBef>
                <a:spcPct val="0"/>
              </a:spcBef>
              <a:buClr>
                <a:schemeClr val="folHlink"/>
              </a:buClr>
              <a:buNone/>
              <a:tabLst>
                <a:tab pos="6392863" algn="l"/>
              </a:tabLst>
              <a:defRPr/>
            </a:pPr>
            <a:endParaRPr lang="en-US" sz="35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Mucosal bleeding out of proportion to the platelet count 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Bernard – Soulier and Gray platelet syndrome:  macrothrombocytopenia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Glanzmann’s thrombasthenia and Hermansky-Pudlak: normal platelet count</a:t>
            </a:r>
            <a:endParaRPr lang="en-US" sz="3500" dirty="0"/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sz="2400" dirty="0"/>
          </a:p>
          <a:p>
            <a:pPr marL="906463" lvl="1" indent="-327025">
              <a:lnSpc>
                <a:spcPct val="95000"/>
              </a:lnSpc>
              <a:spcBef>
                <a:spcPct val="40000"/>
              </a:spcBef>
              <a:buClr>
                <a:schemeClr val="tx1"/>
              </a:buClr>
              <a:buSzPct val="95000"/>
              <a:buFontTx/>
              <a:buChar char="•"/>
              <a:tabLst>
                <a:tab pos="6392863" algn="l"/>
              </a:tabLst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75967499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8E1AB-DF6C-1246-9D12-A0CCA1A0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82" y="899014"/>
            <a:ext cx="11486417" cy="4351338"/>
          </a:xfrm>
        </p:spPr>
        <p:txBody>
          <a:bodyPr>
            <a:normAutofit/>
          </a:bodyPr>
          <a:lstStyle/>
          <a:p>
            <a:pPr marL="338138" indent="-338138">
              <a:lnSpc>
                <a:spcPct val="8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/>
              </a:rPr>
              <a:t>Automated platelet function tests  (e.g. PFA-100)</a:t>
            </a:r>
          </a:p>
          <a:p>
            <a:pPr marL="738188" lvl="2" indent="-338138">
              <a:spcBef>
                <a:spcPts val="6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Exposure of blood to a membrane coated with collagen and adenosine diphosphate (Col/ADP) or collagen and epinephrine (Col/Epi)</a:t>
            </a:r>
          </a:p>
          <a:p>
            <a:pPr marL="738188" lvl="2" indent="-338138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Formation of platelet plug closes the aperture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E8160E-2BBE-4A4E-865C-2AD997D86FAC}"/>
              </a:ext>
            </a:extLst>
          </p:cNvPr>
          <p:cNvSpPr txBox="1">
            <a:spLocks/>
          </p:cNvSpPr>
          <p:nvPr/>
        </p:nvSpPr>
        <p:spPr>
          <a:xfrm>
            <a:off x="172182" y="0"/>
            <a:ext cx="11486416" cy="80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Inherited Disorders of Platelet Function: Diagnosis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9A821-6310-C440-9431-E54551A40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39" y="2823531"/>
            <a:ext cx="10287000" cy="3251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336082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2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Inherited Disorders of Platelet Function: Diagnosis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09C80-7AB2-A643-BD0D-BE4B13DB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08586"/>
            <a:ext cx="11126976" cy="55324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600" dirty="0">
                <a:cs typeface="Arial"/>
              </a:rPr>
              <a:t>Platelet aggregation testing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Assess primary and secondary platelet aggregation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endParaRPr lang="en-US" sz="32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Agonists: </a:t>
            </a: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Collagen, arachidonate, epinephrine, ADP, ristocetin</a:t>
            </a: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endParaRPr lang="en-US" sz="28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Measures change in light transmission through platelet-rich plasma or whole blood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endParaRPr lang="en-US" sz="32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Limitations:		</a:t>
            </a: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Not reliable with platelet count &lt;100,000/mm</a:t>
            </a:r>
            <a:r>
              <a:rPr lang="en-US" sz="2800" baseline="30000" dirty="0">
                <a:cs typeface="Arial"/>
              </a:rPr>
              <a:t>3</a:t>
            </a:r>
            <a:endParaRPr lang="en-US" sz="2800" dirty="0">
              <a:cs typeface="Arial"/>
            </a:endParaRP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Not clear how to interpret mild defects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765651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26">
            <a:extLst>
              <a:ext uri="{FF2B5EF4-FFF2-40B4-BE49-F238E27FC236}">
                <a16:creationId xmlns:a16="http://schemas.microsoft.com/office/drawing/2014/main" id="{C1FC8715-984D-0047-8DDF-6A93AD2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2707513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216070" name="Rectangle 6">
            <a:extLst>
              <a:ext uri="{FF2B5EF4-FFF2-40B4-BE49-F238E27FC236}">
                <a16:creationId xmlns:a16="http://schemas.microsoft.com/office/drawing/2014/main" id="{855F2485-02B6-5947-9BBB-28E864D56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1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Platelet Aggregation: Normal Tracing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220D5BD4-FAF8-4841-82AF-576C201A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333" y="3324419"/>
            <a:ext cx="10199077" cy="35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Epinephrine: most unreliable of the agonists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ADP: biphasic response seen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Collagen: strongest agonist used in testing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Ristocetin: causes GPIb/VWF- dependent platelet agglutination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Arachidonic Acid: converted to thromboxane A2 by cyclooxygenase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8436" y="1655790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16850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89135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47037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69835" y="1655791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394579" y="1699336"/>
            <a:ext cx="1834241" cy="1426028"/>
          </a:xfrm>
          <a:custGeom>
            <a:avLst/>
            <a:gdLst>
              <a:gd name="connsiteX0" fmla="*/ 0 w 1948543"/>
              <a:gd name="connsiteY0" fmla="*/ 0 h 1513122"/>
              <a:gd name="connsiteX1" fmla="*/ 10886 w 1948543"/>
              <a:gd name="connsiteY1" fmla="*/ 54428 h 1513122"/>
              <a:gd name="connsiteX2" fmla="*/ 76200 w 1948543"/>
              <a:gd name="connsiteY2" fmla="*/ 87086 h 1513122"/>
              <a:gd name="connsiteX3" fmla="*/ 108857 w 1948543"/>
              <a:gd name="connsiteY3" fmla="*/ 119743 h 1513122"/>
              <a:gd name="connsiteX4" fmla="*/ 163286 w 1948543"/>
              <a:gd name="connsiteY4" fmla="*/ 185057 h 1513122"/>
              <a:gd name="connsiteX5" fmla="*/ 185057 w 1948543"/>
              <a:gd name="connsiteY5" fmla="*/ 217714 h 1513122"/>
              <a:gd name="connsiteX6" fmla="*/ 206829 w 1948543"/>
              <a:gd name="connsiteY6" fmla="*/ 239486 h 1513122"/>
              <a:gd name="connsiteX7" fmla="*/ 239486 w 1948543"/>
              <a:gd name="connsiteY7" fmla="*/ 304800 h 1513122"/>
              <a:gd name="connsiteX8" fmla="*/ 261257 w 1948543"/>
              <a:gd name="connsiteY8" fmla="*/ 348343 h 1513122"/>
              <a:gd name="connsiteX9" fmla="*/ 293914 w 1948543"/>
              <a:gd name="connsiteY9" fmla="*/ 413657 h 1513122"/>
              <a:gd name="connsiteX10" fmla="*/ 326572 w 1948543"/>
              <a:gd name="connsiteY10" fmla="*/ 489857 h 1513122"/>
              <a:gd name="connsiteX11" fmla="*/ 348343 w 1948543"/>
              <a:gd name="connsiteY11" fmla="*/ 555171 h 1513122"/>
              <a:gd name="connsiteX12" fmla="*/ 359229 w 1948543"/>
              <a:gd name="connsiteY12" fmla="*/ 587828 h 1513122"/>
              <a:gd name="connsiteX13" fmla="*/ 370114 w 1948543"/>
              <a:gd name="connsiteY13" fmla="*/ 620486 h 1513122"/>
              <a:gd name="connsiteX14" fmla="*/ 413657 w 1948543"/>
              <a:gd name="connsiteY14" fmla="*/ 674914 h 1513122"/>
              <a:gd name="connsiteX15" fmla="*/ 446314 w 1948543"/>
              <a:gd name="connsiteY15" fmla="*/ 740228 h 1513122"/>
              <a:gd name="connsiteX16" fmla="*/ 457200 w 1948543"/>
              <a:gd name="connsiteY16" fmla="*/ 783771 h 1513122"/>
              <a:gd name="connsiteX17" fmla="*/ 478972 w 1948543"/>
              <a:gd name="connsiteY17" fmla="*/ 805543 h 1513122"/>
              <a:gd name="connsiteX18" fmla="*/ 500743 w 1948543"/>
              <a:gd name="connsiteY18" fmla="*/ 870857 h 1513122"/>
              <a:gd name="connsiteX19" fmla="*/ 533400 w 1948543"/>
              <a:gd name="connsiteY19" fmla="*/ 903514 h 1513122"/>
              <a:gd name="connsiteX20" fmla="*/ 576943 w 1948543"/>
              <a:gd name="connsiteY20" fmla="*/ 968828 h 1513122"/>
              <a:gd name="connsiteX21" fmla="*/ 620486 w 1948543"/>
              <a:gd name="connsiteY21" fmla="*/ 1012371 h 1513122"/>
              <a:gd name="connsiteX22" fmla="*/ 631372 w 1948543"/>
              <a:gd name="connsiteY22" fmla="*/ 1045028 h 1513122"/>
              <a:gd name="connsiteX23" fmla="*/ 664029 w 1948543"/>
              <a:gd name="connsiteY23" fmla="*/ 1066800 h 1513122"/>
              <a:gd name="connsiteX24" fmla="*/ 707572 w 1948543"/>
              <a:gd name="connsiteY24" fmla="*/ 1099457 h 1513122"/>
              <a:gd name="connsiteX25" fmla="*/ 740229 w 1948543"/>
              <a:gd name="connsiteY25" fmla="*/ 1143000 h 1513122"/>
              <a:gd name="connsiteX26" fmla="*/ 772886 w 1948543"/>
              <a:gd name="connsiteY26" fmla="*/ 1153886 h 1513122"/>
              <a:gd name="connsiteX27" fmla="*/ 805543 w 1948543"/>
              <a:gd name="connsiteY27" fmla="*/ 1175657 h 1513122"/>
              <a:gd name="connsiteX28" fmla="*/ 849086 w 1948543"/>
              <a:gd name="connsiteY28" fmla="*/ 1197428 h 1513122"/>
              <a:gd name="connsiteX29" fmla="*/ 870857 w 1948543"/>
              <a:gd name="connsiteY29" fmla="*/ 1219200 h 1513122"/>
              <a:gd name="connsiteX30" fmla="*/ 947057 w 1948543"/>
              <a:gd name="connsiteY30" fmla="*/ 1262743 h 1513122"/>
              <a:gd name="connsiteX31" fmla="*/ 1012372 w 1948543"/>
              <a:gd name="connsiteY31" fmla="*/ 1284514 h 1513122"/>
              <a:gd name="connsiteX32" fmla="*/ 1045029 w 1948543"/>
              <a:gd name="connsiteY32" fmla="*/ 1295400 h 1513122"/>
              <a:gd name="connsiteX33" fmla="*/ 1110343 w 1948543"/>
              <a:gd name="connsiteY33" fmla="*/ 1317171 h 1513122"/>
              <a:gd name="connsiteX34" fmla="*/ 1143000 w 1948543"/>
              <a:gd name="connsiteY34" fmla="*/ 1328057 h 1513122"/>
              <a:gd name="connsiteX35" fmla="*/ 1164772 w 1948543"/>
              <a:gd name="connsiteY35" fmla="*/ 1349828 h 1513122"/>
              <a:gd name="connsiteX36" fmla="*/ 1306286 w 1948543"/>
              <a:gd name="connsiteY36" fmla="*/ 1371600 h 1513122"/>
              <a:gd name="connsiteX37" fmla="*/ 1393372 w 1948543"/>
              <a:gd name="connsiteY37" fmla="*/ 1393371 h 1513122"/>
              <a:gd name="connsiteX38" fmla="*/ 1426029 w 1948543"/>
              <a:gd name="connsiteY38" fmla="*/ 1404257 h 1513122"/>
              <a:gd name="connsiteX39" fmla="*/ 1480457 w 1948543"/>
              <a:gd name="connsiteY39" fmla="*/ 1415143 h 1513122"/>
              <a:gd name="connsiteX40" fmla="*/ 1545772 w 1948543"/>
              <a:gd name="connsiteY40" fmla="*/ 1436914 h 1513122"/>
              <a:gd name="connsiteX41" fmla="*/ 1578429 w 1948543"/>
              <a:gd name="connsiteY41" fmla="*/ 1447800 h 1513122"/>
              <a:gd name="connsiteX42" fmla="*/ 1719943 w 1948543"/>
              <a:gd name="connsiteY42" fmla="*/ 1491343 h 1513122"/>
              <a:gd name="connsiteX43" fmla="*/ 1883229 w 1948543"/>
              <a:gd name="connsiteY43" fmla="*/ 1502228 h 1513122"/>
              <a:gd name="connsiteX44" fmla="*/ 1948543 w 1948543"/>
              <a:gd name="connsiteY44" fmla="*/ 1513114 h 151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948543" h="1513122">
                <a:moveTo>
                  <a:pt x="0" y="0"/>
                </a:moveTo>
                <a:cubicBezTo>
                  <a:pt x="3629" y="18143"/>
                  <a:pt x="-1298" y="40504"/>
                  <a:pt x="10886" y="54428"/>
                </a:cubicBezTo>
                <a:cubicBezTo>
                  <a:pt x="26915" y="72747"/>
                  <a:pt x="55947" y="73584"/>
                  <a:pt x="76200" y="87086"/>
                </a:cubicBezTo>
                <a:cubicBezTo>
                  <a:pt x="89009" y="95626"/>
                  <a:pt x="97971" y="108857"/>
                  <a:pt x="108857" y="119743"/>
                </a:cubicBezTo>
                <a:cubicBezTo>
                  <a:pt x="129649" y="182117"/>
                  <a:pt x="103973" y="125744"/>
                  <a:pt x="163286" y="185057"/>
                </a:cubicBezTo>
                <a:cubicBezTo>
                  <a:pt x="172537" y="194308"/>
                  <a:pt x="176884" y="207498"/>
                  <a:pt x="185057" y="217714"/>
                </a:cubicBezTo>
                <a:cubicBezTo>
                  <a:pt x="191468" y="225728"/>
                  <a:pt x="200418" y="231472"/>
                  <a:pt x="206829" y="239486"/>
                </a:cubicBezTo>
                <a:cubicBezTo>
                  <a:pt x="239011" y="279713"/>
                  <a:pt x="220914" y="261465"/>
                  <a:pt x="239486" y="304800"/>
                </a:cubicBezTo>
                <a:cubicBezTo>
                  <a:pt x="245878" y="319715"/>
                  <a:pt x="254865" y="333428"/>
                  <a:pt x="261257" y="348343"/>
                </a:cubicBezTo>
                <a:cubicBezTo>
                  <a:pt x="288297" y="411437"/>
                  <a:pt x="252077" y="350900"/>
                  <a:pt x="293914" y="413657"/>
                </a:cubicBezTo>
                <a:cubicBezTo>
                  <a:pt x="322712" y="528846"/>
                  <a:pt x="283612" y="393198"/>
                  <a:pt x="326572" y="489857"/>
                </a:cubicBezTo>
                <a:cubicBezTo>
                  <a:pt x="335893" y="510828"/>
                  <a:pt x="341086" y="533400"/>
                  <a:pt x="348343" y="555171"/>
                </a:cubicBezTo>
                <a:lnTo>
                  <a:pt x="359229" y="587828"/>
                </a:lnTo>
                <a:cubicBezTo>
                  <a:pt x="362858" y="598714"/>
                  <a:pt x="362000" y="612372"/>
                  <a:pt x="370114" y="620486"/>
                </a:cubicBezTo>
                <a:cubicBezTo>
                  <a:pt x="390366" y="640737"/>
                  <a:pt x="399924" y="647448"/>
                  <a:pt x="413657" y="674914"/>
                </a:cubicBezTo>
                <a:cubicBezTo>
                  <a:pt x="458725" y="765051"/>
                  <a:pt x="383922" y="646638"/>
                  <a:pt x="446314" y="740228"/>
                </a:cubicBezTo>
                <a:cubicBezTo>
                  <a:pt x="449943" y="754742"/>
                  <a:pt x="450509" y="770389"/>
                  <a:pt x="457200" y="783771"/>
                </a:cubicBezTo>
                <a:cubicBezTo>
                  <a:pt x="461790" y="792951"/>
                  <a:pt x="474382" y="796363"/>
                  <a:pt x="478972" y="805543"/>
                </a:cubicBezTo>
                <a:cubicBezTo>
                  <a:pt x="489235" y="826069"/>
                  <a:pt x="484516" y="854630"/>
                  <a:pt x="500743" y="870857"/>
                </a:cubicBezTo>
                <a:cubicBezTo>
                  <a:pt x="511629" y="881743"/>
                  <a:pt x="523949" y="891362"/>
                  <a:pt x="533400" y="903514"/>
                </a:cubicBezTo>
                <a:cubicBezTo>
                  <a:pt x="549464" y="924168"/>
                  <a:pt x="558441" y="950326"/>
                  <a:pt x="576943" y="968828"/>
                </a:cubicBezTo>
                <a:lnTo>
                  <a:pt x="620486" y="1012371"/>
                </a:lnTo>
                <a:cubicBezTo>
                  <a:pt x="624115" y="1023257"/>
                  <a:pt x="624204" y="1036068"/>
                  <a:pt x="631372" y="1045028"/>
                </a:cubicBezTo>
                <a:cubicBezTo>
                  <a:pt x="639545" y="1055244"/>
                  <a:pt x="653383" y="1059196"/>
                  <a:pt x="664029" y="1066800"/>
                </a:cubicBezTo>
                <a:cubicBezTo>
                  <a:pt x="678792" y="1077345"/>
                  <a:pt x="694743" y="1086628"/>
                  <a:pt x="707572" y="1099457"/>
                </a:cubicBezTo>
                <a:cubicBezTo>
                  <a:pt x="720401" y="1112286"/>
                  <a:pt x="726291" y="1131385"/>
                  <a:pt x="740229" y="1143000"/>
                </a:cubicBezTo>
                <a:cubicBezTo>
                  <a:pt x="749044" y="1150346"/>
                  <a:pt x="762623" y="1148754"/>
                  <a:pt x="772886" y="1153886"/>
                </a:cubicBezTo>
                <a:cubicBezTo>
                  <a:pt x="784588" y="1159737"/>
                  <a:pt x="794184" y="1169166"/>
                  <a:pt x="805543" y="1175657"/>
                </a:cubicBezTo>
                <a:cubicBezTo>
                  <a:pt x="819632" y="1183708"/>
                  <a:pt x="834572" y="1190171"/>
                  <a:pt x="849086" y="1197428"/>
                </a:cubicBezTo>
                <a:cubicBezTo>
                  <a:pt x="856343" y="1204685"/>
                  <a:pt x="862843" y="1212789"/>
                  <a:pt x="870857" y="1219200"/>
                </a:cubicBezTo>
                <a:cubicBezTo>
                  <a:pt x="890492" y="1234908"/>
                  <a:pt x="924712" y="1253805"/>
                  <a:pt x="947057" y="1262743"/>
                </a:cubicBezTo>
                <a:cubicBezTo>
                  <a:pt x="968365" y="1271266"/>
                  <a:pt x="990600" y="1277257"/>
                  <a:pt x="1012372" y="1284514"/>
                </a:cubicBezTo>
                <a:lnTo>
                  <a:pt x="1045029" y="1295400"/>
                </a:lnTo>
                <a:lnTo>
                  <a:pt x="1110343" y="1317171"/>
                </a:lnTo>
                <a:lnTo>
                  <a:pt x="1143000" y="1328057"/>
                </a:lnTo>
                <a:cubicBezTo>
                  <a:pt x="1150257" y="1335314"/>
                  <a:pt x="1155162" y="1346224"/>
                  <a:pt x="1164772" y="1349828"/>
                </a:cubicBezTo>
                <a:cubicBezTo>
                  <a:pt x="1175053" y="1353683"/>
                  <a:pt x="1301632" y="1370669"/>
                  <a:pt x="1306286" y="1371600"/>
                </a:cubicBezTo>
                <a:cubicBezTo>
                  <a:pt x="1335627" y="1377468"/>
                  <a:pt x="1364986" y="1383909"/>
                  <a:pt x="1393372" y="1393371"/>
                </a:cubicBezTo>
                <a:cubicBezTo>
                  <a:pt x="1404258" y="1397000"/>
                  <a:pt x="1414897" y="1401474"/>
                  <a:pt x="1426029" y="1404257"/>
                </a:cubicBezTo>
                <a:cubicBezTo>
                  <a:pt x="1443979" y="1408745"/>
                  <a:pt x="1462607" y="1410275"/>
                  <a:pt x="1480457" y="1415143"/>
                </a:cubicBezTo>
                <a:cubicBezTo>
                  <a:pt x="1502598" y="1421181"/>
                  <a:pt x="1524000" y="1429657"/>
                  <a:pt x="1545772" y="1436914"/>
                </a:cubicBezTo>
                <a:cubicBezTo>
                  <a:pt x="1556658" y="1440543"/>
                  <a:pt x="1567775" y="1443538"/>
                  <a:pt x="1578429" y="1447800"/>
                </a:cubicBezTo>
                <a:cubicBezTo>
                  <a:pt x="1622550" y="1465448"/>
                  <a:pt x="1672227" y="1488162"/>
                  <a:pt x="1719943" y="1491343"/>
                </a:cubicBezTo>
                <a:lnTo>
                  <a:pt x="1883229" y="1502228"/>
                </a:lnTo>
                <a:cubicBezTo>
                  <a:pt x="1941215" y="1513826"/>
                  <a:pt x="1919155" y="1513114"/>
                  <a:pt x="1948543" y="1513114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5408436" y="1677564"/>
            <a:ext cx="1861457" cy="1547254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9447036" y="1677564"/>
            <a:ext cx="1730829" cy="1240972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2634" y="1554704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100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696C7DD2-ED1C-F642-9D5D-AB86AEE4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563" y="1019751"/>
            <a:ext cx="11335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     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Epinephrine                                ADP                                    Collagen                                Ristocetin                        Arachidonic Acid</a:t>
            </a:r>
          </a:p>
        </p:txBody>
      </p:sp>
      <p:sp>
        <p:nvSpPr>
          <p:cNvPr id="17" name="Freeform 16"/>
          <p:cNvSpPr/>
          <p:nvPr/>
        </p:nvSpPr>
        <p:spPr>
          <a:xfrm>
            <a:off x="7405965" y="1677564"/>
            <a:ext cx="1752602" cy="1524000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299907" y="1670500"/>
            <a:ext cx="1850572" cy="1524000"/>
          </a:xfrm>
          <a:custGeom>
            <a:avLst/>
            <a:gdLst>
              <a:gd name="connsiteX0" fmla="*/ 0 w 1850572"/>
              <a:gd name="connsiteY0" fmla="*/ 0 h 1524000"/>
              <a:gd name="connsiteX1" fmla="*/ 54429 w 1850572"/>
              <a:gd name="connsiteY1" fmla="*/ 32657 h 1524000"/>
              <a:gd name="connsiteX2" fmla="*/ 119743 w 1850572"/>
              <a:gd name="connsiteY2" fmla="*/ 43543 h 1524000"/>
              <a:gd name="connsiteX3" fmla="*/ 174172 w 1850572"/>
              <a:gd name="connsiteY3" fmla="*/ 65314 h 1524000"/>
              <a:gd name="connsiteX4" fmla="*/ 228600 w 1850572"/>
              <a:gd name="connsiteY4" fmla="*/ 76200 h 1524000"/>
              <a:gd name="connsiteX5" fmla="*/ 315686 w 1850572"/>
              <a:gd name="connsiteY5" fmla="*/ 108857 h 1524000"/>
              <a:gd name="connsiteX6" fmla="*/ 424543 w 1850572"/>
              <a:gd name="connsiteY6" fmla="*/ 130628 h 1524000"/>
              <a:gd name="connsiteX7" fmla="*/ 522515 w 1850572"/>
              <a:gd name="connsiteY7" fmla="*/ 163286 h 1524000"/>
              <a:gd name="connsiteX8" fmla="*/ 555172 w 1850572"/>
              <a:gd name="connsiteY8" fmla="*/ 174171 h 1524000"/>
              <a:gd name="connsiteX9" fmla="*/ 653143 w 1850572"/>
              <a:gd name="connsiteY9" fmla="*/ 195943 h 1524000"/>
              <a:gd name="connsiteX10" fmla="*/ 696686 w 1850572"/>
              <a:gd name="connsiteY10" fmla="*/ 217714 h 1524000"/>
              <a:gd name="connsiteX11" fmla="*/ 762000 w 1850572"/>
              <a:gd name="connsiteY11" fmla="*/ 228600 h 1524000"/>
              <a:gd name="connsiteX12" fmla="*/ 816429 w 1850572"/>
              <a:gd name="connsiteY12" fmla="*/ 239486 h 1524000"/>
              <a:gd name="connsiteX13" fmla="*/ 849086 w 1850572"/>
              <a:gd name="connsiteY13" fmla="*/ 250371 h 1524000"/>
              <a:gd name="connsiteX14" fmla="*/ 903515 w 1850572"/>
              <a:gd name="connsiteY14" fmla="*/ 261257 h 1524000"/>
              <a:gd name="connsiteX15" fmla="*/ 957943 w 1850572"/>
              <a:gd name="connsiteY15" fmla="*/ 304800 h 1524000"/>
              <a:gd name="connsiteX16" fmla="*/ 1034143 w 1850572"/>
              <a:gd name="connsiteY16" fmla="*/ 370114 h 1524000"/>
              <a:gd name="connsiteX17" fmla="*/ 1088572 w 1850572"/>
              <a:gd name="connsiteY17" fmla="*/ 435428 h 1524000"/>
              <a:gd name="connsiteX18" fmla="*/ 1132115 w 1850572"/>
              <a:gd name="connsiteY18" fmla="*/ 533400 h 1524000"/>
              <a:gd name="connsiteX19" fmla="*/ 1164772 w 1850572"/>
              <a:gd name="connsiteY19" fmla="*/ 642257 h 1524000"/>
              <a:gd name="connsiteX20" fmla="*/ 1175657 w 1850572"/>
              <a:gd name="connsiteY20" fmla="*/ 674914 h 1524000"/>
              <a:gd name="connsiteX21" fmla="*/ 1197429 w 1850572"/>
              <a:gd name="connsiteY21" fmla="*/ 718457 h 1524000"/>
              <a:gd name="connsiteX22" fmla="*/ 1219200 w 1850572"/>
              <a:gd name="connsiteY22" fmla="*/ 783771 h 1524000"/>
              <a:gd name="connsiteX23" fmla="*/ 1230086 w 1850572"/>
              <a:gd name="connsiteY23" fmla="*/ 816428 h 1524000"/>
              <a:gd name="connsiteX24" fmla="*/ 1240972 w 1850572"/>
              <a:gd name="connsiteY24" fmla="*/ 849086 h 1524000"/>
              <a:gd name="connsiteX25" fmla="*/ 1262743 w 1850572"/>
              <a:gd name="connsiteY25" fmla="*/ 881743 h 1524000"/>
              <a:gd name="connsiteX26" fmla="*/ 1306286 w 1850572"/>
              <a:gd name="connsiteY26" fmla="*/ 925286 h 1524000"/>
              <a:gd name="connsiteX27" fmla="*/ 1328057 w 1850572"/>
              <a:gd name="connsiteY27" fmla="*/ 957943 h 1524000"/>
              <a:gd name="connsiteX28" fmla="*/ 1371600 w 1850572"/>
              <a:gd name="connsiteY28" fmla="*/ 1001486 h 1524000"/>
              <a:gd name="connsiteX29" fmla="*/ 1382486 w 1850572"/>
              <a:gd name="connsiteY29" fmla="*/ 1034143 h 1524000"/>
              <a:gd name="connsiteX30" fmla="*/ 1393372 w 1850572"/>
              <a:gd name="connsiteY30" fmla="*/ 1077686 h 1524000"/>
              <a:gd name="connsiteX31" fmla="*/ 1458686 w 1850572"/>
              <a:gd name="connsiteY31" fmla="*/ 1132114 h 1524000"/>
              <a:gd name="connsiteX32" fmla="*/ 1469572 w 1850572"/>
              <a:gd name="connsiteY32" fmla="*/ 1164771 h 1524000"/>
              <a:gd name="connsiteX33" fmla="*/ 1502229 w 1850572"/>
              <a:gd name="connsiteY33" fmla="*/ 1186543 h 1524000"/>
              <a:gd name="connsiteX34" fmla="*/ 1534886 w 1850572"/>
              <a:gd name="connsiteY34" fmla="*/ 1219200 h 1524000"/>
              <a:gd name="connsiteX35" fmla="*/ 1556657 w 1850572"/>
              <a:gd name="connsiteY35" fmla="*/ 1251857 h 1524000"/>
              <a:gd name="connsiteX36" fmla="*/ 1589315 w 1850572"/>
              <a:gd name="connsiteY36" fmla="*/ 1273628 h 1524000"/>
              <a:gd name="connsiteX37" fmla="*/ 1643743 w 1850572"/>
              <a:gd name="connsiteY37" fmla="*/ 1328057 h 1524000"/>
              <a:gd name="connsiteX38" fmla="*/ 1665515 w 1850572"/>
              <a:gd name="connsiteY38" fmla="*/ 1349828 h 1524000"/>
              <a:gd name="connsiteX39" fmla="*/ 1687286 w 1850572"/>
              <a:gd name="connsiteY39" fmla="*/ 1371600 h 1524000"/>
              <a:gd name="connsiteX40" fmla="*/ 1719943 w 1850572"/>
              <a:gd name="connsiteY40" fmla="*/ 1393371 h 1524000"/>
              <a:gd name="connsiteX41" fmla="*/ 1774372 w 1850572"/>
              <a:gd name="connsiteY41" fmla="*/ 1469571 h 1524000"/>
              <a:gd name="connsiteX42" fmla="*/ 1817915 w 1850572"/>
              <a:gd name="connsiteY42" fmla="*/ 1513114 h 1524000"/>
              <a:gd name="connsiteX43" fmla="*/ 1850572 w 1850572"/>
              <a:gd name="connsiteY4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50572" h="1524000">
                <a:moveTo>
                  <a:pt x="0" y="0"/>
                </a:moveTo>
                <a:cubicBezTo>
                  <a:pt x="18143" y="10886"/>
                  <a:pt x="34545" y="25426"/>
                  <a:pt x="54429" y="32657"/>
                </a:cubicBezTo>
                <a:cubicBezTo>
                  <a:pt x="75172" y="40200"/>
                  <a:pt x="98449" y="37736"/>
                  <a:pt x="119743" y="43543"/>
                </a:cubicBezTo>
                <a:cubicBezTo>
                  <a:pt x="138595" y="48684"/>
                  <a:pt x="155456" y="59699"/>
                  <a:pt x="174172" y="65314"/>
                </a:cubicBezTo>
                <a:cubicBezTo>
                  <a:pt x="191894" y="70630"/>
                  <a:pt x="210878" y="70884"/>
                  <a:pt x="228600" y="76200"/>
                </a:cubicBezTo>
                <a:cubicBezTo>
                  <a:pt x="258510" y="85173"/>
                  <a:pt x="285145" y="101809"/>
                  <a:pt x="315686" y="108857"/>
                </a:cubicBezTo>
                <a:cubicBezTo>
                  <a:pt x="351743" y="117178"/>
                  <a:pt x="389438" y="118926"/>
                  <a:pt x="424543" y="130628"/>
                </a:cubicBezTo>
                <a:lnTo>
                  <a:pt x="522515" y="163286"/>
                </a:lnTo>
                <a:cubicBezTo>
                  <a:pt x="533401" y="166914"/>
                  <a:pt x="544040" y="171388"/>
                  <a:pt x="555172" y="174171"/>
                </a:cubicBezTo>
                <a:cubicBezTo>
                  <a:pt x="616665" y="189544"/>
                  <a:pt x="584045" y="182123"/>
                  <a:pt x="653143" y="195943"/>
                </a:cubicBezTo>
                <a:cubicBezTo>
                  <a:pt x="667657" y="203200"/>
                  <a:pt x="681143" y="213051"/>
                  <a:pt x="696686" y="217714"/>
                </a:cubicBezTo>
                <a:cubicBezTo>
                  <a:pt x="717827" y="224056"/>
                  <a:pt x="740284" y="224652"/>
                  <a:pt x="762000" y="228600"/>
                </a:cubicBezTo>
                <a:cubicBezTo>
                  <a:pt x="780204" y="231910"/>
                  <a:pt x="798479" y="234999"/>
                  <a:pt x="816429" y="239486"/>
                </a:cubicBezTo>
                <a:cubicBezTo>
                  <a:pt x="827561" y="242269"/>
                  <a:pt x="837954" y="247588"/>
                  <a:pt x="849086" y="250371"/>
                </a:cubicBezTo>
                <a:cubicBezTo>
                  <a:pt x="867036" y="254858"/>
                  <a:pt x="885372" y="257628"/>
                  <a:pt x="903515" y="261257"/>
                </a:cubicBezTo>
                <a:cubicBezTo>
                  <a:pt x="984260" y="315086"/>
                  <a:pt x="895897" y="253094"/>
                  <a:pt x="957943" y="304800"/>
                </a:cubicBezTo>
                <a:cubicBezTo>
                  <a:pt x="984178" y="326663"/>
                  <a:pt x="1013793" y="341625"/>
                  <a:pt x="1034143" y="370114"/>
                </a:cubicBezTo>
                <a:cubicBezTo>
                  <a:pt x="1084365" y="440425"/>
                  <a:pt x="1024193" y="392509"/>
                  <a:pt x="1088572" y="435428"/>
                </a:cubicBezTo>
                <a:cubicBezTo>
                  <a:pt x="1114480" y="513155"/>
                  <a:pt x="1097613" y="481648"/>
                  <a:pt x="1132115" y="533400"/>
                </a:cubicBezTo>
                <a:cubicBezTo>
                  <a:pt x="1148770" y="616679"/>
                  <a:pt x="1134082" y="560416"/>
                  <a:pt x="1164772" y="642257"/>
                </a:cubicBezTo>
                <a:cubicBezTo>
                  <a:pt x="1168801" y="653001"/>
                  <a:pt x="1171137" y="664367"/>
                  <a:pt x="1175657" y="674914"/>
                </a:cubicBezTo>
                <a:cubicBezTo>
                  <a:pt x="1182049" y="689830"/>
                  <a:pt x="1191402" y="703390"/>
                  <a:pt x="1197429" y="718457"/>
                </a:cubicBezTo>
                <a:cubicBezTo>
                  <a:pt x="1205952" y="739765"/>
                  <a:pt x="1211943" y="762000"/>
                  <a:pt x="1219200" y="783771"/>
                </a:cubicBezTo>
                <a:lnTo>
                  <a:pt x="1230086" y="816428"/>
                </a:lnTo>
                <a:cubicBezTo>
                  <a:pt x="1233715" y="827314"/>
                  <a:pt x="1234607" y="839538"/>
                  <a:pt x="1240972" y="849086"/>
                </a:cubicBezTo>
                <a:cubicBezTo>
                  <a:pt x="1248229" y="859972"/>
                  <a:pt x="1254229" y="871810"/>
                  <a:pt x="1262743" y="881743"/>
                </a:cubicBezTo>
                <a:cubicBezTo>
                  <a:pt x="1276101" y="897328"/>
                  <a:pt x="1294900" y="908207"/>
                  <a:pt x="1306286" y="925286"/>
                </a:cubicBezTo>
                <a:cubicBezTo>
                  <a:pt x="1313543" y="936172"/>
                  <a:pt x="1319543" y="948010"/>
                  <a:pt x="1328057" y="957943"/>
                </a:cubicBezTo>
                <a:cubicBezTo>
                  <a:pt x="1341415" y="973528"/>
                  <a:pt x="1371600" y="1001486"/>
                  <a:pt x="1371600" y="1001486"/>
                </a:cubicBezTo>
                <a:cubicBezTo>
                  <a:pt x="1375229" y="1012372"/>
                  <a:pt x="1379334" y="1023110"/>
                  <a:pt x="1382486" y="1034143"/>
                </a:cubicBezTo>
                <a:cubicBezTo>
                  <a:pt x="1386596" y="1048528"/>
                  <a:pt x="1385949" y="1064696"/>
                  <a:pt x="1393372" y="1077686"/>
                </a:cubicBezTo>
                <a:cubicBezTo>
                  <a:pt x="1406267" y="1100252"/>
                  <a:pt x="1437876" y="1118241"/>
                  <a:pt x="1458686" y="1132114"/>
                </a:cubicBezTo>
                <a:cubicBezTo>
                  <a:pt x="1462315" y="1143000"/>
                  <a:pt x="1462404" y="1155811"/>
                  <a:pt x="1469572" y="1164771"/>
                </a:cubicBezTo>
                <a:cubicBezTo>
                  <a:pt x="1477745" y="1174987"/>
                  <a:pt x="1492178" y="1178167"/>
                  <a:pt x="1502229" y="1186543"/>
                </a:cubicBezTo>
                <a:cubicBezTo>
                  <a:pt x="1514055" y="1196398"/>
                  <a:pt x="1525031" y="1207373"/>
                  <a:pt x="1534886" y="1219200"/>
                </a:cubicBezTo>
                <a:cubicBezTo>
                  <a:pt x="1543261" y="1229251"/>
                  <a:pt x="1547406" y="1242606"/>
                  <a:pt x="1556657" y="1251857"/>
                </a:cubicBezTo>
                <a:cubicBezTo>
                  <a:pt x="1565908" y="1261108"/>
                  <a:pt x="1579469" y="1265013"/>
                  <a:pt x="1589315" y="1273628"/>
                </a:cubicBezTo>
                <a:cubicBezTo>
                  <a:pt x="1608625" y="1290524"/>
                  <a:pt x="1625600" y="1309914"/>
                  <a:pt x="1643743" y="1328057"/>
                </a:cubicBezTo>
                <a:lnTo>
                  <a:pt x="1665515" y="1349828"/>
                </a:lnTo>
                <a:cubicBezTo>
                  <a:pt x="1672772" y="1357085"/>
                  <a:pt x="1678746" y="1365907"/>
                  <a:pt x="1687286" y="1371600"/>
                </a:cubicBezTo>
                <a:lnTo>
                  <a:pt x="1719943" y="1393371"/>
                </a:lnTo>
                <a:cubicBezTo>
                  <a:pt x="1736198" y="1417752"/>
                  <a:pt x="1755473" y="1447972"/>
                  <a:pt x="1774372" y="1469571"/>
                </a:cubicBezTo>
                <a:cubicBezTo>
                  <a:pt x="1787889" y="1485019"/>
                  <a:pt x="1798442" y="1506623"/>
                  <a:pt x="1817915" y="1513114"/>
                </a:cubicBezTo>
                <a:lnTo>
                  <a:pt x="1850572" y="1524000"/>
                </a:ln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8280433" y="2876139"/>
            <a:ext cx="941615" cy="279777"/>
          </a:xfrm>
          <a:custGeom>
            <a:avLst/>
            <a:gdLst>
              <a:gd name="connsiteX0" fmla="*/ 0 w 764499"/>
              <a:gd name="connsiteY0" fmla="*/ 0 h 299803"/>
              <a:gd name="connsiteX1" fmla="*/ 14990 w 764499"/>
              <a:gd name="connsiteY1" fmla="*/ 89941 h 299803"/>
              <a:gd name="connsiteX2" fmla="*/ 104931 w 764499"/>
              <a:gd name="connsiteY2" fmla="*/ 134911 h 299803"/>
              <a:gd name="connsiteX3" fmla="*/ 134912 w 764499"/>
              <a:gd name="connsiteY3" fmla="*/ 164892 h 299803"/>
              <a:gd name="connsiteX4" fmla="*/ 329784 w 764499"/>
              <a:gd name="connsiteY4" fmla="*/ 194872 h 299803"/>
              <a:gd name="connsiteX5" fmla="*/ 374754 w 764499"/>
              <a:gd name="connsiteY5" fmla="*/ 209862 h 299803"/>
              <a:gd name="connsiteX6" fmla="*/ 404735 w 764499"/>
              <a:gd name="connsiteY6" fmla="*/ 239842 h 299803"/>
              <a:gd name="connsiteX7" fmla="*/ 554636 w 764499"/>
              <a:gd name="connsiteY7" fmla="*/ 269823 h 299803"/>
              <a:gd name="connsiteX8" fmla="*/ 599607 w 764499"/>
              <a:gd name="connsiteY8" fmla="*/ 284813 h 299803"/>
              <a:gd name="connsiteX9" fmla="*/ 674558 w 764499"/>
              <a:gd name="connsiteY9" fmla="*/ 299803 h 299803"/>
              <a:gd name="connsiteX10" fmla="*/ 629587 w 764499"/>
              <a:gd name="connsiteY10" fmla="*/ 284813 h 299803"/>
              <a:gd name="connsiteX11" fmla="*/ 764499 w 764499"/>
              <a:gd name="connsiteY11" fmla="*/ 269823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4499" h="299803">
                <a:moveTo>
                  <a:pt x="0" y="0"/>
                </a:moveTo>
                <a:cubicBezTo>
                  <a:pt x="4997" y="29980"/>
                  <a:pt x="1397" y="62756"/>
                  <a:pt x="14990" y="89941"/>
                </a:cubicBezTo>
                <a:cubicBezTo>
                  <a:pt x="26613" y="113187"/>
                  <a:pt x="83648" y="127817"/>
                  <a:pt x="104931" y="134911"/>
                </a:cubicBezTo>
                <a:cubicBezTo>
                  <a:pt x="114925" y="144905"/>
                  <a:pt x="122793" y="157620"/>
                  <a:pt x="134912" y="164892"/>
                </a:cubicBezTo>
                <a:cubicBezTo>
                  <a:pt x="178129" y="190823"/>
                  <a:pt x="321132" y="194007"/>
                  <a:pt x="329784" y="194872"/>
                </a:cubicBezTo>
                <a:cubicBezTo>
                  <a:pt x="344774" y="199869"/>
                  <a:pt x="361205" y="201733"/>
                  <a:pt x="374754" y="209862"/>
                </a:cubicBezTo>
                <a:cubicBezTo>
                  <a:pt x="386873" y="217133"/>
                  <a:pt x="391327" y="235373"/>
                  <a:pt x="404735" y="239842"/>
                </a:cubicBezTo>
                <a:cubicBezTo>
                  <a:pt x="453077" y="255956"/>
                  <a:pt x="506294" y="253709"/>
                  <a:pt x="554636" y="269823"/>
                </a:cubicBezTo>
                <a:cubicBezTo>
                  <a:pt x="569626" y="274820"/>
                  <a:pt x="584278" y="280981"/>
                  <a:pt x="599607" y="284813"/>
                </a:cubicBezTo>
                <a:cubicBezTo>
                  <a:pt x="624325" y="290992"/>
                  <a:pt x="649080" y="299803"/>
                  <a:pt x="674558" y="299803"/>
                </a:cubicBezTo>
                <a:cubicBezTo>
                  <a:pt x="690359" y="299803"/>
                  <a:pt x="629587" y="284813"/>
                  <a:pt x="629587" y="284813"/>
                </a:cubicBezTo>
                <a:cubicBezTo>
                  <a:pt x="713786" y="263764"/>
                  <a:pt x="668946" y="269823"/>
                  <a:pt x="764499" y="269823"/>
                </a:cubicBezTo>
              </a:path>
            </a:pathLst>
          </a:custGeom>
          <a:noFill/>
          <a:ln w="130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2385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78CD43B7-5E5A-3B47-8B27-95869AA6B7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163"/>
            <a:ext cx="12192000" cy="9906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Glanzmann</a:t>
            </a:r>
            <a:r>
              <a:rPr lang="ja-JP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  <a:cs typeface="Arial" panose="020B0604020202020204" pitchFamily="34" charset="0"/>
              </a:rPr>
              <a:t>s Thrombasthenia: Diagnosis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5BCEBBD5-EB06-3E45-86F1-84A8A8C4CB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8407" y="1020763"/>
            <a:ext cx="11555185" cy="4610654"/>
          </a:xfrm>
        </p:spPr>
        <p:txBody>
          <a:bodyPr vert="horz" lIns="92075" tIns="46038" rIns="92075" bIns="46038" rtlCol="0">
            <a:normAutofit/>
          </a:bodyPr>
          <a:lstStyle/>
          <a:p>
            <a:pPr marL="744538" indent="-458788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Deficiency or absence of platelet membrane fibrinogen      receptor: GP IIb/IIIa </a:t>
            </a: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Autosomal recessive inheritance: </a:t>
            </a:r>
            <a:r>
              <a:rPr lang="en-US" sz="3600" i="1" dirty="0"/>
              <a:t>ITGA2B</a:t>
            </a:r>
            <a:r>
              <a:rPr lang="en-US" sz="3600" dirty="0"/>
              <a:t> or </a:t>
            </a:r>
            <a:r>
              <a:rPr lang="en-US" sz="3600" i="1" dirty="0"/>
              <a:t>ITGB3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Severe mucocutaneous bleeding starting in infancy</a:t>
            </a: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Diagnosis: Clinical, platelet aggregation, flow cytometry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642625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857FAEA3-1B26-7E4C-8050-42C788EA38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Bernard-Soulier Syndrome: Diagnosis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Arial"/>
            </a:endParaRPr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B76C1C34-C718-5946-99FB-A2A431AC53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1886" y="1295399"/>
            <a:ext cx="11364685" cy="5236029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lnSpc>
                <a:spcPct val="9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Abnormal or absent surface receptor for von Willebrand factor:  GP Ib/IX complex; CD42 </a:t>
            </a:r>
          </a:p>
          <a:p>
            <a:pPr marL="571500" indent="-400050" defTabSz="685800">
              <a:lnSpc>
                <a:spcPct val="9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Autosomal recessive inheritance: </a:t>
            </a:r>
            <a:r>
              <a:rPr lang="en-US" sz="3200" dirty="0">
                <a:solidFill>
                  <a:schemeClr val="dk1"/>
                </a:solidFill>
              </a:rPr>
              <a:t>GP1BA, GP1BB, or GP9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Mucocutaneous bleeding starting in infancy</a:t>
            </a: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Mild to moderate </a:t>
            </a:r>
            <a:r>
              <a:rPr lang="en-US" altLang="en-US" sz="32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macrothrombocytopenia</a:t>
            </a: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Diagnosis: Clinical, platelet aggregation, flow cytometry,              </a:t>
            </a:r>
          </a:p>
          <a:p>
            <a:pPr marL="171450" indent="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macrothrombocytopenia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249343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26">
            <a:extLst>
              <a:ext uri="{FF2B5EF4-FFF2-40B4-BE49-F238E27FC236}">
                <a16:creationId xmlns:a16="http://schemas.microsoft.com/office/drawing/2014/main" id="{D3D44D5B-2800-D247-87F8-85F5AF56C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50178" name="Rectangle 1027">
            <a:extLst>
              <a:ext uri="{FF2B5EF4-FFF2-40B4-BE49-F238E27FC236}">
                <a16:creationId xmlns:a16="http://schemas.microsoft.com/office/drawing/2014/main" id="{D9898449-25EC-CC4D-A840-82B4D090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0180" name="Rectangle 1">
            <a:extLst>
              <a:ext uri="{FF2B5EF4-FFF2-40B4-BE49-F238E27FC236}">
                <a16:creationId xmlns:a16="http://schemas.microsoft.com/office/drawing/2014/main" id="{0B1E8814-5B33-7346-9088-71D0E3A64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211889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5E3D2DC9-DE8C-4B4D-9F5F-C5AAD1206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64" y="5249001"/>
            <a:ext cx="11484244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800080"/>
                </a:solidFill>
                <a:latin typeface="+mn-lt"/>
              </a:rPr>
              <a:t>Figure 1: Bernard- Soulier Syndrome </a:t>
            </a:r>
            <a:r>
              <a:rPr lang="en-US" altLang="en-US" b="1" dirty="0">
                <a:latin typeface="+mn-lt"/>
              </a:rPr>
              <a:t>- lack of response to ristocetin only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800080"/>
                </a:solidFill>
              </a:rPr>
              <a:t>Figure 2: Glanzmann</a:t>
            </a:r>
            <a:r>
              <a:rPr lang="ja-JP" altLang="en-US" b="1">
                <a:solidFill>
                  <a:srgbClr val="800080"/>
                </a:solidFill>
              </a:rPr>
              <a:t>’</a:t>
            </a:r>
            <a:r>
              <a:rPr lang="en-US" altLang="ja-JP" b="1" dirty="0">
                <a:solidFill>
                  <a:srgbClr val="800080"/>
                </a:solidFill>
              </a:rPr>
              <a:t>s Thrombasthenia </a:t>
            </a:r>
            <a:r>
              <a:rPr lang="en-US" altLang="ja-JP" b="1" dirty="0"/>
              <a:t>- lack of response to all agonists except ristocetin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800" b="1" dirty="0"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7AF6F14-132B-4C4A-ABA4-680435535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1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Platelet Receptor Disorders: Diagnosis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2564" y="1388498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100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696C7DD2-ED1C-F642-9D5D-AB86AEE4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633" y="853545"/>
            <a:ext cx="11335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     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Epinephrine                                ADP                                    Collagen                                Ristocetin                        Arachidonic Acid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08366" y="3431914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295093" y="3407755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89065" y="3471267"/>
            <a:ext cx="1850571" cy="15675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346967" y="3431914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269765" y="3431915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2564" y="3330828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100</a:t>
            </a:r>
          </a:p>
        </p:txBody>
      </p:sp>
      <p:sp>
        <p:nvSpPr>
          <p:cNvPr id="27" name="Freeform 26"/>
          <p:cNvSpPr/>
          <p:nvPr/>
        </p:nvSpPr>
        <p:spPr>
          <a:xfrm>
            <a:off x="3300577" y="3469775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5308365" y="3503109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7304466" y="3432240"/>
            <a:ext cx="1708878" cy="1469011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9333222" y="3522763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11CBFC-9585-1F46-A1C7-ECC6D163221F}"/>
              </a:ext>
            </a:extLst>
          </p:cNvPr>
          <p:cNvGrpSpPr/>
          <p:nvPr/>
        </p:nvGrpSpPr>
        <p:grpSpPr>
          <a:xfrm>
            <a:off x="1269765" y="1489584"/>
            <a:ext cx="9927773" cy="1569028"/>
            <a:chOff x="1269765" y="1489584"/>
            <a:chExt cx="9927773" cy="1569028"/>
          </a:xfrm>
        </p:grpSpPr>
        <p:sp>
          <p:nvSpPr>
            <p:cNvPr id="10" name="Freeform 9"/>
            <p:cNvSpPr/>
            <p:nvPr/>
          </p:nvSpPr>
          <p:spPr>
            <a:xfrm>
              <a:off x="1269766" y="1533130"/>
              <a:ext cx="1850572" cy="1524000"/>
            </a:xfrm>
            <a:custGeom>
              <a:avLst/>
              <a:gdLst>
                <a:gd name="connsiteX0" fmla="*/ 0 w 1850572"/>
                <a:gd name="connsiteY0" fmla="*/ 0 h 1524000"/>
                <a:gd name="connsiteX1" fmla="*/ 54429 w 1850572"/>
                <a:gd name="connsiteY1" fmla="*/ 32657 h 1524000"/>
                <a:gd name="connsiteX2" fmla="*/ 119743 w 1850572"/>
                <a:gd name="connsiteY2" fmla="*/ 43543 h 1524000"/>
                <a:gd name="connsiteX3" fmla="*/ 174172 w 1850572"/>
                <a:gd name="connsiteY3" fmla="*/ 65314 h 1524000"/>
                <a:gd name="connsiteX4" fmla="*/ 228600 w 1850572"/>
                <a:gd name="connsiteY4" fmla="*/ 76200 h 1524000"/>
                <a:gd name="connsiteX5" fmla="*/ 315686 w 1850572"/>
                <a:gd name="connsiteY5" fmla="*/ 108857 h 1524000"/>
                <a:gd name="connsiteX6" fmla="*/ 424543 w 1850572"/>
                <a:gd name="connsiteY6" fmla="*/ 130628 h 1524000"/>
                <a:gd name="connsiteX7" fmla="*/ 522515 w 1850572"/>
                <a:gd name="connsiteY7" fmla="*/ 163286 h 1524000"/>
                <a:gd name="connsiteX8" fmla="*/ 555172 w 1850572"/>
                <a:gd name="connsiteY8" fmla="*/ 174171 h 1524000"/>
                <a:gd name="connsiteX9" fmla="*/ 653143 w 1850572"/>
                <a:gd name="connsiteY9" fmla="*/ 195943 h 1524000"/>
                <a:gd name="connsiteX10" fmla="*/ 696686 w 1850572"/>
                <a:gd name="connsiteY10" fmla="*/ 217714 h 1524000"/>
                <a:gd name="connsiteX11" fmla="*/ 762000 w 1850572"/>
                <a:gd name="connsiteY11" fmla="*/ 228600 h 1524000"/>
                <a:gd name="connsiteX12" fmla="*/ 816429 w 1850572"/>
                <a:gd name="connsiteY12" fmla="*/ 239486 h 1524000"/>
                <a:gd name="connsiteX13" fmla="*/ 849086 w 1850572"/>
                <a:gd name="connsiteY13" fmla="*/ 250371 h 1524000"/>
                <a:gd name="connsiteX14" fmla="*/ 903515 w 1850572"/>
                <a:gd name="connsiteY14" fmla="*/ 261257 h 1524000"/>
                <a:gd name="connsiteX15" fmla="*/ 957943 w 1850572"/>
                <a:gd name="connsiteY15" fmla="*/ 304800 h 1524000"/>
                <a:gd name="connsiteX16" fmla="*/ 1034143 w 1850572"/>
                <a:gd name="connsiteY16" fmla="*/ 370114 h 1524000"/>
                <a:gd name="connsiteX17" fmla="*/ 1088572 w 1850572"/>
                <a:gd name="connsiteY17" fmla="*/ 435428 h 1524000"/>
                <a:gd name="connsiteX18" fmla="*/ 1132115 w 1850572"/>
                <a:gd name="connsiteY18" fmla="*/ 533400 h 1524000"/>
                <a:gd name="connsiteX19" fmla="*/ 1164772 w 1850572"/>
                <a:gd name="connsiteY19" fmla="*/ 642257 h 1524000"/>
                <a:gd name="connsiteX20" fmla="*/ 1175657 w 1850572"/>
                <a:gd name="connsiteY20" fmla="*/ 674914 h 1524000"/>
                <a:gd name="connsiteX21" fmla="*/ 1197429 w 1850572"/>
                <a:gd name="connsiteY21" fmla="*/ 718457 h 1524000"/>
                <a:gd name="connsiteX22" fmla="*/ 1219200 w 1850572"/>
                <a:gd name="connsiteY22" fmla="*/ 783771 h 1524000"/>
                <a:gd name="connsiteX23" fmla="*/ 1230086 w 1850572"/>
                <a:gd name="connsiteY23" fmla="*/ 816428 h 1524000"/>
                <a:gd name="connsiteX24" fmla="*/ 1240972 w 1850572"/>
                <a:gd name="connsiteY24" fmla="*/ 849086 h 1524000"/>
                <a:gd name="connsiteX25" fmla="*/ 1262743 w 1850572"/>
                <a:gd name="connsiteY25" fmla="*/ 881743 h 1524000"/>
                <a:gd name="connsiteX26" fmla="*/ 1306286 w 1850572"/>
                <a:gd name="connsiteY26" fmla="*/ 925286 h 1524000"/>
                <a:gd name="connsiteX27" fmla="*/ 1328057 w 1850572"/>
                <a:gd name="connsiteY27" fmla="*/ 957943 h 1524000"/>
                <a:gd name="connsiteX28" fmla="*/ 1371600 w 1850572"/>
                <a:gd name="connsiteY28" fmla="*/ 1001486 h 1524000"/>
                <a:gd name="connsiteX29" fmla="*/ 1382486 w 1850572"/>
                <a:gd name="connsiteY29" fmla="*/ 1034143 h 1524000"/>
                <a:gd name="connsiteX30" fmla="*/ 1393372 w 1850572"/>
                <a:gd name="connsiteY30" fmla="*/ 1077686 h 1524000"/>
                <a:gd name="connsiteX31" fmla="*/ 1458686 w 1850572"/>
                <a:gd name="connsiteY31" fmla="*/ 1132114 h 1524000"/>
                <a:gd name="connsiteX32" fmla="*/ 1469572 w 1850572"/>
                <a:gd name="connsiteY32" fmla="*/ 1164771 h 1524000"/>
                <a:gd name="connsiteX33" fmla="*/ 1502229 w 1850572"/>
                <a:gd name="connsiteY33" fmla="*/ 1186543 h 1524000"/>
                <a:gd name="connsiteX34" fmla="*/ 1534886 w 1850572"/>
                <a:gd name="connsiteY34" fmla="*/ 1219200 h 1524000"/>
                <a:gd name="connsiteX35" fmla="*/ 1556657 w 1850572"/>
                <a:gd name="connsiteY35" fmla="*/ 1251857 h 1524000"/>
                <a:gd name="connsiteX36" fmla="*/ 1589315 w 1850572"/>
                <a:gd name="connsiteY36" fmla="*/ 1273628 h 1524000"/>
                <a:gd name="connsiteX37" fmla="*/ 1643743 w 1850572"/>
                <a:gd name="connsiteY37" fmla="*/ 1328057 h 1524000"/>
                <a:gd name="connsiteX38" fmla="*/ 1665515 w 1850572"/>
                <a:gd name="connsiteY38" fmla="*/ 1349828 h 1524000"/>
                <a:gd name="connsiteX39" fmla="*/ 1687286 w 1850572"/>
                <a:gd name="connsiteY39" fmla="*/ 1371600 h 1524000"/>
                <a:gd name="connsiteX40" fmla="*/ 1719943 w 1850572"/>
                <a:gd name="connsiteY40" fmla="*/ 1393371 h 1524000"/>
                <a:gd name="connsiteX41" fmla="*/ 1774372 w 1850572"/>
                <a:gd name="connsiteY41" fmla="*/ 1469571 h 1524000"/>
                <a:gd name="connsiteX42" fmla="*/ 1817915 w 1850572"/>
                <a:gd name="connsiteY42" fmla="*/ 1513114 h 1524000"/>
                <a:gd name="connsiteX43" fmla="*/ 1850572 w 1850572"/>
                <a:gd name="connsiteY4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0572" h="1524000">
                  <a:moveTo>
                    <a:pt x="0" y="0"/>
                  </a:moveTo>
                  <a:cubicBezTo>
                    <a:pt x="18143" y="10886"/>
                    <a:pt x="34545" y="25426"/>
                    <a:pt x="54429" y="32657"/>
                  </a:cubicBezTo>
                  <a:cubicBezTo>
                    <a:pt x="75172" y="40200"/>
                    <a:pt x="98449" y="37736"/>
                    <a:pt x="119743" y="43543"/>
                  </a:cubicBezTo>
                  <a:cubicBezTo>
                    <a:pt x="138595" y="48684"/>
                    <a:pt x="155456" y="59699"/>
                    <a:pt x="174172" y="65314"/>
                  </a:cubicBezTo>
                  <a:cubicBezTo>
                    <a:pt x="191894" y="70630"/>
                    <a:pt x="210878" y="70884"/>
                    <a:pt x="228600" y="76200"/>
                  </a:cubicBezTo>
                  <a:cubicBezTo>
                    <a:pt x="258510" y="85173"/>
                    <a:pt x="285145" y="101809"/>
                    <a:pt x="315686" y="108857"/>
                  </a:cubicBezTo>
                  <a:cubicBezTo>
                    <a:pt x="351743" y="117178"/>
                    <a:pt x="389438" y="118926"/>
                    <a:pt x="424543" y="130628"/>
                  </a:cubicBezTo>
                  <a:lnTo>
                    <a:pt x="522515" y="163286"/>
                  </a:lnTo>
                  <a:cubicBezTo>
                    <a:pt x="533401" y="166914"/>
                    <a:pt x="544040" y="171388"/>
                    <a:pt x="555172" y="174171"/>
                  </a:cubicBezTo>
                  <a:cubicBezTo>
                    <a:pt x="616665" y="189544"/>
                    <a:pt x="584045" y="182123"/>
                    <a:pt x="653143" y="195943"/>
                  </a:cubicBezTo>
                  <a:cubicBezTo>
                    <a:pt x="667657" y="203200"/>
                    <a:pt x="681143" y="213051"/>
                    <a:pt x="696686" y="217714"/>
                  </a:cubicBezTo>
                  <a:cubicBezTo>
                    <a:pt x="717827" y="224056"/>
                    <a:pt x="740284" y="224652"/>
                    <a:pt x="762000" y="228600"/>
                  </a:cubicBezTo>
                  <a:cubicBezTo>
                    <a:pt x="780204" y="231910"/>
                    <a:pt x="798479" y="234999"/>
                    <a:pt x="816429" y="239486"/>
                  </a:cubicBezTo>
                  <a:cubicBezTo>
                    <a:pt x="827561" y="242269"/>
                    <a:pt x="837954" y="247588"/>
                    <a:pt x="849086" y="250371"/>
                  </a:cubicBezTo>
                  <a:cubicBezTo>
                    <a:pt x="867036" y="254858"/>
                    <a:pt x="885372" y="257628"/>
                    <a:pt x="903515" y="261257"/>
                  </a:cubicBezTo>
                  <a:cubicBezTo>
                    <a:pt x="984260" y="315086"/>
                    <a:pt x="895897" y="253094"/>
                    <a:pt x="957943" y="304800"/>
                  </a:cubicBezTo>
                  <a:cubicBezTo>
                    <a:pt x="984178" y="326663"/>
                    <a:pt x="1013793" y="341625"/>
                    <a:pt x="1034143" y="370114"/>
                  </a:cubicBezTo>
                  <a:cubicBezTo>
                    <a:pt x="1084365" y="440425"/>
                    <a:pt x="1024193" y="392509"/>
                    <a:pt x="1088572" y="435428"/>
                  </a:cubicBezTo>
                  <a:cubicBezTo>
                    <a:pt x="1114480" y="513155"/>
                    <a:pt x="1097613" y="481648"/>
                    <a:pt x="1132115" y="533400"/>
                  </a:cubicBezTo>
                  <a:cubicBezTo>
                    <a:pt x="1148770" y="616679"/>
                    <a:pt x="1134082" y="560416"/>
                    <a:pt x="1164772" y="642257"/>
                  </a:cubicBezTo>
                  <a:cubicBezTo>
                    <a:pt x="1168801" y="653001"/>
                    <a:pt x="1171137" y="664367"/>
                    <a:pt x="1175657" y="674914"/>
                  </a:cubicBezTo>
                  <a:cubicBezTo>
                    <a:pt x="1182049" y="689830"/>
                    <a:pt x="1191402" y="703390"/>
                    <a:pt x="1197429" y="718457"/>
                  </a:cubicBezTo>
                  <a:cubicBezTo>
                    <a:pt x="1205952" y="739765"/>
                    <a:pt x="1211943" y="762000"/>
                    <a:pt x="1219200" y="783771"/>
                  </a:cubicBezTo>
                  <a:lnTo>
                    <a:pt x="1230086" y="816428"/>
                  </a:lnTo>
                  <a:cubicBezTo>
                    <a:pt x="1233715" y="827314"/>
                    <a:pt x="1234607" y="839538"/>
                    <a:pt x="1240972" y="849086"/>
                  </a:cubicBezTo>
                  <a:cubicBezTo>
                    <a:pt x="1248229" y="859972"/>
                    <a:pt x="1254229" y="871810"/>
                    <a:pt x="1262743" y="881743"/>
                  </a:cubicBezTo>
                  <a:cubicBezTo>
                    <a:pt x="1276101" y="897328"/>
                    <a:pt x="1294900" y="908207"/>
                    <a:pt x="1306286" y="925286"/>
                  </a:cubicBezTo>
                  <a:cubicBezTo>
                    <a:pt x="1313543" y="936172"/>
                    <a:pt x="1319543" y="948010"/>
                    <a:pt x="1328057" y="957943"/>
                  </a:cubicBezTo>
                  <a:cubicBezTo>
                    <a:pt x="1341415" y="973528"/>
                    <a:pt x="1371600" y="1001486"/>
                    <a:pt x="1371600" y="1001486"/>
                  </a:cubicBezTo>
                  <a:cubicBezTo>
                    <a:pt x="1375229" y="1012372"/>
                    <a:pt x="1379334" y="1023110"/>
                    <a:pt x="1382486" y="1034143"/>
                  </a:cubicBezTo>
                  <a:cubicBezTo>
                    <a:pt x="1386596" y="1048528"/>
                    <a:pt x="1385949" y="1064696"/>
                    <a:pt x="1393372" y="1077686"/>
                  </a:cubicBezTo>
                  <a:cubicBezTo>
                    <a:pt x="1406267" y="1100252"/>
                    <a:pt x="1437876" y="1118241"/>
                    <a:pt x="1458686" y="1132114"/>
                  </a:cubicBezTo>
                  <a:cubicBezTo>
                    <a:pt x="1462315" y="1143000"/>
                    <a:pt x="1462404" y="1155811"/>
                    <a:pt x="1469572" y="1164771"/>
                  </a:cubicBezTo>
                  <a:cubicBezTo>
                    <a:pt x="1477745" y="1174987"/>
                    <a:pt x="1492178" y="1178167"/>
                    <a:pt x="1502229" y="1186543"/>
                  </a:cubicBezTo>
                  <a:cubicBezTo>
                    <a:pt x="1514055" y="1196398"/>
                    <a:pt x="1525031" y="1207373"/>
                    <a:pt x="1534886" y="1219200"/>
                  </a:cubicBezTo>
                  <a:cubicBezTo>
                    <a:pt x="1543261" y="1229251"/>
                    <a:pt x="1547406" y="1242606"/>
                    <a:pt x="1556657" y="1251857"/>
                  </a:cubicBezTo>
                  <a:cubicBezTo>
                    <a:pt x="1565908" y="1261108"/>
                    <a:pt x="1579469" y="1265013"/>
                    <a:pt x="1589315" y="1273628"/>
                  </a:cubicBezTo>
                  <a:cubicBezTo>
                    <a:pt x="1608625" y="1290524"/>
                    <a:pt x="1625600" y="1309914"/>
                    <a:pt x="1643743" y="1328057"/>
                  </a:cubicBezTo>
                  <a:lnTo>
                    <a:pt x="1665515" y="1349828"/>
                  </a:lnTo>
                  <a:cubicBezTo>
                    <a:pt x="1672772" y="1357085"/>
                    <a:pt x="1678746" y="1365907"/>
                    <a:pt x="1687286" y="1371600"/>
                  </a:cubicBezTo>
                  <a:lnTo>
                    <a:pt x="1719943" y="1393371"/>
                  </a:lnTo>
                  <a:cubicBezTo>
                    <a:pt x="1736198" y="1417752"/>
                    <a:pt x="1755473" y="1447972"/>
                    <a:pt x="1774372" y="1469571"/>
                  </a:cubicBezTo>
                  <a:cubicBezTo>
                    <a:pt x="1787889" y="1485019"/>
                    <a:pt x="1798442" y="1506623"/>
                    <a:pt x="1817915" y="1513114"/>
                  </a:cubicBezTo>
                  <a:lnTo>
                    <a:pt x="1850572" y="1524000"/>
                  </a:ln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08366" y="1489584"/>
              <a:ext cx="1828799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6780" y="1489584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89065" y="1489584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346967" y="1489584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69765" y="1489585"/>
              <a:ext cx="1850571" cy="15675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294509" y="1533130"/>
              <a:ext cx="1834241" cy="1426028"/>
            </a:xfrm>
            <a:custGeom>
              <a:avLst/>
              <a:gdLst>
                <a:gd name="connsiteX0" fmla="*/ 0 w 1948543"/>
                <a:gd name="connsiteY0" fmla="*/ 0 h 1513122"/>
                <a:gd name="connsiteX1" fmla="*/ 10886 w 1948543"/>
                <a:gd name="connsiteY1" fmla="*/ 54428 h 1513122"/>
                <a:gd name="connsiteX2" fmla="*/ 76200 w 1948543"/>
                <a:gd name="connsiteY2" fmla="*/ 87086 h 1513122"/>
                <a:gd name="connsiteX3" fmla="*/ 108857 w 1948543"/>
                <a:gd name="connsiteY3" fmla="*/ 119743 h 1513122"/>
                <a:gd name="connsiteX4" fmla="*/ 163286 w 1948543"/>
                <a:gd name="connsiteY4" fmla="*/ 185057 h 1513122"/>
                <a:gd name="connsiteX5" fmla="*/ 185057 w 1948543"/>
                <a:gd name="connsiteY5" fmla="*/ 217714 h 1513122"/>
                <a:gd name="connsiteX6" fmla="*/ 206829 w 1948543"/>
                <a:gd name="connsiteY6" fmla="*/ 239486 h 1513122"/>
                <a:gd name="connsiteX7" fmla="*/ 239486 w 1948543"/>
                <a:gd name="connsiteY7" fmla="*/ 304800 h 1513122"/>
                <a:gd name="connsiteX8" fmla="*/ 261257 w 1948543"/>
                <a:gd name="connsiteY8" fmla="*/ 348343 h 1513122"/>
                <a:gd name="connsiteX9" fmla="*/ 293914 w 1948543"/>
                <a:gd name="connsiteY9" fmla="*/ 413657 h 1513122"/>
                <a:gd name="connsiteX10" fmla="*/ 326572 w 1948543"/>
                <a:gd name="connsiteY10" fmla="*/ 489857 h 1513122"/>
                <a:gd name="connsiteX11" fmla="*/ 348343 w 1948543"/>
                <a:gd name="connsiteY11" fmla="*/ 555171 h 1513122"/>
                <a:gd name="connsiteX12" fmla="*/ 359229 w 1948543"/>
                <a:gd name="connsiteY12" fmla="*/ 587828 h 1513122"/>
                <a:gd name="connsiteX13" fmla="*/ 370114 w 1948543"/>
                <a:gd name="connsiteY13" fmla="*/ 620486 h 1513122"/>
                <a:gd name="connsiteX14" fmla="*/ 413657 w 1948543"/>
                <a:gd name="connsiteY14" fmla="*/ 674914 h 1513122"/>
                <a:gd name="connsiteX15" fmla="*/ 446314 w 1948543"/>
                <a:gd name="connsiteY15" fmla="*/ 740228 h 1513122"/>
                <a:gd name="connsiteX16" fmla="*/ 457200 w 1948543"/>
                <a:gd name="connsiteY16" fmla="*/ 783771 h 1513122"/>
                <a:gd name="connsiteX17" fmla="*/ 478972 w 1948543"/>
                <a:gd name="connsiteY17" fmla="*/ 805543 h 1513122"/>
                <a:gd name="connsiteX18" fmla="*/ 500743 w 1948543"/>
                <a:gd name="connsiteY18" fmla="*/ 870857 h 1513122"/>
                <a:gd name="connsiteX19" fmla="*/ 533400 w 1948543"/>
                <a:gd name="connsiteY19" fmla="*/ 903514 h 1513122"/>
                <a:gd name="connsiteX20" fmla="*/ 576943 w 1948543"/>
                <a:gd name="connsiteY20" fmla="*/ 968828 h 1513122"/>
                <a:gd name="connsiteX21" fmla="*/ 620486 w 1948543"/>
                <a:gd name="connsiteY21" fmla="*/ 1012371 h 1513122"/>
                <a:gd name="connsiteX22" fmla="*/ 631372 w 1948543"/>
                <a:gd name="connsiteY22" fmla="*/ 1045028 h 1513122"/>
                <a:gd name="connsiteX23" fmla="*/ 664029 w 1948543"/>
                <a:gd name="connsiteY23" fmla="*/ 1066800 h 1513122"/>
                <a:gd name="connsiteX24" fmla="*/ 707572 w 1948543"/>
                <a:gd name="connsiteY24" fmla="*/ 1099457 h 1513122"/>
                <a:gd name="connsiteX25" fmla="*/ 740229 w 1948543"/>
                <a:gd name="connsiteY25" fmla="*/ 1143000 h 1513122"/>
                <a:gd name="connsiteX26" fmla="*/ 772886 w 1948543"/>
                <a:gd name="connsiteY26" fmla="*/ 1153886 h 1513122"/>
                <a:gd name="connsiteX27" fmla="*/ 805543 w 1948543"/>
                <a:gd name="connsiteY27" fmla="*/ 1175657 h 1513122"/>
                <a:gd name="connsiteX28" fmla="*/ 849086 w 1948543"/>
                <a:gd name="connsiteY28" fmla="*/ 1197428 h 1513122"/>
                <a:gd name="connsiteX29" fmla="*/ 870857 w 1948543"/>
                <a:gd name="connsiteY29" fmla="*/ 1219200 h 1513122"/>
                <a:gd name="connsiteX30" fmla="*/ 947057 w 1948543"/>
                <a:gd name="connsiteY30" fmla="*/ 1262743 h 1513122"/>
                <a:gd name="connsiteX31" fmla="*/ 1012372 w 1948543"/>
                <a:gd name="connsiteY31" fmla="*/ 1284514 h 1513122"/>
                <a:gd name="connsiteX32" fmla="*/ 1045029 w 1948543"/>
                <a:gd name="connsiteY32" fmla="*/ 1295400 h 1513122"/>
                <a:gd name="connsiteX33" fmla="*/ 1110343 w 1948543"/>
                <a:gd name="connsiteY33" fmla="*/ 1317171 h 1513122"/>
                <a:gd name="connsiteX34" fmla="*/ 1143000 w 1948543"/>
                <a:gd name="connsiteY34" fmla="*/ 1328057 h 1513122"/>
                <a:gd name="connsiteX35" fmla="*/ 1164772 w 1948543"/>
                <a:gd name="connsiteY35" fmla="*/ 1349828 h 1513122"/>
                <a:gd name="connsiteX36" fmla="*/ 1306286 w 1948543"/>
                <a:gd name="connsiteY36" fmla="*/ 1371600 h 1513122"/>
                <a:gd name="connsiteX37" fmla="*/ 1393372 w 1948543"/>
                <a:gd name="connsiteY37" fmla="*/ 1393371 h 1513122"/>
                <a:gd name="connsiteX38" fmla="*/ 1426029 w 1948543"/>
                <a:gd name="connsiteY38" fmla="*/ 1404257 h 1513122"/>
                <a:gd name="connsiteX39" fmla="*/ 1480457 w 1948543"/>
                <a:gd name="connsiteY39" fmla="*/ 1415143 h 1513122"/>
                <a:gd name="connsiteX40" fmla="*/ 1545772 w 1948543"/>
                <a:gd name="connsiteY40" fmla="*/ 1436914 h 1513122"/>
                <a:gd name="connsiteX41" fmla="*/ 1578429 w 1948543"/>
                <a:gd name="connsiteY41" fmla="*/ 1447800 h 1513122"/>
                <a:gd name="connsiteX42" fmla="*/ 1719943 w 1948543"/>
                <a:gd name="connsiteY42" fmla="*/ 1491343 h 1513122"/>
                <a:gd name="connsiteX43" fmla="*/ 1883229 w 1948543"/>
                <a:gd name="connsiteY43" fmla="*/ 1502228 h 1513122"/>
                <a:gd name="connsiteX44" fmla="*/ 1948543 w 1948543"/>
                <a:gd name="connsiteY44" fmla="*/ 1513114 h 151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48543" h="1513122">
                  <a:moveTo>
                    <a:pt x="0" y="0"/>
                  </a:moveTo>
                  <a:cubicBezTo>
                    <a:pt x="3629" y="18143"/>
                    <a:pt x="-1298" y="40504"/>
                    <a:pt x="10886" y="54428"/>
                  </a:cubicBezTo>
                  <a:cubicBezTo>
                    <a:pt x="26915" y="72747"/>
                    <a:pt x="55947" y="73584"/>
                    <a:pt x="76200" y="87086"/>
                  </a:cubicBezTo>
                  <a:cubicBezTo>
                    <a:pt x="89009" y="95626"/>
                    <a:pt x="97971" y="108857"/>
                    <a:pt x="108857" y="119743"/>
                  </a:cubicBezTo>
                  <a:cubicBezTo>
                    <a:pt x="129649" y="182117"/>
                    <a:pt x="103973" y="125744"/>
                    <a:pt x="163286" y="185057"/>
                  </a:cubicBezTo>
                  <a:cubicBezTo>
                    <a:pt x="172537" y="194308"/>
                    <a:pt x="176884" y="207498"/>
                    <a:pt x="185057" y="217714"/>
                  </a:cubicBezTo>
                  <a:cubicBezTo>
                    <a:pt x="191468" y="225728"/>
                    <a:pt x="200418" y="231472"/>
                    <a:pt x="206829" y="239486"/>
                  </a:cubicBezTo>
                  <a:cubicBezTo>
                    <a:pt x="239011" y="279713"/>
                    <a:pt x="220914" y="261465"/>
                    <a:pt x="239486" y="304800"/>
                  </a:cubicBezTo>
                  <a:cubicBezTo>
                    <a:pt x="245878" y="319715"/>
                    <a:pt x="254865" y="333428"/>
                    <a:pt x="261257" y="348343"/>
                  </a:cubicBezTo>
                  <a:cubicBezTo>
                    <a:pt x="288297" y="411437"/>
                    <a:pt x="252077" y="350900"/>
                    <a:pt x="293914" y="413657"/>
                  </a:cubicBezTo>
                  <a:cubicBezTo>
                    <a:pt x="322712" y="528846"/>
                    <a:pt x="283612" y="393198"/>
                    <a:pt x="326572" y="489857"/>
                  </a:cubicBezTo>
                  <a:cubicBezTo>
                    <a:pt x="335893" y="510828"/>
                    <a:pt x="341086" y="533400"/>
                    <a:pt x="348343" y="555171"/>
                  </a:cubicBezTo>
                  <a:lnTo>
                    <a:pt x="359229" y="587828"/>
                  </a:lnTo>
                  <a:cubicBezTo>
                    <a:pt x="362858" y="598714"/>
                    <a:pt x="362000" y="612372"/>
                    <a:pt x="370114" y="620486"/>
                  </a:cubicBezTo>
                  <a:cubicBezTo>
                    <a:pt x="390366" y="640737"/>
                    <a:pt x="399924" y="647448"/>
                    <a:pt x="413657" y="674914"/>
                  </a:cubicBezTo>
                  <a:cubicBezTo>
                    <a:pt x="458725" y="765051"/>
                    <a:pt x="383922" y="646638"/>
                    <a:pt x="446314" y="740228"/>
                  </a:cubicBezTo>
                  <a:cubicBezTo>
                    <a:pt x="449943" y="754742"/>
                    <a:pt x="450509" y="770389"/>
                    <a:pt x="457200" y="783771"/>
                  </a:cubicBezTo>
                  <a:cubicBezTo>
                    <a:pt x="461790" y="792951"/>
                    <a:pt x="474382" y="796363"/>
                    <a:pt x="478972" y="805543"/>
                  </a:cubicBezTo>
                  <a:cubicBezTo>
                    <a:pt x="489235" y="826069"/>
                    <a:pt x="484516" y="854630"/>
                    <a:pt x="500743" y="870857"/>
                  </a:cubicBezTo>
                  <a:cubicBezTo>
                    <a:pt x="511629" y="881743"/>
                    <a:pt x="523949" y="891362"/>
                    <a:pt x="533400" y="903514"/>
                  </a:cubicBezTo>
                  <a:cubicBezTo>
                    <a:pt x="549464" y="924168"/>
                    <a:pt x="558441" y="950326"/>
                    <a:pt x="576943" y="968828"/>
                  </a:cubicBezTo>
                  <a:lnTo>
                    <a:pt x="620486" y="1012371"/>
                  </a:lnTo>
                  <a:cubicBezTo>
                    <a:pt x="624115" y="1023257"/>
                    <a:pt x="624204" y="1036068"/>
                    <a:pt x="631372" y="1045028"/>
                  </a:cubicBezTo>
                  <a:cubicBezTo>
                    <a:pt x="639545" y="1055244"/>
                    <a:pt x="653383" y="1059196"/>
                    <a:pt x="664029" y="1066800"/>
                  </a:cubicBezTo>
                  <a:cubicBezTo>
                    <a:pt x="678792" y="1077345"/>
                    <a:pt x="694743" y="1086628"/>
                    <a:pt x="707572" y="1099457"/>
                  </a:cubicBezTo>
                  <a:cubicBezTo>
                    <a:pt x="720401" y="1112286"/>
                    <a:pt x="726291" y="1131385"/>
                    <a:pt x="740229" y="1143000"/>
                  </a:cubicBezTo>
                  <a:cubicBezTo>
                    <a:pt x="749044" y="1150346"/>
                    <a:pt x="762623" y="1148754"/>
                    <a:pt x="772886" y="1153886"/>
                  </a:cubicBezTo>
                  <a:cubicBezTo>
                    <a:pt x="784588" y="1159737"/>
                    <a:pt x="794184" y="1169166"/>
                    <a:pt x="805543" y="1175657"/>
                  </a:cubicBezTo>
                  <a:cubicBezTo>
                    <a:pt x="819632" y="1183708"/>
                    <a:pt x="834572" y="1190171"/>
                    <a:pt x="849086" y="1197428"/>
                  </a:cubicBezTo>
                  <a:cubicBezTo>
                    <a:pt x="856343" y="1204685"/>
                    <a:pt x="862843" y="1212789"/>
                    <a:pt x="870857" y="1219200"/>
                  </a:cubicBezTo>
                  <a:cubicBezTo>
                    <a:pt x="890492" y="1234908"/>
                    <a:pt x="924712" y="1253805"/>
                    <a:pt x="947057" y="1262743"/>
                  </a:cubicBezTo>
                  <a:cubicBezTo>
                    <a:pt x="968365" y="1271266"/>
                    <a:pt x="990600" y="1277257"/>
                    <a:pt x="1012372" y="1284514"/>
                  </a:cubicBezTo>
                  <a:lnTo>
                    <a:pt x="1045029" y="1295400"/>
                  </a:lnTo>
                  <a:lnTo>
                    <a:pt x="1110343" y="1317171"/>
                  </a:lnTo>
                  <a:lnTo>
                    <a:pt x="1143000" y="1328057"/>
                  </a:lnTo>
                  <a:cubicBezTo>
                    <a:pt x="1150257" y="1335314"/>
                    <a:pt x="1155162" y="1346224"/>
                    <a:pt x="1164772" y="1349828"/>
                  </a:cubicBezTo>
                  <a:cubicBezTo>
                    <a:pt x="1175053" y="1353683"/>
                    <a:pt x="1301632" y="1370669"/>
                    <a:pt x="1306286" y="1371600"/>
                  </a:cubicBezTo>
                  <a:cubicBezTo>
                    <a:pt x="1335627" y="1377468"/>
                    <a:pt x="1364986" y="1383909"/>
                    <a:pt x="1393372" y="1393371"/>
                  </a:cubicBezTo>
                  <a:cubicBezTo>
                    <a:pt x="1404258" y="1397000"/>
                    <a:pt x="1414897" y="1401474"/>
                    <a:pt x="1426029" y="1404257"/>
                  </a:cubicBezTo>
                  <a:cubicBezTo>
                    <a:pt x="1443979" y="1408745"/>
                    <a:pt x="1462607" y="1410275"/>
                    <a:pt x="1480457" y="1415143"/>
                  </a:cubicBezTo>
                  <a:cubicBezTo>
                    <a:pt x="1502598" y="1421181"/>
                    <a:pt x="1524000" y="1429657"/>
                    <a:pt x="1545772" y="1436914"/>
                  </a:cubicBezTo>
                  <a:cubicBezTo>
                    <a:pt x="1556658" y="1440543"/>
                    <a:pt x="1567775" y="1443538"/>
                    <a:pt x="1578429" y="1447800"/>
                  </a:cubicBezTo>
                  <a:cubicBezTo>
                    <a:pt x="1622550" y="1465448"/>
                    <a:pt x="1672227" y="1488162"/>
                    <a:pt x="1719943" y="1491343"/>
                  </a:cubicBezTo>
                  <a:lnTo>
                    <a:pt x="1883229" y="1502228"/>
                  </a:lnTo>
                  <a:cubicBezTo>
                    <a:pt x="1941215" y="1513826"/>
                    <a:pt x="1919155" y="1513114"/>
                    <a:pt x="1948543" y="1513114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308366" y="1511358"/>
              <a:ext cx="1861457" cy="1547254"/>
            </a:xfrm>
            <a:custGeom>
              <a:avLst/>
              <a:gdLst>
                <a:gd name="connsiteX0" fmla="*/ 0 w 1861457"/>
                <a:gd name="connsiteY0" fmla="*/ 21772 h 1547254"/>
                <a:gd name="connsiteX1" fmla="*/ 130629 w 1861457"/>
                <a:gd name="connsiteY1" fmla="*/ 21772 h 1547254"/>
                <a:gd name="connsiteX2" fmla="*/ 152400 w 1861457"/>
                <a:gd name="connsiteY2" fmla="*/ 0 h 1547254"/>
                <a:gd name="connsiteX3" fmla="*/ 239486 w 1861457"/>
                <a:gd name="connsiteY3" fmla="*/ 10886 h 1547254"/>
                <a:gd name="connsiteX4" fmla="*/ 326572 w 1861457"/>
                <a:gd name="connsiteY4" fmla="*/ 32658 h 1547254"/>
                <a:gd name="connsiteX5" fmla="*/ 413657 w 1861457"/>
                <a:gd name="connsiteY5" fmla="*/ 130629 h 1547254"/>
                <a:gd name="connsiteX6" fmla="*/ 435429 w 1861457"/>
                <a:gd name="connsiteY6" fmla="*/ 163286 h 1547254"/>
                <a:gd name="connsiteX7" fmla="*/ 446315 w 1861457"/>
                <a:gd name="connsiteY7" fmla="*/ 206829 h 1547254"/>
                <a:gd name="connsiteX8" fmla="*/ 468086 w 1861457"/>
                <a:gd name="connsiteY8" fmla="*/ 272143 h 1547254"/>
                <a:gd name="connsiteX9" fmla="*/ 478972 w 1861457"/>
                <a:gd name="connsiteY9" fmla="*/ 315686 h 1547254"/>
                <a:gd name="connsiteX10" fmla="*/ 511629 w 1861457"/>
                <a:gd name="connsiteY10" fmla="*/ 413658 h 1547254"/>
                <a:gd name="connsiteX11" fmla="*/ 522515 w 1861457"/>
                <a:gd name="connsiteY11" fmla="*/ 446315 h 1547254"/>
                <a:gd name="connsiteX12" fmla="*/ 544286 w 1861457"/>
                <a:gd name="connsiteY12" fmla="*/ 500743 h 1547254"/>
                <a:gd name="connsiteX13" fmla="*/ 566057 w 1861457"/>
                <a:gd name="connsiteY13" fmla="*/ 598715 h 1547254"/>
                <a:gd name="connsiteX14" fmla="*/ 587829 w 1861457"/>
                <a:gd name="connsiteY14" fmla="*/ 718458 h 1547254"/>
                <a:gd name="connsiteX15" fmla="*/ 598715 w 1861457"/>
                <a:gd name="connsiteY15" fmla="*/ 751115 h 1547254"/>
                <a:gd name="connsiteX16" fmla="*/ 631372 w 1861457"/>
                <a:gd name="connsiteY16" fmla="*/ 816429 h 1547254"/>
                <a:gd name="connsiteX17" fmla="*/ 685800 w 1861457"/>
                <a:gd name="connsiteY17" fmla="*/ 925286 h 1547254"/>
                <a:gd name="connsiteX18" fmla="*/ 707572 w 1861457"/>
                <a:gd name="connsiteY18" fmla="*/ 957943 h 1547254"/>
                <a:gd name="connsiteX19" fmla="*/ 751115 w 1861457"/>
                <a:gd name="connsiteY19" fmla="*/ 1045029 h 1547254"/>
                <a:gd name="connsiteX20" fmla="*/ 783772 w 1861457"/>
                <a:gd name="connsiteY20" fmla="*/ 1099458 h 1547254"/>
                <a:gd name="connsiteX21" fmla="*/ 794657 w 1861457"/>
                <a:gd name="connsiteY21" fmla="*/ 1132115 h 1547254"/>
                <a:gd name="connsiteX22" fmla="*/ 838200 w 1861457"/>
                <a:gd name="connsiteY22" fmla="*/ 1175658 h 1547254"/>
                <a:gd name="connsiteX23" fmla="*/ 903515 w 1861457"/>
                <a:gd name="connsiteY23" fmla="*/ 1240972 h 1547254"/>
                <a:gd name="connsiteX24" fmla="*/ 947057 w 1861457"/>
                <a:gd name="connsiteY24" fmla="*/ 1273629 h 1547254"/>
                <a:gd name="connsiteX25" fmla="*/ 979715 w 1861457"/>
                <a:gd name="connsiteY25" fmla="*/ 1295400 h 1547254"/>
                <a:gd name="connsiteX26" fmla="*/ 1110343 w 1861457"/>
                <a:gd name="connsiteY26" fmla="*/ 1338943 h 1547254"/>
                <a:gd name="connsiteX27" fmla="*/ 1143000 w 1861457"/>
                <a:gd name="connsiteY27" fmla="*/ 1349829 h 1547254"/>
                <a:gd name="connsiteX28" fmla="*/ 1175657 w 1861457"/>
                <a:gd name="connsiteY28" fmla="*/ 1371600 h 1547254"/>
                <a:gd name="connsiteX29" fmla="*/ 1219200 w 1861457"/>
                <a:gd name="connsiteY29" fmla="*/ 1382486 h 1547254"/>
                <a:gd name="connsiteX30" fmla="*/ 1251857 w 1861457"/>
                <a:gd name="connsiteY30" fmla="*/ 1393372 h 1547254"/>
                <a:gd name="connsiteX31" fmla="*/ 1295400 w 1861457"/>
                <a:gd name="connsiteY31" fmla="*/ 1415143 h 1547254"/>
                <a:gd name="connsiteX32" fmla="*/ 1382486 w 1861457"/>
                <a:gd name="connsiteY32" fmla="*/ 1426029 h 1547254"/>
                <a:gd name="connsiteX33" fmla="*/ 1436915 w 1861457"/>
                <a:gd name="connsiteY33" fmla="*/ 1436915 h 1547254"/>
                <a:gd name="connsiteX34" fmla="*/ 1502229 w 1861457"/>
                <a:gd name="connsiteY34" fmla="*/ 1458686 h 1547254"/>
                <a:gd name="connsiteX35" fmla="*/ 1534886 w 1861457"/>
                <a:gd name="connsiteY35" fmla="*/ 1469572 h 1547254"/>
                <a:gd name="connsiteX36" fmla="*/ 1578429 w 1861457"/>
                <a:gd name="connsiteY36" fmla="*/ 1480458 h 1547254"/>
                <a:gd name="connsiteX37" fmla="*/ 1611086 w 1861457"/>
                <a:gd name="connsiteY37" fmla="*/ 1491343 h 1547254"/>
                <a:gd name="connsiteX38" fmla="*/ 1665515 w 1861457"/>
                <a:gd name="connsiteY38" fmla="*/ 1502229 h 1547254"/>
                <a:gd name="connsiteX39" fmla="*/ 1763486 w 1861457"/>
                <a:gd name="connsiteY39" fmla="*/ 1524000 h 1547254"/>
                <a:gd name="connsiteX40" fmla="*/ 1861457 w 1861457"/>
                <a:gd name="connsiteY40" fmla="*/ 1534886 h 1547254"/>
                <a:gd name="connsiteX41" fmla="*/ 1807029 w 1861457"/>
                <a:gd name="connsiteY41" fmla="*/ 1545772 h 1547254"/>
                <a:gd name="connsiteX42" fmla="*/ 1828800 w 1861457"/>
                <a:gd name="connsiteY42" fmla="*/ 1524000 h 1547254"/>
                <a:gd name="connsiteX43" fmla="*/ 1839686 w 1861457"/>
                <a:gd name="connsiteY43" fmla="*/ 1524000 h 154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61457" h="1547254">
                  <a:moveTo>
                    <a:pt x="0" y="21772"/>
                  </a:moveTo>
                  <a:cubicBezTo>
                    <a:pt x="55338" y="35607"/>
                    <a:pt x="61130" y="42622"/>
                    <a:pt x="130629" y="21772"/>
                  </a:cubicBezTo>
                  <a:cubicBezTo>
                    <a:pt x="140459" y="18823"/>
                    <a:pt x="145143" y="7257"/>
                    <a:pt x="152400" y="0"/>
                  </a:cubicBezTo>
                  <a:cubicBezTo>
                    <a:pt x="181429" y="3629"/>
                    <a:pt x="210733" y="5495"/>
                    <a:pt x="239486" y="10886"/>
                  </a:cubicBezTo>
                  <a:cubicBezTo>
                    <a:pt x="268896" y="16400"/>
                    <a:pt x="326572" y="32658"/>
                    <a:pt x="326572" y="32658"/>
                  </a:cubicBezTo>
                  <a:cubicBezTo>
                    <a:pt x="391049" y="81015"/>
                    <a:pt x="360050" y="50218"/>
                    <a:pt x="413657" y="130629"/>
                  </a:cubicBezTo>
                  <a:lnTo>
                    <a:pt x="435429" y="163286"/>
                  </a:lnTo>
                  <a:cubicBezTo>
                    <a:pt x="439058" y="177800"/>
                    <a:pt x="442016" y="192499"/>
                    <a:pt x="446315" y="206829"/>
                  </a:cubicBezTo>
                  <a:cubicBezTo>
                    <a:pt x="452909" y="228810"/>
                    <a:pt x="462520" y="249879"/>
                    <a:pt x="468086" y="272143"/>
                  </a:cubicBezTo>
                  <a:cubicBezTo>
                    <a:pt x="471715" y="286657"/>
                    <a:pt x="474673" y="301356"/>
                    <a:pt x="478972" y="315686"/>
                  </a:cubicBezTo>
                  <a:cubicBezTo>
                    <a:pt x="478974" y="315693"/>
                    <a:pt x="506185" y="397327"/>
                    <a:pt x="511629" y="413658"/>
                  </a:cubicBezTo>
                  <a:cubicBezTo>
                    <a:pt x="515258" y="424544"/>
                    <a:pt x="518253" y="435661"/>
                    <a:pt x="522515" y="446315"/>
                  </a:cubicBezTo>
                  <a:cubicBezTo>
                    <a:pt x="529772" y="464458"/>
                    <a:pt x="538107" y="482206"/>
                    <a:pt x="544286" y="500743"/>
                  </a:cubicBezTo>
                  <a:cubicBezTo>
                    <a:pt x="551277" y="521717"/>
                    <a:pt x="562604" y="579725"/>
                    <a:pt x="566057" y="598715"/>
                  </a:cubicBezTo>
                  <a:cubicBezTo>
                    <a:pt x="572526" y="634294"/>
                    <a:pt x="578867" y="682611"/>
                    <a:pt x="587829" y="718458"/>
                  </a:cubicBezTo>
                  <a:cubicBezTo>
                    <a:pt x="590612" y="729590"/>
                    <a:pt x="595563" y="740082"/>
                    <a:pt x="598715" y="751115"/>
                  </a:cubicBezTo>
                  <a:cubicBezTo>
                    <a:pt x="614765" y="807290"/>
                    <a:pt x="597185" y="782244"/>
                    <a:pt x="631372" y="816429"/>
                  </a:cubicBezTo>
                  <a:cubicBezTo>
                    <a:pt x="648603" y="885356"/>
                    <a:pt x="633958" y="847525"/>
                    <a:pt x="685800" y="925286"/>
                  </a:cubicBezTo>
                  <a:lnTo>
                    <a:pt x="707572" y="957943"/>
                  </a:lnTo>
                  <a:cubicBezTo>
                    <a:pt x="732588" y="1032995"/>
                    <a:pt x="713115" y="1007031"/>
                    <a:pt x="751115" y="1045029"/>
                  </a:cubicBezTo>
                  <a:cubicBezTo>
                    <a:pt x="781950" y="1137539"/>
                    <a:pt x="738945" y="1024745"/>
                    <a:pt x="783772" y="1099458"/>
                  </a:cubicBezTo>
                  <a:cubicBezTo>
                    <a:pt x="789675" y="1109297"/>
                    <a:pt x="787988" y="1122778"/>
                    <a:pt x="794657" y="1132115"/>
                  </a:cubicBezTo>
                  <a:cubicBezTo>
                    <a:pt x="806588" y="1148818"/>
                    <a:pt x="823686" y="1161144"/>
                    <a:pt x="838200" y="1175658"/>
                  </a:cubicBezTo>
                  <a:lnTo>
                    <a:pt x="903515" y="1240972"/>
                  </a:lnTo>
                  <a:cubicBezTo>
                    <a:pt x="918029" y="1251858"/>
                    <a:pt x="932294" y="1263084"/>
                    <a:pt x="947057" y="1273629"/>
                  </a:cubicBezTo>
                  <a:cubicBezTo>
                    <a:pt x="957703" y="1281233"/>
                    <a:pt x="967638" y="1290368"/>
                    <a:pt x="979715" y="1295400"/>
                  </a:cubicBezTo>
                  <a:cubicBezTo>
                    <a:pt x="979771" y="1295423"/>
                    <a:pt x="1081295" y="1329261"/>
                    <a:pt x="1110343" y="1338943"/>
                  </a:cubicBezTo>
                  <a:cubicBezTo>
                    <a:pt x="1121229" y="1342572"/>
                    <a:pt x="1133453" y="1343464"/>
                    <a:pt x="1143000" y="1349829"/>
                  </a:cubicBezTo>
                  <a:cubicBezTo>
                    <a:pt x="1153886" y="1357086"/>
                    <a:pt x="1163632" y="1366446"/>
                    <a:pt x="1175657" y="1371600"/>
                  </a:cubicBezTo>
                  <a:cubicBezTo>
                    <a:pt x="1189408" y="1377493"/>
                    <a:pt x="1204815" y="1378376"/>
                    <a:pt x="1219200" y="1382486"/>
                  </a:cubicBezTo>
                  <a:cubicBezTo>
                    <a:pt x="1230233" y="1385638"/>
                    <a:pt x="1241310" y="1388852"/>
                    <a:pt x="1251857" y="1393372"/>
                  </a:cubicBezTo>
                  <a:cubicBezTo>
                    <a:pt x="1266772" y="1399764"/>
                    <a:pt x="1279657" y="1411207"/>
                    <a:pt x="1295400" y="1415143"/>
                  </a:cubicBezTo>
                  <a:cubicBezTo>
                    <a:pt x="1323781" y="1422238"/>
                    <a:pt x="1353572" y="1421581"/>
                    <a:pt x="1382486" y="1426029"/>
                  </a:cubicBezTo>
                  <a:cubicBezTo>
                    <a:pt x="1400773" y="1428842"/>
                    <a:pt x="1419065" y="1432047"/>
                    <a:pt x="1436915" y="1436915"/>
                  </a:cubicBezTo>
                  <a:cubicBezTo>
                    <a:pt x="1459055" y="1442953"/>
                    <a:pt x="1480458" y="1451429"/>
                    <a:pt x="1502229" y="1458686"/>
                  </a:cubicBezTo>
                  <a:cubicBezTo>
                    <a:pt x="1513115" y="1462315"/>
                    <a:pt x="1523754" y="1466789"/>
                    <a:pt x="1534886" y="1469572"/>
                  </a:cubicBezTo>
                  <a:cubicBezTo>
                    <a:pt x="1549400" y="1473201"/>
                    <a:pt x="1564044" y="1476348"/>
                    <a:pt x="1578429" y="1480458"/>
                  </a:cubicBezTo>
                  <a:cubicBezTo>
                    <a:pt x="1589462" y="1483610"/>
                    <a:pt x="1599954" y="1488560"/>
                    <a:pt x="1611086" y="1491343"/>
                  </a:cubicBezTo>
                  <a:cubicBezTo>
                    <a:pt x="1629036" y="1495830"/>
                    <a:pt x="1647453" y="1498215"/>
                    <a:pt x="1665515" y="1502229"/>
                  </a:cubicBezTo>
                  <a:cubicBezTo>
                    <a:pt x="1708315" y="1511740"/>
                    <a:pt x="1717504" y="1517431"/>
                    <a:pt x="1763486" y="1524000"/>
                  </a:cubicBezTo>
                  <a:cubicBezTo>
                    <a:pt x="1796014" y="1528647"/>
                    <a:pt x="1828800" y="1531257"/>
                    <a:pt x="1861457" y="1534886"/>
                  </a:cubicBezTo>
                  <a:cubicBezTo>
                    <a:pt x="1843314" y="1538515"/>
                    <a:pt x="1824581" y="1551623"/>
                    <a:pt x="1807029" y="1545772"/>
                  </a:cubicBezTo>
                  <a:cubicBezTo>
                    <a:pt x="1797293" y="1542526"/>
                    <a:pt x="1820261" y="1529693"/>
                    <a:pt x="1828800" y="1524000"/>
                  </a:cubicBezTo>
                  <a:cubicBezTo>
                    <a:pt x="1831819" y="1521987"/>
                    <a:pt x="1836057" y="1524000"/>
                    <a:pt x="1839686" y="1524000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9346966" y="1511358"/>
              <a:ext cx="1730829" cy="1240972"/>
            </a:xfrm>
            <a:custGeom>
              <a:avLst/>
              <a:gdLst>
                <a:gd name="connsiteX0" fmla="*/ 0 w 1861457"/>
                <a:gd name="connsiteY0" fmla="*/ 21772 h 1547254"/>
                <a:gd name="connsiteX1" fmla="*/ 130629 w 1861457"/>
                <a:gd name="connsiteY1" fmla="*/ 21772 h 1547254"/>
                <a:gd name="connsiteX2" fmla="*/ 152400 w 1861457"/>
                <a:gd name="connsiteY2" fmla="*/ 0 h 1547254"/>
                <a:gd name="connsiteX3" fmla="*/ 239486 w 1861457"/>
                <a:gd name="connsiteY3" fmla="*/ 10886 h 1547254"/>
                <a:gd name="connsiteX4" fmla="*/ 326572 w 1861457"/>
                <a:gd name="connsiteY4" fmla="*/ 32658 h 1547254"/>
                <a:gd name="connsiteX5" fmla="*/ 413657 w 1861457"/>
                <a:gd name="connsiteY5" fmla="*/ 130629 h 1547254"/>
                <a:gd name="connsiteX6" fmla="*/ 435429 w 1861457"/>
                <a:gd name="connsiteY6" fmla="*/ 163286 h 1547254"/>
                <a:gd name="connsiteX7" fmla="*/ 446315 w 1861457"/>
                <a:gd name="connsiteY7" fmla="*/ 206829 h 1547254"/>
                <a:gd name="connsiteX8" fmla="*/ 468086 w 1861457"/>
                <a:gd name="connsiteY8" fmla="*/ 272143 h 1547254"/>
                <a:gd name="connsiteX9" fmla="*/ 478972 w 1861457"/>
                <a:gd name="connsiteY9" fmla="*/ 315686 h 1547254"/>
                <a:gd name="connsiteX10" fmla="*/ 511629 w 1861457"/>
                <a:gd name="connsiteY10" fmla="*/ 413658 h 1547254"/>
                <a:gd name="connsiteX11" fmla="*/ 522515 w 1861457"/>
                <a:gd name="connsiteY11" fmla="*/ 446315 h 1547254"/>
                <a:gd name="connsiteX12" fmla="*/ 544286 w 1861457"/>
                <a:gd name="connsiteY12" fmla="*/ 500743 h 1547254"/>
                <a:gd name="connsiteX13" fmla="*/ 566057 w 1861457"/>
                <a:gd name="connsiteY13" fmla="*/ 598715 h 1547254"/>
                <a:gd name="connsiteX14" fmla="*/ 587829 w 1861457"/>
                <a:gd name="connsiteY14" fmla="*/ 718458 h 1547254"/>
                <a:gd name="connsiteX15" fmla="*/ 598715 w 1861457"/>
                <a:gd name="connsiteY15" fmla="*/ 751115 h 1547254"/>
                <a:gd name="connsiteX16" fmla="*/ 631372 w 1861457"/>
                <a:gd name="connsiteY16" fmla="*/ 816429 h 1547254"/>
                <a:gd name="connsiteX17" fmla="*/ 685800 w 1861457"/>
                <a:gd name="connsiteY17" fmla="*/ 925286 h 1547254"/>
                <a:gd name="connsiteX18" fmla="*/ 707572 w 1861457"/>
                <a:gd name="connsiteY18" fmla="*/ 957943 h 1547254"/>
                <a:gd name="connsiteX19" fmla="*/ 751115 w 1861457"/>
                <a:gd name="connsiteY19" fmla="*/ 1045029 h 1547254"/>
                <a:gd name="connsiteX20" fmla="*/ 783772 w 1861457"/>
                <a:gd name="connsiteY20" fmla="*/ 1099458 h 1547254"/>
                <a:gd name="connsiteX21" fmla="*/ 794657 w 1861457"/>
                <a:gd name="connsiteY21" fmla="*/ 1132115 h 1547254"/>
                <a:gd name="connsiteX22" fmla="*/ 838200 w 1861457"/>
                <a:gd name="connsiteY22" fmla="*/ 1175658 h 1547254"/>
                <a:gd name="connsiteX23" fmla="*/ 903515 w 1861457"/>
                <a:gd name="connsiteY23" fmla="*/ 1240972 h 1547254"/>
                <a:gd name="connsiteX24" fmla="*/ 947057 w 1861457"/>
                <a:gd name="connsiteY24" fmla="*/ 1273629 h 1547254"/>
                <a:gd name="connsiteX25" fmla="*/ 979715 w 1861457"/>
                <a:gd name="connsiteY25" fmla="*/ 1295400 h 1547254"/>
                <a:gd name="connsiteX26" fmla="*/ 1110343 w 1861457"/>
                <a:gd name="connsiteY26" fmla="*/ 1338943 h 1547254"/>
                <a:gd name="connsiteX27" fmla="*/ 1143000 w 1861457"/>
                <a:gd name="connsiteY27" fmla="*/ 1349829 h 1547254"/>
                <a:gd name="connsiteX28" fmla="*/ 1175657 w 1861457"/>
                <a:gd name="connsiteY28" fmla="*/ 1371600 h 1547254"/>
                <a:gd name="connsiteX29" fmla="*/ 1219200 w 1861457"/>
                <a:gd name="connsiteY29" fmla="*/ 1382486 h 1547254"/>
                <a:gd name="connsiteX30" fmla="*/ 1251857 w 1861457"/>
                <a:gd name="connsiteY30" fmla="*/ 1393372 h 1547254"/>
                <a:gd name="connsiteX31" fmla="*/ 1295400 w 1861457"/>
                <a:gd name="connsiteY31" fmla="*/ 1415143 h 1547254"/>
                <a:gd name="connsiteX32" fmla="*/ 1382486 w 1861457"/>
                <a:gd name="connsiteY32" fmla="*/ 1426029 h 1547254"/>
                <a:gd name="connsiteX33" fmla="*/ 1436915 w 1861457"/>
                <a:gd name="connsiteY33" fmla="*/ 1436915 h 1547254"/>
                <a:gd name="connsiteX34" fmla="*/ 1502229 w 1861457"/>
                <a:gd name="connsiteY34" fmla="*/ 1458686 h 1547254"/>
                <a:gd name="connsiteX35" fmla="*/ 1534886 w 1861457"/>
                <a:gd name="connsiteY35" fmla="*/ 1469572 h 1547254"/>
                <a:gd name="connsiteX36" fmla="*/ 1578429 w 1861457"/>
                <a:gd name="connsiteY36" fmla="*/ 1480458 h 1547254"/>
                <a:gd name="connsiteX37" fmla="*/ 1611086 w 1861457"/>
                <a:gd name="connsiteY37" fmla="*/ 1491343 h 1547254"/>
                <a:gd name="connsiteX38" fmla="*/ 1665515 w 1861457"/>
                <a:gd name="connsiteY38" fmla="*/ 1502229 h 1547254"/>
                <a:gd name="connsiteX39" fmla="*/ 1763486 w 1861457"/>
                <a:gd name="connsiteY39" fmla="*/ 1524000 h 1547254"/>
                <a:gd name="connsiteX40" fmla="*/ 1861457 w 1861457"/>
                <a:gd name="connsiteY40" fmla="*/ 1534886 h 1547254"/>
                <a:gd name="connsiteX41" fmla="*/ 1807029 w 1861457"/>
                <a:gd name="connsiteY41" fmla="*/ 1545772 h 1547254"/>
                <a:gd name="connsiteX42" fmla="*/ 1828800 w 1861457"/>
                <a:gd name="connsiteY42" fmla="*/ 1524000 h 1547254"/>
                <a:gd name="connsiteX43" fmla="*/ 1839686 w 1861457"/>
                <a:gd name="connsiteY43" fmla="*/ 1524000 h 154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61457" h="1547254">
                  <a:moveTo>
                    <a:pt x="0" y="21772"/>
                  </a:moveTo>
                  <a:cubicBezTo>
                    <a:pt x="55338" y="35607"/>
                    <a:pt x="61130" y="42622"/>
                    <a:pt x="130629" y="21772"/>
                  </a:cubicBezTo>
                  <a:cubicBezTo>
                    <a:pt x="140459" y="18823"/>
                    <a:pt x="145143" y="7257"/>
                    <a:pt x="152400" y="0"/>
                  </a:cubicBezTo>
                  <a:cubicBezTo>
                    <a:pt x="181429" y="3629"/>
                    <a:pt x="210733" y="5495"/>
                    <a:pt x="239486" y="10886"/>
                  </a:cubicBezTo>
                  <a:cubicBezTo>
                    <a:pt x="268896" y="16400"/>
                    <a:pt x="326572" y="32658"/>
                    <a:pt x="326572" y="32658"/>
                  </a:cubicBezTo>
                  <a:cubicBezTo>
                    <a:pt x="391049" y="81015"/>
                    <a:pt x="360050" y="50218"/>
                    <a:pt x="413657" y="130629"/>
                  </a:cubicBezTo>
                  <a:lnTo>
                    <a:pt x="435429" y="163286"/>
                  </a:lnTo>
                  <a:cubicBezTo>
                    <a:pt x="439058" y="177800"/>
                    <a:pt x="442016" y="192499"/>
                    <a:pt x="446315" y="206829"/>
                  </a:cubicBezTo>
                  <a:cubicBezTo>
                    <a:pt x="452909" y="228810"/>
                    <a:pt x="462520" y="249879"/>
                    <a:pt x="468086" y="272143"/>
                  </a:cubicBezTo>
                  <a:cubicBezTo>
                    <a:pt x="471715" y="286657"/>
                    <a:pt x="474673" y="301356"/>
                    <a:pt x="478972" y="315686"/>
                  </a:cubicBezTo>
                  <a:cubicBezTo>
                    <a:pt x="478974" y="315693"/>
                    <a:pt x="506185" y="397327"/>
                    <a:pt x="511629" y="413658"/>
                  </a:cubicBezTo>
                  <a:cubicBezTo>
                    <a:pt x="515258" y="424544"/>
                    <a:pt x="518253" y="435661"/>
                    <a:pt x="522515" y="446315"/>
                  </a:cubicBezTo>
                  <a:cubicBezTo>
                    <a:pt x="529772" y="464458"/>
                    <a:pt x="538107" y="482206"/>
                    <a:pt x="544286" y="500743"/>
                  </a:cubicBezTo>
                  <a:cubicBezTo>
                    <a:pt x="551277" y="521717"/>
                    <a:pt x="562604" y="579725"/>
                    <a:pt x="566057" y="598715"/>
                  </a:cubicBezTo>
                  <a:cubicBezTo>
                    <a:pt x="572526" y="634294"/>
                    <a:pt x="578867" y="682611"/>
                    <a:pt x="587829" y="718458"/>
                  </a:cubicBezTo>
                  <a:cubicBezTo>
                    <a:pt x="590612" y="729590"/>
                    <a:pt x="595563" y="740082"/>
                    <a:pt x="598715" y="751115"/>
                  </a:cubicBezTo>
                  <a:cubicBezTo>
                    <a:pt x="614765" y="807290"/>
                    <a:pt x="597185" y="782244"/>
                    <a:pt x="631372" y="816429"/>
                  </a:cubicBezTo>
                  <a:cubicBezTo>
                    <a:pt x="648603" y="885356"/>
                    <a:pt x="633958" y="847525"/>
                    <a:pt x="685800" y="925286"/>
                  </a:cubicBezTo>
                  <a:lnTo>
                    <a:pt x="707572" y="957943"/>
                  </a:lnTo>
                  <a:cubicBezTo>
                    <a:pt x="732588" y="1032995"/>
                    <a:pt x="713115" y="1007031"/>
                    <a:pt x="751115" y="1045029"/>
                  </a:cubicBezTo>
                  <a:cubicBezTo>
                    <a:pt x="781950" y="1137539"/>
                    <a:pt x="738945" y="1024745"/>
                    <a:pt x="783772" y="1099458"/>
                  </a:cubicBezTo>
                  <a:cubicBezTo>
                    <a:pt x="789675" y="1109297"/>
                    <a:pt x="787988" y="1122778"/>
                    <a:pt x="794657" y="1132115"/>
                  </a:cubicBezTo>
                  <a:cubicBezTo>
                    <a:pt x="806588" y="1148818"/>
                    <a:pt x="823686" y="1161144"/>
                    <a:pt x="838200" y="1175658"/>
                  </a:cubicBezTo>
                  <a:lnTo>
                    <a:pt x="903515" y="1240972"/>
                  </a:lnTo>
                  <a:cubicBezTo>
                    <a:pt x="918029" y="1251858"/>
                    <a:pt x="932294" y="1263084"/>
                    <a:pt x="947057" y="1273629"/>
                  </a:cubicBezTo>
                  <a:cubicBezTo>
                    <a:pt x="957703" y="1281233"/>
                    <a:pt x="967638" y="1290368"/>
                    <a:pt x="979715" y="1295400"/>
                  </a:cubicBezTo>
                  <a:cubicBezTo>
                    <a:pt x="979771" y="1295423"/>
                    <a:pt x="1081295" y="1329261"/>
                    <a:pt x="1110343" y="1338943"/>
                  </a:cubicBezTo>
                  <a:cubicBezTo>
                    <a:pt x="1121229" y="1342572"/>
                    <a:pt x="1133453" y="1343464"/>
                    <a:pt x="1143000" y="1349829"/>
                  </a:cubicBezTo>
                  <a:cubicBezTo>
                    <a:pt x="1153886" y="1357086"/>
                    <a:pt x="1163632" y="1366446"/>
                    <a:pt x="1175657" y="1371600"/>
                  </a:cubicBezTo>
                  <a:cubicBezTo>
                    <a:pt x="1189408" y="1377493"/>
                    <a:pt x="1204815" y="1378376"/>
                    <a:pt x="1219200" y="1382486"/>
                  </a:cubicBezTo>
                  <a:cubicBezTo>
                    <a:pt x="1230233" y="1385638"/>
                    <a:pt x="1241310" y="1388852"/>
                    <a:pt x="1251857" y="1393372"/>
                  </a:cubicBezTo>
                  <a:cubicBezTo>
                    <a:pt x="1266772" y="1399764"/>
                    <a:pt x="1279657" y="1411207"/>
                    <a:pt x="1295400" y="1415143"/>
                  </a:cubicBezTo>
                  <a:cubicBezTo>
                    <a:pt x="1323781" y="1422238"/>
                    <a:pt x="1353572" y="1421581"/>
                    <a:pt x="1382486" y="1426029"/>
                  </a:cubicBezTo>
                  <a:cubicBezTo>
                    <a:pt x="1400773" y="1428842"/>
                    <a:pt x="1419065" y="1432047"/>
                    <a:pt x="1436915" y="1436915"/>
                  </a:cubicBezTo>
                  <a:cubicBezTo>
                    <a:pt x="1459055" y="1442953"/>
                    <a:pt x="1480458" y="1451429"/>
                    <a:pt x="1502229" y="1458686"/>
                  </a:cubicBezTo>
                  <a:cubicBezTo>
                    <a:pt x="1513115" y="1462315"/>
                    <a:pt x="1523754" y="1466789"/>
                    <a:pt x="1534886" y="1469572"/>
                  </a:cubicBezTo>
                  <a:cubicBezTo>
                    <a:pt x="1549400" y="1473201"/>
                    <a:pt x="1564044" y="1476348"/>
                    <a:pt x="1578429" y="1480458"/>
                  </a:cubicBezTo>
                  <a:cubicBezTo>
                    <a:pt x="1589462" y="1483610"/>
                    <a:pt x="1599954" y="1488560"/>
                    <a:pt x="1611086" y="1491343"/>
                  </a:cubicBezTo>
                  <a:cubicBezTo>
                    <a:pt x="1629036" y="1495830"/>
                    <a:pt x="1647453" y="1498215"/>
                    <a:pt x="1665515" y="1502229"/>
                  </a:cubicBezTo>
                  <a:cubicBezTo>
                    <a:pt x="1708315" y="1511740"/>
                    <a:pt x="1717504" y="1517431"/>
                    <a:pt x="1763486" y="1524000"/>
                  </a:cubicBezTo>
                  <a:cubicBezTo>
                    <a:pt x="1796014" y="1528647"/>
                    <a:pt x="1828800" y="1531257"/>
                    <a:pt x="1861457" y="1534886"/>
                  </a:cubicBezTo>
                  <a:cubicBezTo>
                    <a:pt x="1843314" y="1538515"/>
                    <a:pt x="1824581" y="1551623"/>
                    <a:pt x="1807029" y="1545772"/>
                  </a:cubicBezTo>
                  <a:cubicBezTo>
                    <a:pt x="1797293" y="1542526"/>
                    <a:pt x="1820261" y="1529693"/>
                    <a:pt x="1828800" y="1524000"/>
                  </a:cubicBezTo>
                  <a:cubicBezTo>
                    <a:pt x="1831819" y="1521987"/>
                    <a:pt x="1836057" y="1524000"/>
                    <a:pt x="1839686" y="152400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304465" y="1534144"/>
              <a:ext cx="1708878" cy="127037"/>
            </a:xfrm>
            <a:custGeom>
              <a:avLst/>
              <a:gdLst>
                <a:gd name="connsiteX0" fmla="*/ 0 w 1708878"/>
                <a:gd name="connsiteY0" fmla="*/ 110940 h 127037"/>
                <a:gd name="connsiteX1" fmla="*/ 44970 w 1708878"/>
                <a:gd name="connsiteY1" fmla="*/ 50979 h 127037"/>
                <a:gd name="connsiteX2" fmla="*/ 479685 w 1708878"/>
                <a:gd name="connsiteY2" fmla="*/ 35989 h 127037"/>
                <a:gd name="connsiteX3" fmla="*/ 1154242 w 1708878"/>
                <a:gd name="connsiteY3" fmla="*/ 65969 h 127037"/>
                <a:gd name="connsiteX4" fmla="*/ 1259173 w 1708878"/>
                <a:gd name="connsiteY4" fmla="*/ 80960 h 127037"/>
                <a:gd name="connsiteX5" fmla="*/ 1424065 w 1708878"/>
                <a:gd name="connsiteY5" fmla="*/ 95950 h 127037"/>
                <a:gd name="connsiteX6" fmla="*/ 1603947 w 1708878"/>
                <a:gd name="connsiteY6" fmla="*/ 125930 h 127037"/>
                <a:gd name="connsiteX7" fmla="*/ 1708878 w 1708878"/>
                <a:gd name="connsiteY7" fmla="*/ 125930 h 1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8878" h="127037">
                  <a:moveTo>
                    <a:pt x="0" y="110940"/>
                  </a:moveTo>
                  <a:cubicBezTo>
                    <a:pt x="14990" y="90953"/>
                    <a:pt x="27304" y="68645"/>
                    <a:pt x="44970" y="50979"/>
                  </a:cubicBezTo>
                  <a:cubicBezTo>
                    <a:pt x="148957" y="-53008"/>
                    <a:pt x="426700" y="33951"/>
                    <a:pt x="479685" y="35989"/>
                  </a:cubicBezTo>
                  <a:cubicBezTo>
                    <a:pt x="759566" y="91964"/>
                    <a:pt x="459471" y="36404"/>
                    <a:pt x="1154242" y="65969"/>
                  </a:cubicBezTo>
                  <a:cubicBezTo>
                    <a:pt x="1189542" y="67471"/>
                    <a:pt x="1224057" y="77058"/>
                    <a:pt x="1259173" y="80960"/>
                  </a:cubicBezTo>
                  <a:cubicBezTo>
                    <a:pt x="1314026" y="87055"/>
                    <a:pt x="1369101" y="90953"/>
                    <a:pt x="1424065" y="95950"/>
                  </a:cubicBezTo>
                  <a:cubicBezTo>
                    <a:pt x="1481520" y="107441"/>
                    <a:pt x="1546101" y="121798"/>
                    <a:pt x="1603947" y="125930"/>
                  </a:cubicBezTo>
                  <a:cubicBezTo>
                    <a:pt x="1638835" y="128422"/>
                    <a:pt x="1673901" y="125930"/>
                    <a:pt x="1708878" y="125930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5093" y="1388498"/>
            <a:ext cx="45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188" y="3321878"/>
            <a:ext cx="45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Freeform 33"/>
          <p:cNvSpPr/>
          <p:nvPr/>
        </p:nvSpPr>
        <p:spPr>
          <a:xfrm rot="234089">
            <a:off x="8083399" y="4573431"/>
            <a:ext cx="1062265" cy="334015"/>
          </a:xfrm>
          <a:custGeom>
            <a:avLst/>
            <a:gdLst>
              <a:gd name="connsiteX0" fmla="*/ 0 w 764499"/>
              <a:gd name="connsiteY0" fmla="*/ 0 h 299803"/>
              <a:gd name="connsiteX1" fmla="*/ 14990 w 764499"/>
              <a:gd name="connsiteY1" fmla="*/ 89941 h 299803"/>
              <a:gd name="connsiteX2" fmla="*/ 104931 w 764499"/>
              <a:gd name="connsiteY2" fmla="*/ 134911 h 299803"/>
              <a:gd name="connsiteX3" fmla="*/ 134912 w 764499"/>
              <a:gd name="connsiteY3" fmla="*/ 164892 h 299803"/>
              <a:gd name="connsiteX4" fmla="*/ 329784 w 764499"/>
              <a:gd name="connsiteY4" fmla="*/ 194872 h 299803"/>
              <a:gd name="connsiteX5" fmla="*/ 374754 w 764499"/>
              <a:gd name="connsiteY5" fmla="*/ 209862 h 299803"/>
              <a:gd name="connsiteX6" fmla="*/ 404735 w 764499"/>
              <a:gd name="connsiteY6" fmla="*/ 239842 h 299803"/>
              <a:gd name="connsiteX7" fmla="*/ 554636 w 764499"/>
              <a:gd name="connsiteY7" fmla="*/ 269823 h 299803"/>
              <a:gd name="connsiteX8" fmla="*/ 599607 w 764499"/>
              <a:gd name="connsiteY8" fmla="*/ 284813 h 299803"/>
              <a:gd name="connsiteX9" fmla="*/ 674558 w 764499"/>
              <a:gd name="connsiteY9" fmla="*/ 299803 h 299803"/>
              <a:gd name="connsiteX10" fmla="*/ 629587 w 764499"/>
              <a:gd name="connsiteY10" fmla="*/ 284813 h 299803"/>
              <a:gd name="connsiteX11" fmla="*/ 764499 w 764499"/>
              <a:gd name="connsiteY11" fmla="*/ 269823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4499" h="299803">
                <a:moveTo>
                  <a:pt x="0" y="0"/>
                </a:moveTo>
                <a:cubicBezTo>
                  <a:pt x="4997" y="29980"/>
                  <a:pt x="1397" y="62756"/>
                  <a:pt x="14990" y="89941"/>
                </a:cubicBezTo>
                <a:cubicBezTo>
                  <a:pt x="26613" y="113187"/>
                  <a:pt x="83648" y="127817"/>
                  <a:pt x="104931" y="134911"/>
                </a:cubicBezTo>
                <a:cubicBezTo>
                  <a:pt x="114925" y="144905"/>
                  <a:pt x="122793" y="157620"/>
                  <a:pt x="134912" y="164892"/>
                </a:cubicBezTo>
                <a:cubicBezTo>
                  <a:pt x="178129" y="190823"/>
                  <a:pt x="321132" y="194007"/>
                  <a:pt x="329784" y="194872"/>
                </a:cubicBezTo>
                <a:cubicBezTo>
                  <a:pt x="344774" y="199869"/>
                  <a:pt x="361205" y="201733"/>
                  <a:pt x="374754" y="209862"/>
                </a:cubicBezTo>
                <a:cubicBezTo>
                  <a:pt x="386873" y="217133"/>
                  <a:pt x="391327" y="235373"/>
                  <a:pt x="404735" y="239842"/>
                </a:cubicBezTo>
                <a:cubicBezTo>
                  <a:pt x="453077" y="255956"/>
                  <a:pt x="506294" y="253709"/>
                  <a:pt x="554636" y="269823"/>
                </a:cubicBezTo>
                <a:cubicBezTo>
                  <a:pt x="569626" y="274820"/>
                  <a:pt x="584278" y="280981"/>
                  <a:pt x="599607" y="284813"/>
                </a:cubicBezTo>
                <a:cubicBezTo>
                  <a:pt x="624325" y="290992"/>
                  <a:pt x="649080" y="299803"/>
                  <a:pt x="674558" y="299803"/>
                </a:cubicBezTo>
                <a:cubicBezTo>
                  <a:pt x="690359" y="299803"/>
                  <a:pt x="629587" y="284813"/>
                  <a:pt x="629587" y="284813"/>
                </a:cubicBezTo>
                <a:cubicBezTo>
                  <a:pt x="713786" y="263764"/>
                  <a:pt x="668946" y="269823"/>
                  <a:pt x="764499" y="269823"/>
                </a:cubicBezTo>
              </a:path>
            </a:pathLst>
          </a:custGeom>
          <a:noFill/>
          <a:ln w="130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1269764" y="3508188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381829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D02C2D5E-FBD6-434E-BBC4-54FA2ACB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86"/>
            <a:ext cx="12191999" cy="808038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Receptor Disorders: Management 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EFAA29EB-D404-DC42-8CD1-CBA09A862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94663"/>
            <a:ext cx="10156372" cy="46021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Supportive for the majority of patients </a:t>
            </a: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Local measures</a:t>
            </a:r>
          </a:p>
          <a:p>
            <a:pPr marL="0" indent="0" eaLnBrk="1" hangingPunct="1">
              <a:buClr>
                <a:srgbClr val="800080"/>
              </a:buClr>
              <a:buNone/>
            </a:pPr>
            <a:endParaRPr lang="en-US" altLang="en-US" sz="4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Platelet transfusions</a:t>
            </a:r>
          </a:p>
          <a:p>
            <a:pPr lvl="2"/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Risk of developing antibodies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Recombinant VIIa</a:t>
            </a:r>
          </a:p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endParaRPr lang="en-US" altLang="en-US" sz="4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Stem cell transplant</a:t>
            </a: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076010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id="{B9A3D62E-00A1-3741-8CD4-7A87E60852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14300"/>
            <a:ext cx="120777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Storage Granule Disorders: Diagnosis</a:t>
            </a:r>
          </a:p>
        </p:txBody>
      </p:sp>
      <p:sp>
        <p:nvSpPr>
          <p:cNvPr id="166914" name="Rectangle 3">
            <a:extLst>
              <a:ext uri="{FF2B5EF4-FFF2-40B4-BE49-F238E27FC236}">
                <a16:creationId xmlns:a16="http://schemas.microsoft.com/office/drawing/2014/main" id="{A9FE47CB-D5F0-B442-8D55-CACBB7A347B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8214" y="1143000"/>
            <a:ext cx="5535386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Alpha Granules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Light microscopy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Contents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Fibrinogen, PDGF, vWF, PF4, Protein S, Factor V, Fibronectin, Thrombospondin, Beta - Thromboglobulin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  <a:sym typeface="Symbol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 Absent in gray platelet syndrome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66915" name="Rectangle 4">
            <a:extLst>
              <a:ext uri="{FF2B5EF4-FFF2-40B4-BE49-F238E27FC236}">
                <a16:creationId xmlns:a16="http://schemas.microsoft.com/office/drawing/2014/main" id="{06CDC900-341D-8F45-9FCD-054067F4C74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3600" y="1143000"/>
            <a:ext cx="5344886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Electron microscopy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Contents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Serotonin, calcium, ATP, ADP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8925" indent="-276225"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in dense granule storage disease, Hermansky-Pudlak syndrome, Chediak-Higashi </a:t>
            </a:r>
          </a:p>
        </p:txBody>
      </p:sp>
      <p:sp>
        <p:nvSpPr>
          <p:cNvPr id="166916" name="Text Box 7">
            <a:extLst>
              <a:ext uri="{FF2B5EF4-FFF2-40B4-BE49-F238E27FC236}">
                <a16:creationId xmlns:a16="http://schemas.microsoft.com/office/drawing/2014/main" id="{76A67FF2-2622-594F-B738-021A6687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268" y="6515100"/>
            <a:ext cx="5972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Sandrock and Zieger,Transfus Med Hemother 2010;37:248-58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99145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2">
            <a:extLst>
              <a:ext uri="{FF2B5EF4-FFF2-40B4-BE49-F238E27FC236}">
                <a16:creationId xmlns:a16="http://schemas.microsoft.com/office/drawing/2014/main" id="{6DA4BD9A-3E90-3445-9882-EE212BCE0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43" y="26988"/>
            <a:ext cx="103849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Gray Platelet Syndrome: Diagnosis and Management</a:t>
            </a:r>
          </a:p>
        </p:txBody>
      </p:sp>
      <p:pic>
        <p:nvPicPr>
          <p:cNvPr id="168962" name="Picture 6" descr="gray platelet">
            <a:extLst>
              <a:ext uri="{FF2B5EF4-FFF2-40B4-BE49-F238E27FC236}">
                <a16:creationId xmlns:a16="http://schemas.microsoft.com/office/drawing/2014/main" id="{791B20A5-6962-F041-839A-2B514999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759"/>
            <a:ext cx="40386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7">
            <a:extLst>
              <a:ext uri="{FF2B5EF4-FFF2-40B4-BE49-F238E27FC236}">
                <a16:creationId xmlns:a16="http://schemas.microsoft.com/office/drawing/2014/main" id="{ED7AF0DA-C6F3-DE4F-BB06-8B3ABB80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979469"/>
            <a:ext cx="81534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Macrothrombocytopenia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Autosomal recessive and dominant patterns: NBEAL2 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Absent alpha granules on electron microscopy</a:t>
            </a:r>
          </a:p>
          <a:p>
            <a:pPr marL="744537" lvl="1" indent="-4572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Confirmed by electron microscopy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Usually a mild bleeding disorder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Associated with myelofibrosis and splenomegaly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Treatment: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Platelet transfusion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Desmopressin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Splenectomy</a:t>
            </a:r>
          </a:p>
        </p:txBody>
      </p:sp>
      <p:sp>
        <p:nvSpPr>
          <p:cNvPr id="168964" name="Text Box 7">
            <a:extLst>
              <a:ext uri="{FF2B5EF4-FFF2-40B4-BE49-F238E27FC236}">
                <a16:creationId xmlns:a16="http://schemas.microsoft.com/office/drawing/2014/main" id="{156119BF-8226-F942-92B9-F09D906F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39" y="5103674"/>
            <a:ext cx="3693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400" dirty="0"/>
              <a:t>Republished with permission of </a:t>
            </a:r>
            <a:r>
              <a:rPr lang="en-US" sz="1400" i="1" dirty="0"/>
              <a:t>Blood</a:t>
            </a:r>
            <a:r>
              <a:rPr lang="en-US" sz="1400" dirty="0"/>
              <a:t>, from Gray platelet syndrome: natural history of a large patient cohort and locus assignment to chromosome 3p, Gunay-Aygun, et al, 116, 23, </a:t>
            </a:r>
            <a:r>
              <a:rPr lang="en-US" altLang="en-US" sz="1400" dirty="0"/>
              <a:t>©</a:t>
            </a:r>
            <a:r>
              <a:rPr lang="en-US" sz="1400" dirty="0"/>
              <a:t>  2010; permission conveyed through Copyright Clearance Center, Inc.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419333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>
            <a:extLst>
              <a:ext uri="{FF2B5EF4-FFF2-40B4-BE49-F238E27FC236}">
                <a16:creationId xmlns:a16="http://schemas.microsoft.com/office/drawing/2014/main" id="{9E7DB2FB-9F48-3644-AC89-3CF05E81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80964"/>
            <a:ext cx="5486400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algn="ctr">
              <a:defRPr/>
            </a:pPr>
            <a:r>
              <a:rPr lang="en-US" sz="4400" dirty="0">
                <a:latin typeface="+mj-lt"/>
                <a:cs typeface="Arial" charset="0"/>
              </a:rPr>
              <a:t>Platelet Kinetics</a:t>
            </a:r>
            <a:endParaRPr lang="en-US" sz="32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4733" y="1239676"/>
            <a:ext cx="7413171" cy="5162419"/>
            <a:chOff x="1741714" y="704199"/>
            <a:chExt cx="7413171" cy="5162419"/>
          </a:xfrm>
        </p:grpSpPr>
        <p:sp>
          <p:nvSpPr>
            <p:cNvPr id="7" name="TextBox 6"/>
            <p:cNvSpPr txBox="1"/>
            <p:nvPr/>
          </p:nvSpPr>
          <p:spPr>
            <a:xfrm>
              <a:off x="2841171" y="5203371"/>
              <a:ext cx="6313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0            2            4            6            8            10 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741714" y="704199"/>
              <a:ext cx="6977744" cy="5162419"/>
              <a:chOff x="1741714" y="704199"/>
              <a:chExt cx="6977744" cy="51624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775857" y="740229"/>
                <a:ext cx="54429" cy="445225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841171" y="5192486"/>
                <a:ext cx="5812972" cy="1088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830286" y="5497286"/>
                <a:ext cx="58891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Days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41714" y="704199"/>
                <a:ext cx="892629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80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60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40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20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0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2775857" y="2013857"/>
                <a:ext cx="4267200" cy="308065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 13"/>
              <p:cNvSpPr/>
              <p:nvPr/>
            </p:nvSpPr>
            <p:spPr>
              <a:xfrm>
                <a:off x="2786743" y="2166257"/>
                <a:ext cx="1905000" cy="2862943"/>
              </a:xfrm>
              <a:custGeom>
                <a:avLst/>
                <a:gdLst>
                  <a:gd name="connsiteX0" fmla="*/ 0 w 1905000"/>
                  <a:gd name="connsiteY0" fmla="*/ 0 h 2862943"/>
                  <a:gd name="connsiteX1" fmla="*/ 10886 w 1905000"/>
                  <a:gd name="connsiteY1" fmla="*/ 65314 h 2862943"/>
                  <a:gd name="connsiteX2" fmla="*/ 32657 w 1905000"/>
                  <a:gd name="connsiteY2" fmla="*/ 97972 h 2862943"/>
                  <a:gd name="connsiteX3" fmla="*/ 76200 w 1905000"/>
                  <a:gd name="connsiteY3" fmla="*/ 217714 h 2862943"/>
                  <a:gd name="connsiteX4" fmla="*/ 97971 w 1905000"/>
                  <a:gd name="connsiteY4" fmla="*/ 304800 h 2862943"/>
                  <a:gd name="connsiteX5" fmla="*/ 119743 w 1905000"/>
                  <a:gd name="connsiteY5" fmla="*/ 457200 h 2862943"/>
                  <a:gd name="connsiteX6" fmla="*/ 141514 w 1905000"/>
                  <a:gd name="connsiteY6" fmla="*/ 816429 h 2862943"/>
                  <a:gd name="connsiteX7" fmla="*/ 163286 w 1905000"/>
                  <a:gd name="connsiteY7" fmla="*/ 892629 h 2862943"/>
                  <a:gd name="connsiteX8" fmla="*/ 174171 w 1905000"/>
                  <a:gd name="connsiteY8" fmla="*/ 979714 h 2862943"/>
                  <a:gd name="connsiteX9" fmla="*/ 217714 w 1905000"/>
                  <a:gd name="connsiteY9" fmla="*/ 1088572 h 2862943"/>
                  <a:gd name="connsiteX10" fmla="*/ 228600 w 1905000"/>
                  <a:gd name="connsiteY10" fmla="*/ 1143000 h 2862943"/>
                  <a:gd name="connsiteX11" fmla="*/ 250371 w 1905000"/>
                  <a:gd name="connsiteY11" fmla="*/ 1186543 h 2862943"/>
                  <a:gd name="connsiteX12" fmla="*/ 261257 w 1905000"/>
                  <a:gd name="connsiteY12" fmla="*/ 1219200 h 2862943"/>
                  <a:gd name="connsiteX13" fmla="*/ 272143 w 1905000"/>
                  <a:gd name="connsiteY13" fmla="*/ 1262743 h 2862943"/>
                  <a:gd name="connsiteX14" fmla="*/ 293914 w 1905000"/>
                  <a:gd name="connsiteY14" fmla="*/ 1328057 h 2862943"/>
                  <a:gd name="connsiteX15" fmla="*/ 304800 w 1905000"/>
                  <a:gd name="connsiteY15" fmla="*/ 1371600 h 2862943"/>
                  <a:gd name="connsiteX16" fmla="*/ 348343 w 1905000"/>
                  <a:gd name="connsiteY16" fmla="*/ 1426029 h 2862943"/>
                  <a:gd name="connsiteX17" fmla="*/ 370114 w 1905000"/>
                  <a:gd name="connsiteY17" fmla="*/ 1502229 h 2862943"/>
                  <a:gd name="connsiteX18" fmla="*/ 391886 w 1905000"/>
                  <a:gd name="connsiteY18" fmla="*/ 1545772 h 2862943"/>
                  <a:gd name="connsiteX19" fmla="*/ 413657 w 1905000"/>
                  <a:gd name="connsiteY19" fmla="*/ 1611086 h 2862943"/>
                  <a:gd name="connsiteX20" fmla="*/ 457200 w 1905000"/>
                  <a:gd name="connsiteY20" fmla="*/ 1687286 h 2862943"/>
                  <a:gd name="connsiteX21" fmla="*/ 468086 w 1905000"/>
                  <a:gd name="connsiteY21" fmla="*/ 1730829 h 2862943"/>
                  <a:gd name="connsiteX22" fmla="*/ 511628 w 1905000"/>
                  <a:gd name="connsiteY22" fmla="*/ 1796143 h 2862943"/>
                  <a:gd name="connsiteX23" fmla="*/ 566057 w 1905000"/>
                  <a:gd name="connsiteY23" fmla="*/ 1915886 h 2862943"/>
                  <a:gd name="connsiteX24" fmla="*/ 598714 w 1905000"/>
                  <a:gd name="connsiteY24" fmla="*/ 1959429 h 2862943"/>
                  <a:gd name="connsiteX25" fmla="*/ 674914 w 1905000"/>
                  <a:gd name="connsiteY25" fmla="*/ 2100943 h 2862943"/>
                  <a:gd name="connsiteX26" fmla="*/ 718457 w 1905000"/>
                  <a:gd name="connsiteY26" fmla="*/ 2144486 h 2862943"/>
                  <a:gd name="connsiteX27" fmla="*/ 729343 w 1905000"/>
                  <a:gd name="connsiteY27" fmla="*/ 2177143 h 2862943"/>
                  <a:gd name="connsiteX28" fmla="*/ 772886 w 1905000"/>
                  <a:gd name="connsiteY28" fmla="*/ 2231572 h 2862943"/>
                  <a:gd name="connsiteX29" fmla="*/ 816428 w 1905000"/>
                  <a:gd name="connsiteY29" fmla="*/ 2296886 h 2862943"/>
                  <a:gd name="connsiteX30" fmla="*/ 859971 w 1905000"/>
                  <a:gd name="connsiteY30" fmla="*/ 2373086 h 2862943"/>
                  <a:gd name="connsiteX31" fmla="*/ 925286 w 1905000"/>
                  <a:gd name="connsiteY31" fmla="*/ 2427514 h 2862943"/>
                  <a:gd name="connsiteX32" fmla="*/ 968828 w 1905000"/>
                  <a:gd name="connsiteY32" fmla="*/ 2492829 h 2862943"/>
                  <a:gd name="connsiteX33" fmla="*/ 1034143 w 1905000"/>
                  <a:gd name="connsiteY33" fmla="*/ 2558143 h 2862943"/>
                  <a:gd name="connsiteX34" fmla="*/ 1066800 w 1905000"/>
                  <a:gd name="connsiteY34" fmla="*/ 2590800 h 2862943"/>
                  <a:gd name="connsiteX35" fmla="*/ 1099457 w 1905000"/>
                  <a:gd name="connsiteY35" fmla="*/ 2601686 h 2862943"/>
                  <a:gd name="connsiteX36" fmla="*/ 1132114 w 1905000"/>
                  <a:gd name="connsiteY36" fmla="*/ 2623457 h 2862943"/>
                  <a:gd name="connsiteX37" fmla="*/ 1153886 w 1905000"/>
                  <a:gd name="connsiteY37" fmla="*/ 2645229 h 2862943"/>
                  <a:gd name="connsiteX38" fmla="*/ 1197428 w 1905000"/>
                  <a:gd name="connsiteY38" fmla="*/ 2656114 h 2862943"/>
                  <a:gd name="connsiteX39" fmla="*/ 1262743 w 1905000"/>
                  <a:gd name="connsiteY39" fmla="*/ 2699657 h 2862943"/>
                  <a:gd name="connsiteX40" fmla="*/ 1306286 w 1905000"/>
                  <a:gd name="connsiteY40" fmla="*/ 2710543 h 2862943"/>
                  <a:gd name="connsiteX41" fmla="*/ 1360714 w 1905000"/>
                  <a:gd name="connsiteY41" fmla="*/ 2732314 h 2862943"/>
                  <a:gd name="connsiteX42" fmla="*/ 1426028 w 1905000"/>
                  <a:gd name="connsiteY42" fmla="*/ 2754086 h 2862943"/>
                  <a:gd name="connsiteX43" fmla="*/ 1491343 w 1905000"/>
                  <a:gd name="connsiteY43" fmla="*/ 2775857 h 2862943"/>
                  <a:gd name="connsiteX44" fmla="*/ 1611086 w 1905000"/>
                  <a:gd name="connsiteY44" fmla="*/ 2797629 h 2862943"/>
                  <a:gd name="connsiteX45" fmla="*/ 1676400 w 1905000"/>
                  <a:gd name="connsiteY45" fmla="*/ 2819400 h 2862943"/>
                  <a:gd name="connsiteX46" fmla="*/ 1709057 w 1905000"/>
                  <a:gd name="connsiteY46" fmla="*/ 2830286 h 2862943"/>
                  <a:gd name="connsiteX47" fmla="*/ 1752600 w 1905000"/>
                  <a:gd name="connsiteY47" fmla="*/ 2841172 h 2862943"/>
                  <a:gd name="connsiteX48" fmla="*/ 1828800 w 1905000"/>
                  <a:gd name="connsiteY48" fmla="*/ 2862943 h 2862943"/>
                  <a:gd name="connsiteX49" fmla="*/ 1905000 w 1905000"/>
                  <a:gd name="connsiteY49" fmla="*/ 2852057 h 28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905000" h="2862943">
                    <a:moveTo>
                      <a:pt x="0" y="0"/>
                    </a:moveTo>
                    <a:cubicBezTo>
                      <a:pt x="3629" y="21771"/>
                      <a:pt x="3906" y="44375"/>
                      <a:pt x="10886" y="65314"/>
                    </a:cubicBezTo>
                    <a:cubicBezTo>
                      <a:pt x="15023" y="77726"/>
                      <a:pt x="28186" y="85677"/>
                      <a:pt x="32657" y="97972"/>
                    </a:cubicBezTo>
                    <a:cubicBezTo>
                      <a:pt x="82543" y="235161"/>
                      <a:pt x="26924" y="143803"/>
                      <a:pt x="76200" y="217714"/>
                    </a:cubicBezTo>
                    <a:cubicBezTo>
                      <a:pt x="89679" y="258151"/>
                      <a:pt x="90089" y="254879"/>
                      <a:pt x="97971" y="304800"/>
                    </a:cubicBezTo>
                    <a:cubicBezTo>
                      <a:pt x="105974" y="355488"/>
                      <a:pt x="119743" y="457200"/>
                      <a:pt x="119743" y="457200"/>
                    </a:cubicBezTo>
                    <a:cubicBezTo>
                      <a:pt x="121158" y="488342"/>
                      <a:pt x="129055" y="741678"/>
                      <a:pt x="141514" y="816429"/>
                    </a:cubicBezTo>
                    <a:cubicBezTo>
                      <a:pt x="145857" y="842486"/>
                      <a:pt x="156029" y="867229"/>
                      <a:pt x="163286" y="892629"/>
                    </a:cubicBezTo>
                    <a:cubicBezTo>
                      <a:pt x="166914" y="921657"/>
                      <a:pt x="168041" y="951109"/>
                      <a:pt x="174171" y="979714"/>
                    </a:cubicBezTo>
                    <a:cubicBezTo>
                      <a:pt x="184259" y="1026792"/>
                      <a:pt x="197570" y="1048283"/>
                      <a:pt x="217714" y="1088572"/>
                    </a:cubicBezTo>
                    <a:cubicBezTo>
                      <a:pt x="221343" y="1106715"/>
                      <a:pt x="222749" y="1125447"/>
                      <a:pt x="228600" y="1143000"/>
                    </a:cubicBezTo>
                    <a:cubicBezTo>
                      <a:pt x="233732" y="1158395"/>
                      <a:pt x="243979" y="1171628"/>
                      <a:pt x="250371" y="1186543"/>
                    </a:cubicBezTo>
                    <a:cubicBezTo>
                      <a:pt x="254891" y="1197090"/>
                      <a:pt x="258105" y="1208167"/>
                      <a:pt x="261257" y="1219200"/>
                    </a:cubicBezTo>
                    <a:cubicBezTo>
                      <a:pt x="265367" y="1233585"/>
                      <a:pt x="267844" y="1248413"/>
                      <a:pt x="272143" y="1262743"/>
                    </a:cubicBezTo>
                    <a:cubicBezTo>
                      <a:pt x="278737" y="1284724"/>
                      <a:pt x="288348" y="1305793"/>
                      <a:pt x="293914" y="1328057"/>
                    </a:cubicBezTo>
                    <a:cubicBezTo>
                      <a:pt x="297543" y="1342571"/>
                      <a:pt x="298907" y="1357849"/>
                      <a:pt x="304800" y="1371600"/>
                    </a:cubicBezTo>
                    <a:cubicBezTo>
                      <a:pt x="315099" y="1395632"/>
                      <a:pt x="330786" y="1408472"/>
                      <a:pt x="348343" y="1426029"/>
                    </a:cubicBezTo>
                    <a:cubicBezTo>
                      <a:pt x="353868" y="1448130"/>
                      <a:pt x="360742" y="1480362"/>
                      <a:pt x="370114" y="1502229"/>
                    </a:cubicBezTo>
                    <a:cubicBezTo>
                      <a:pt x="376507" y="1517144"/>
                      <a:pt x="385859" y="1530705"/>
                      <a:pt x="391886" y="1545772"/>
                    </a:cubicBezTo>
                    <a:cubicBezTo>
                      <a:pt x="400409" y="1567080"/>
                      <a:pt x="400927" y="1591991"/>
                      <a:pt x="413657" y="1611086"/>
                    </a:cubicBezTo>
                    <a:cubicBezTo>
                      <a:pt x="431703" y="1638155"/>
                      <a:pt x="445362" y="1655720"/>
                      <a:pt x="457200" y="1687286"/>
                    </a:cubicBezTo>
                    <a:cubicBezTo>
                      <a:pt x="462453" y="1701294"/>
                      <a:pt x="461395" y="1717447"/>
                      <a:pt x="468086" y="1730829"/>
                    </a:cubicBezTo>
                    <a:cubicBezTo>
                      <a:pt x="479788" y="1754232"/>
                      <a:pt x="503353" y="1771320"/>
                      <a:pt x="511628" y="1796143"/>
                    </a:cubicBezTo>
                    <a:cubicBezTo>
                      <a:pt x="525894" y="1838938"/>
                      <a:pt x="536853" y="1876947"/>
                      <a:pt x="566057" y="1915886"/>
                    </a:cubicBezTo>
                    <a:lnTo>
                      <a:pt x="598714" y="1959429"/>
                    </a:lnTo>
                    <a:cubicBezTo>
                      <a:pt x="616544" y="2012918"/>
                      <a:pt x="627437" y="2053466"/>
                      <a:pt x="674914" y="2100943"/>
                    </a:cubicBezTo>
                    <a:lnTo>
                      <a:pt x="718457" y="2144486"/>
                    </a:lnTo>
                    <a:cubicBezTo>
                      <a:pt x="722086" y="2155372"/>
                      <a:pt x="724211" y="2166880"/>
                      <a:pt x="729343" y="2177143"/>
                    </a:cubicBezTo>
                    <a:cubicBezTo>
                      <a:pt x="743076" y="2204608"/>
                      <a:pt x="752635" y="2211321"/>
                      <a:pt x="772886" y="2231572"/>
                    </a:cubicBezTo>
                    <a:cubicBezTo>
                      <a:pt x="796767" y="2327102"/>
                      <a:pt x="762733" y="2232451"/>
                      <a:pt x="816428" y="2296886"/>
                    </a:cubicBezTo>
                    <a:cubicBezTo>
                      <a:pt x="859109" y="2348103"/>
                      <a:pt x="817059" y="2330174"/>
                      <a:pt x="859971" y="2373086"/>
                    </a:cubicBezTo>
                    <a:cubicBezTo>
                      <a:pt x="922863" y="2435978"/>
                      <a:pt x="862872" y="2347267"/>
                      <a:pt x="925286" y="2427514"/>
                    </a:cubicBezTo>
                    <a:cubicBezTo>
                      <a:pt x="941350" y="2448168"/>
                      <a:pt x="950326" y="2474327"/>
                      <a:pt x="968828" y="2492829"/>
                    </a:cubicBezTo>
                    <a:lnTo>
                      <a:pt x="1034143" y="2558143"/>
                    </a:lnTo>
                    <a:cubicBezTo>
                      <a:pt x="1045029" y="2569029"/>
                      <a:pt x="1052195" y="2585932"/>
                      <a:pt x="1066800" y="2590800"/>
                    </a:cubicBezTo>
                    <a:cubicBezTo>
                      <a:pt x="1077686" y="2594429"/>
                      <a:pt x="1089194" y="2596554"/>
                      <a:pt x="1099457" y="2601686"/>
                    </a:cubicBezTo>
                    <a:cubicBezTo>
                      <a:pt x="1111159" y="2607537"/>
                      <a:pt x="1121898" y="2615284"/>
                      <a:pt x="1132114" y="2623457"/>
                    </a:cubicBezTo>
                    <a:cubicBezTo>
                      <a:pt x="1140128" y="2629868"/>
                      <a:pt x="1144706" y="2640639"/>
                      <a:pt x="1153886" y="2645229"/>
                    </a:cubicBezTo>
                    <a:cubicBezTo>
                      <a:pt x="1167267" y="2651920"/>
                      <a:pt x="1182914" y="2652486"/>
                      <a:pt x="1197428" y="2656114"/>
                    </a:cubicBezTo>
                    <a:cubicBezTo>
                      <a:pt x="1219200" y="2670628"/>
                      <a:pt x="1237358" y="2693311"/>
                      <a:pt x="1262743" y="2699657"/>
                    </a:cubicBezTo>
                    <a:cubicBezTo>
                      <a:pt x="1277257" y="2703286"/>
                      <a:pt x="1292093" y="2705812"/>
                      <a:pt x="1306286" y="2710543"/>
                    </a:cubicBezTo>
                    <a:cubicBezTo>
                      <a:pt x="1324823" y="2716722"/>
                      <a:pt x="1342350" y="2725636"/>
                      <a:pt x="1360714" y="2732314"/>
                    </a:cubicBezTo>
                    <a:cubicBezTo>
                      <a:pt x="1382281" y="2740157"/>
                      <a:pt x="1404257" y="2746829"/>
                      <a:pt x="1426028" y="2754086"/>
                    </a:cubicBezTo>
                    <a:cubicBezTo>
                      <a:pt x="1426038" y="2754089"/>
                      <a:pt x="1491332" y="2775854"/>
                      <a:pt x="1491343" y="2775857"/>
                    </a:cubicBezTo>
                    <a:cubicBezTo>
                      <a:pt x="1559778" y="2792966"/>
                      <a:pt x="1520075" y="2784627"/>
                      <a:pt x="1611086" y="2797629"/>
                    </a:cubicBezTo>
                    <a:lnTo>
                      <a:pt x="1676400" y="2819400"/>
                    </a:lnTo>
                    <a:cubicBezTo>
                      <a:pt x="1687286" y="2823029"/>
                      <a:pt x="1697925" y="2827503"/>
                      <a:pt x="1709057" y="2830286"/>
                    </a:cubicBezTo>
                    <a:cubicBezTo>
                      <a:pt x="1723571" y="2833915"/>
                      <a:pt x="1738215" y="2837062"/>
                      <a:pt x="1752600" y="2841172"/>
                    </a:cubicBezTo>
                    <a:cubicBezTo>
                      <a:pt x="1861918" y="2872405"/>
                      <a:pt x="1692676" y="2828911"/>
                      <a:pt x="1828800" y="2862943"/>
                    </a:cubicBezTo>
                    <a:lnTo>
                      <a:pt x="1905000" y="2852057"/>
                    </a:ln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808514" y="4408714"/>
                <a:ext cx="3592286" cy="674915"/>
              </a:xfrm>
              <a:custGeom>
                <a:avLst/>
                <a:gdLst>
                  <a:gd name="connsiteX0" fmla="*/ 0 w 3592286"/>
                  <a:gd name="connsiteY0" fmla="*/ 0 h 674915"/>
                  <a:gd name="connsiteX1" fmla="*/ 87086 w 3592286"/>
                  <a:gd name="connsiteY1" fmla="*/ 21772 h 674915"/>
                  <a:gd name="connsiteX2" fmla="*/ 141515 w 3592286"/>
                  <a:gd name="connsiteY2" fmla="*/ 32657 h 674915"/>
                  <a:gd name="connsiteX3" fmla="*/ 174172 w 3592286"/>
                  <a:gd name="connsiteY3" fmla="*/ 43543 h 674915"/>
                  <a:gd name="connsiteX4" fmla="*/ 304800 w 3592286"/>
                  <a:gd name="connsiteY4" fmla="*/ 54429 h 674915"/>
                  <a:gd name="connsiteX5" fmla="*/ 413657 w 3592286"/>
                  <a:gd name="connsiteY5" fmla="*/ 65315 h 674915"/>
                  <a:gd name="connsiteX6" fmla="*/ 500743 w 3592286"/>
                  <a:gd name="connsiteY6" fmla="*/ 87086 h 674915"/>
                  <a:gd name="connsiteX7" fmla="*/ 576943 w 3592286"/>
                  <a:gd name="connsiteY7" fmla="*/ 97972 h 674915"/>
                  <a:gd name="connsiteX8" fmla="*/ 642257 w 3592286"/>
                  <a:gd name="connsiteY8" fmla="*/ 108857 h 674915"/>
                  <a:gd name="connsiteX9" fmla="*/ 794657 w 3592286"/>
                  <a:gd name="connsiteY9" fmla="*/ 119743 h 674915"/>
                  <a:gd name="connsiteX10" fmla="*/ 925286 w 3592286"/>
                  <a:gd name="connsiteY10" fmla="*/ 141515 h 674915"/>
                  <a:gd name="connsiteX11" fmla="*/ 1012372 w 3592286"/>
                  <a:gd name="connsiteY11" fmla="*/ 152400 h 674915"/>
                  <a:gd name="connsiteX12" fmla="*/ 1099457 w 3592286"/>
                  <a:gd name="connsiteY12" fmla="*/ 174172 h 674915"/>
                  <a:gd name="connsiteX13" fmla="*/ 1132115 w 3592286"/>
                  <a:gd name="connsiteY13" fmla="*/ 195943 h 674915"/>
                  <a:gd name="connsiteX14" fmla="*/ 1153886 w 3592286"/>
                  <a:gd name="connsiteY14" fmla="*/ 217715 h 674915"/>
                  <a:gd name="connsiteX15" fmla="*/ 1306286 w 3592286"/>
                  <a:gd name="connsiteY15" fmla="*/ 239486 h 674915"/>
                  <a:gd name="connsiteX16" fmla="*/ 1458686 w 3592286"/>
                  <a:gd name="connsiteY16" fmla="*/ 261257 h 674915"/>
                  <a:gd name="connsiteX17" fmla="*/ 1611086 w 3592286"/>
                  <a:gd name="connsiteY17" fmla="*/ 272143 h 674915"/>
                  <a:gd name="connsiteX18" fmla="*/ 1654629 w 3592286"/>
                  <a:gd name="connsiteY18" fmla="*/ 283029 h 674915"/>
                  <a:gd name="connsiteX19" fmla="*/ 1861457 w 3592286"/>
                  <a:gd name="connsiteY19" fmla="*/ 304800 h 674915"/>
                  <a:gd name="connsiteX20" fmla="*/ 2035629 w 3592286"/>
                  <a:gd name="connsiteY20" fmla="*/ 337457 h 674915"/>
                  <a:gd name="connsiteX21" fmla="*/ 2144486 w 3592286"/>
                  <a:gd name="connsiteY21" fmla="*/ 359229 h 674915"/>
                  <a:gd name="connsiteX22" fmla="*/ 2362200 w 3592286"/>
                  <a:gd name="connsiteY22" fmla="*/ 370115 h 674915"/>
                  <a:gd name="connsiteX23" fmla="*/ 2416629 w 3592286"/>
                  <a:gd name="connsiteY23" fmla="*/ 381000 h 674915"/>
                  <a:gd name="connsiteX24" fmla="*/ 2481943 w 3592286"/>
                  <a:gd name="connsiteY24" fmla="*/ 435429 h 674915"/>
                  <a:gd name="connsiteX25" fmla="*/ 2514600 w 3592286"/>
                  <a:gd name="connsiteY25" fmla="*/ 457200 h 674915"/>
                  <a:gd name="connsiteX26" fmla="*/ 2590800 w 3592286"/>
                  <a:gd name="connsiteY26" fmla="*/ 489857 h 674915"/>
                  <a:gd name="connsiteX27" fmla="*/ 2634343 w 3592286"/>
                  <a:gd name="connsiteY27" fmla="*/ 500743 h 674915"/>
                  <a:gd name="connsiteX28" fmla="*/ 2732315 w 3592286"/>
                  <a:gd name="connsiteY28" fmla="*/ 511629 h 674915"/>
                  <a:gd name="connsiteX29" fmla="*/ 2808515 w 3592286"/>
                  <a:gd name="connsiteY29" fmla="*/ 533400 h 674915"/>
                  <a:gd name="connsiteX30" fmla="*/ 2862943 w 3592286"/>
                  <a:gd name="connsiteY30" fmla="*/ 544286 h 674915"/>
                  <a:gd name="connsiteX31" fmla="*/ 2906486 w 3592286"/>
                  <a:gd name="connsiteY31" fmla="*/ 555172 h 674915"/>
                  <a:gd name="connsiteX32" fmla="*/ 2982686 w 3592286"/>
                  <a:gd name="connsiteY32" fmla="*/ 566057 h 674915"/>
                  <a:gd name="connsiteX33" fmla="*/ 3026229 w 3592286"/>
                  <a:gd name="connsiteY33" fmla="*/ 576943 h 674915"/>
                  <a:gd name="connsiteX34" fmla="*/ 3135086 w 3592286"/>
                  <a:gd name="connsiteY34" fmla="*/ 587829 h 674915"/>
                  <a:gd name="connsiteX35" fmla="*/ 3254829 w 3592286"/>
                  <a:gd name="connsiteY35" fmla="*/ 609600 h 674915"/>
                  <a:gd name="connsiteX36" fmla="*/ 3331029 w 3592286"/>
                  <a:gd name="connsiteY36" fmla="*/ 620486 h 674915"/>
                  <a:gd name="connsiteX37" fmla="*/ 3396343 w 3592286"/>
                  <a:gd name="connsiteY37" fmla="*/ 631372 h 674915"/>
                  <a:gd name="connsiteX38" fmla="*/ 3472543 w 3592286"/>
                  <a:gd name="connsiteY38" fmla="*/ 642257 h 674915"/>
                  <a:gd name="connsiteX39" fmla="*/ 3570515 w 3592286"/>
                  <a:gd name="connsiteY39" fmla="*/ 664029 h 674915"/>
                  <a:gd name="connsiteX40" fmla="*/ 3592286 w 3592286"/>
                  <a:gd name="connsiteY40" fmla="*/ 674915 h 67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92286" h="674915">
                    <a:moveTo>
                      <a:pt x="0" y="0"/>
                    </a:moveTo>
                    <a:cubicBezTo>
                      <a:pt x="200668" y="40134"/>
                      <a:pt x="-46839" y="-11708"/>
                      <a:pt x="87086" y="21772"/>
                    </a:cubicBezTo>
                    <a:cubicBezTo>
                      <a:pt x="105036" y="26259"/>
                      <a:pt x="123565" y="28170"/>
                      <a:pt x="141515" y="32657"/>
                    </a:cubicBezTo>
                    <a:cubicBezTo>
                      <a:pt x="152647" y="35440"/>
                      <a:pt x="162798" y="42026"/>
                      <a:pt x="174172" y="43543"/>
                    </a:cubicBezTo>
                    <a:cubicBezTo>
                      <a:pt x="217482" y="49318"/>
                      <a:pt x="261286" y="50473"/>
                      <a:pt x="304800" y="54429"/>
                    </a:cubicBezTo>
                    <a:cubicBezTo>
                      <a:pt x="341117" y="57731"/>
                      <a:pt x="377510" y="60496"/>
                      <a:pt x="413657" y="65315"/>
                    </a:cubicBezTo>
                    <a:cubicBezTo>
                      <a:pt x="575585" y="86905"/>
                      <a:pt x="390844" y="65106"/>
                      <a:pt x="500743" y="87086"/>
                    </a:cubicBezTo>
                    <a:cubicBezTo>
                      <a:pt x="525903" y="92118"/>
                      <a:pt x="551583" y="94071"/>
                      <a:pt x="576943" y="97972"/>
                    </a:cubicBezTo>
                    <a:cubicBezTo>
                      <a:pt x="598758" y="101328"/>
                      <a:pt x="620295" y="106661"/>
                      <a:pt x="642257" y="108857"/>
                    </a:cubicBezTo>
                    <a:cubicBezTo>
                      <a:pt x="692934" y="113925"/>
                      <a:pt x="743937" y="115132"/>
                      <a:pt x="794657" y="119743"/>
                    </a:cubicBezTo>
                    <a:cubicBezTo>
                      <a:pt x="1005448" y="138906"/>
                      <a:pt x="797690" y="120250"/>
                      <a:pt x="925286" y="141515"/>
                    </a:cubicBezTo>
                    <a:cubicBezTo>
                      <a:pt x="954143" y="146324"/>
                      <a:pt x="983458" y="147952"/>
                      <a:pt x="1012372" y="152400"/>
                    </a:cubicBezTo>
                    <a:cubicBezTo>
                      <a:pt x="1030315" y="155160"/>
                      <a:pt x="1078853" y="163870"/>
                      <a:pt x="1099457" y="174172"/>
                    </a:cubicBezTo>
                    <a:cubicBezTo>
                      <a:pt x="1111159" y="180023"/>
                      <a:pt x="1121899" y="187770"/>
                      <a:pt x="1132115" y="195943"/>
                    </a:cubicBezTo>
                    <a:cubicBezTo>
                      <a:pt x="1140129" y="202354"/>
                      <a:pt x="1144276" y="214111"/>
                      <a:pt x="1153886" y="217715"/>
                    </a:cubicBezTo>
                    <a:cubicBezTo>
                      <a:pt x="1169864" y="223707"/>
                      <a:pt x="1300938" y="238722"/>
                      <a:pt x="1306286" y="239486"/>
                    </a:cubicBezTo>
                    <a:cubicBezTo>
                      <a:pt x="1389670" y="251398"/>
                      <a:pt x="1363995" y="252649"/>
                      <a:pt x="1458686" y="261257"/>
                    </a:cubicBezTo>
                    <a:cubicBezTo>
                      <a:pt x="1509406" y="265868"/>
                      <a:pt x="1560286" y="268514"/>
                      <a:pt x="1611086" y="272143"/>
                    </a:cubicBezTo>
                    <a:cubicBezTo>
                      <a:pt x="1625600" y="275772"/>
                      <a:pt x="1639909" y="280353"/>
                      <a:pt x="1654629" y="283029"/>
                    </a:cubicBezTo>
                    <a:cubicBezTo>
                      <a:pt x="1726830" y="296157"/>
                      <a:pt x="1785728" y="298490"/>
                      <a:pt x="1861457" y="304800"/>
                    </a:cubicBezTo>
                    <a:cubicBezTo>
                      <a:pt x="1963262" y="321768"/>
                      <a:pt x="1905147" y="311360"/>
                      <a:pt x="2035629" y="337457"/>
                    </a:cubicBezTo>
                    <a:cubicBezTo>
                      <a:pt x="2071915" y="344714"/>
                      <a:pt x="2107528" y="357381"/>
                      <a:pt x="2144486" y="359229"/>
                    </a:cubicBezTo>
                    <a:lnTo>
                      <a:pt x="2362200" y="370115"/>
                    </a:lnTo>
                    <a:cubicBezTo>
                      <a:pt x="2380343" y="373743"/>
                      <a:pt x="2399305" y="374503"/>
                      <a:pt x="2416629" y="381000"/>
                    </a:cubicBezTo>
                    <a:cubicBezTo>
                      <a:pt x="2446111" y="392056"/>
                      <a:pt x="2458843" y="416179"/>
                      <a:pt x="2481943" y="435429"/>
                    </a:cubicBezTo>
                    <a:cubicBezTo>
                      <a:pt x="2491994" y="443804"/>
                      <a:pt x="2503241" y="450709"/>
                      <a:pt x="2514600" y="457200"/>
                    </a:cubicBezTo>
                    <a:cubicBezTo>
                      <a:pt x="2543634" y="473791"/>
                      <a:pt x="2560264" y="481133"/>
                      <a:pt x="2590800" y="489857"/>
                    </a:cubicBezTo>
                    <a:cubicBezTo>
                      <a:pt x="2605185" y="493967"/>
                      <a:pt x="2619556" y="498468"/>
                      <a:pt x="2634343" y="500743"/>
                    </a:cubicBezTo>
                    <a:cubicBezTo>
                      <a:pt x="2666819" y="505739"/>
                      <a:pt x="2699658" y="508000"/>
                      <a:pt x="2732315" y="511629"/>
                    </a:cubicBezTo>
                    <a:cubicBezTo>
                      <a:pt x="2768688" y="523754"/>
                      <a:pt x="2767500" y="524286"/>
                      <a:pt x="2808515" y="533400"/>
                    </a:cubicBezTo>
                    <a:cubicBezTo>
                      <a:pt x="2826576" y="537414"/>
                      <a:pt x="2844882" y="540272"/>
                      <a:pt x="2862943" y="544286"/>
                    </a:cubicBezTo>
                    <a:cubicBezTo>
                      <a:pt x="2877548" y="547532"/>
                      <a:pt x="2891766" y="552496"/>
                      <a:pt x="2906486" y="555172"/>
                    </a:cubicBezTo>
                    <a:cubicBezTo>
                      <a:pt x="2931730" y="559762"/>
                      <a:pt x="2957442" y="561467"/>
                      <a:pt x="2982686" y="566057"/>
                    </a:cubicBezTo>
                    <a:cubicBezTo>
                      <a:pt x="2997406" y="568733"/>
                      <a:pt x="3011418" y="574827"/>
                      <a:pt x="3026229" y="576943"/>
                    </a:cubicBezTo>
                    <a:cubicBezTo>
                      <a:pt x="3062329" y="582100"/>
                      <a:pt x="3098901" y="583306"/>
                      <a:pt x="3135086" y="587829"/>
                    </a:cubicBezTo>
                    <a:cubicBezTo>
                      <a:pt x="3207656" y="596900"/>
                      <a:pt x="3187974" y="598458"/>
                      <a:pt x="3254829" y="609600"/>
                    </a:cubicBezTo>
                    <a:cubicBezTo>
                      <a:pt x="3280138" y="613818"/>
                      <a:pt x="3305669" y="616584"/>
                      <a:pt x="3331029" y="620486"/>
                    </a:cubicBezTo>
                    <a:cubicBezTo>
                      <a:pt x="3352844" y="623842"/>
                      <a:pt x="3374528" y="628016"/>
                      <a:pt x="3396343" y="631372"/>
                    </a:cubicBezTo>
                    <a:cubicBezTo>
                      <a:pt x="3421702" y="635273"/>
                      <a:pt x="3447234" y="638039"/>
                      <a:pt x="3472543" y="642257"/>
                    </a:cubicBezTo>
                    <a:cubicBezTo>
                      <a:pt x="3489798" y="645133"/>
                      <a:pt x="3550944" y="657505"/>
                      <a:pt x="3570515" y="664029"/>
                    </a:cubicBezTo>
                    <a:cubicBezTo>
                      <a:pt x="3578212" y="666595"/>
                      <a:pt x="3585029" y="671286"/>
                      <a:pt x="3592286" y="674915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903055" y="4912316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Hypersplenism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3233" y="3809487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1519" y="4074124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4264506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C81529ED-3B90-8D4E-8B14-A953E6D117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52401"/>
            <a:ext cx="1207770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Hermansky-Pudlak Syndrome: Diagnosis and Management</a:t>
            </a:r>
            <a:b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71010" name="Picture 5" descr="HPS 3">
            <a:extLst>
              <a:ext uri="{FF2B5EF4-FFF2-40B4-BE49-F238E27FC236}">
                <a16:creationId xmlns:a16="http://schemas.microsoft.com/office/drawing/2014/main" id="{F296A87C-E122-4449-9308-37F298D7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42" y="1918831"/>
            <a:ext cx="35052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>
            <a:extLst>
              <a:ext uri="{FF2B5EF4-FFF2-40B4-BE49-F238E27FC236}">
                <a16:creationId xmlns:a16="http://schemas.microsoft.com/office/drawing/2014/main" id="{E85B81C4-07BC-BA42-BD6F-907DA9AC1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914" y="4607380"/>
            <a:ext cx="4301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latin typeface="+mn-lt"/>
              </a:rPr>
              <a:t>Absent Dense Granules on EM</a:t>
            </a:r>
          </a:p>
          <a:p>
            <a:r>
              <a:rPr lang="en-US" altLang="en-US" sz="1600" dirty="0">
                <a:latin typeface="+mj-lt"/>
              </a:rPr>
              <a:t>Harrison et al., Arch Dis Child 2002;86:297-301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71016" name="Text Box 11">
            <a:extLst>
              <a:ext uri="{FF2B5EF4-FFF2-40B4-BE49-F238E27FC236}">
                <a16:creationId xmlns:a16="http://schemas.microsoft.com/office/drawing/2014/main" id="{BBE7C842-01A9-FD41-9D73-42B0B871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7" y="688239"/>
            <a:ext cx="6308271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365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Usually mild bleeding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/>
              <a:t>Oculocutaneous Albinism        </a:t>
            </a:r>
          </a:p>
          <a:p>
            <a:r>
              <a:rPr lang="en-US" altLang="en-US" sz="3200" dirty="0"/>
              <a:t>   and nystagmus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Autosomal Recessive:</a:t>
            </a:r>
          </a:p>
          <a:p>
            <a:pPr lvl="1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i="1" dirty="0">
                <a:solidFill>
                  <a:schemeClr val="dk1"/>
                </a:solidFill>
              </a:rPr>
              <a:t>HPS1, AP3B1, HPS3, HPS4, HPS5, HPS6, DTNBP1, BLOC1S3, PLDN</a:t>
            </a:r>
            <a:r>
              <a:rPr lang="en-US" dirty="0">
                <a:solidFill>
                  <a:schemeClr val="dk1"/>
                </a:solidFill>
              </a:rPr>
              <a:t>, and </a:t>
            </a:r>
            <a:r>
              <a:rPr lang="en-US" i="1" dirty="0">
                <a:solidFill>
                  <a:schemeClr val="dk1"/>
                </a:solidFill>
              </a:rPr>
              <a:t>AP3D1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Support with platelet transfusions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Absent ATP secretion and secondary wave of aggregation with ADP and epinephrine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623073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26">
            <a:extLst>
              <a:ext uri="{FF2B5EF4-FFF2-40B4-BE49-F238E27FC236}">
                <a16:creationId xmlns:a16="http://schemas.microsoft.com/office/drawing/2014/main" id="{3A8FF9E0-1FA6-4541-866C-97E68E76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52226" name="Rectangle 1027">
            <a:extLst>
              <a:ext uri="{FF2B5EF4-FFF2-40B4-BE49-F238E27FC236}">
                <a16:creationId xmlns:a16="http://schemas.microsoft.com/office/drawing/2014/main" id="{A1BFD769-7E6E-EC4F-8F33-4C234F6BB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4E49B5A4-BE32-194A-8105-E438100F8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211889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220166" name="Text Box 6">
            <a:extLst>
              <a:ext uri="{FF2B5EF4-FFF2-40B4-BE49-F238E27FC236}">
                <a16:creationId xmlns:a16="http://schemas.microsoft.com/office/drawing/2014/main" id="{3A95F06E-E435-7847-A78D-F2E9E8A2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88" y="4658361"/>
            <a:ext cx="11778712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folHlink"/>
                </a:solidFill>
                <a:latin typeface="+mn-lt"/>
              </a:rPr>
              <a:t>Figure 1: Storage Pool Disease</a:t>
            </a:r>
            <a:r>
              <a:rPr lang="en-US" altLang="en-US" b="1" dirty="0">
                <a:latin typeface="+mn-lt"/>
              </a:rPr>
              <a:t> -  </a:t>
            </a:r>
            <a:r>
              <a:rPr lang="en-US" altLang="en-US" dirty="0">
                <a:latin typeface="+mn-lt"/>
              </a:rPr>
              <a:t>Primary aggregation only with ADP with lack of secondary wave suggesting a failure of granule release or a deficiency of platelet granules</a:t>
            </a:r>
          </a:p>
          <a:p>
            <a:pPr eaLnBrk="1" hangingPunct="1">
              <a:spcBef>
                <a:spcPct val="50000"/>
              </a:spcBef>
            </a:pPr>
            <a:br>
              <a:rPr lang="en-US" altLang="en-US" sz="1400" b="1" dirty="0">
                <a:latin typeface="Arial" panose="020B0604020202020204" pitchFamily="34" charset="0"/>
              </a:rPr>
            </a:br>
            <a:endParaRPr lang="en-US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B7EAF7-89CE-AA4A-8539-F9352219BA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8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 Disorders: Diagnosis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8414" y="1408350"/>
            <a:ext cx="11335171" cy="2304668"/>
            <a:chOff x="639115" y="767553"/>
            <a:chExt cx="11335171" cy="2304668"/>
          </a:xfrm>
        </p:grpSpPr>
        <p:sp>
          <p:nvSpPr>
            <p:cNvPr id="10" name="Rectangle 9"/>
            <p:cNvSpPr/>
            <p:nvPr/>
          </p:nvSpPr>
          <p:spPr>
            <a:xfrm>
              <a:off x="6085114" y="1403592"/>
              <a:ext cx="1828799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93528" y="1403592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5813" y="1403592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23715" y="1371597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6513" y="1403593"/>
              <a:ext cx="1850571" cy="15675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312" y="1302506"/>
              <a:ext cx="576942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20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40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60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80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100</a:t>
              </a: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696C7DD2-ED1C-F642-9D5D-AB86AEE43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115" y="767553"/>
              <a:ext cx="1133517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latin typeface="Arial" charset="0"/>
                  <a:ea typeface="ＭＳ Ｐゴシック" charset="0"/>
                  <a:cs typeface="ＭＳ Ｐゴシック" charset="0"/>
                </a:rPr>
                <a:t>                           </a:t>
              </a:r>
              <a:r>
                <a:rPr lang="en-US" sz="1200" b="1" dirty="0">
                  <a:latin typeface="Arial" charset="0"/>
                  <a:ea typeface="ＭＳ Ｐゴシック" charset="0"/>
                  <a:cs typeface="ＭＳ Ｐゴシック" charset="0"/>
                </a:rPr>
                <a:t>Epinephrine                                ADP                                    Collagen                                Ristocetin                        Arachidonic Acid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46513" y="1412170"/>
              <a:ext cx="1753849" cy="495858"/>
            </a:xfrm>
            <a:custGeom>
              <a:avLst/>
              <a:gdLst>
                <a:gd name="connsiteX0" fmla="*/ 0 w 1753849"/>
                <a:gd name="connsiteY0" fmla="*/ 0 h 495858"/>
                <a:gd name="connsiteX1" fmla="*/ 59961 w 1753849"/>
                <a:gd name="connsiteY1" fmla="*/ 44971 h 495858"/>
                <a:gd name="connsiteX2" fmla="*/ 149902 w 1753849"/>
                <a:gd name="connsiteY2" fmla="*/ 104931 h 495858"/>
                <a:gd name="connsiteX3" fmla="*/ 179882 w 1753849"/>
                <a:gd name="connsiteY3" fmla="*/ 134912 h 495858"/>
                <a:gd name="connsiteX4" fmla="*/ 224852 w 1753849"/>
                <a:gd name="connsiteY4" fmla="*/ 149902 h 495858"/>
                <a:gd name="connsiteX5" fmla="*/ 329784 w 1753849"/>
                <a:gd name="connsiteY5" fmla="*/ 194872 h 495858"/>
                <a:gd name="connsiteX6" fmla="*/ 374754 w 1753849"/>
                <a:gd name="connsiteY6" fmla="*/ 224853 h 495858"/>
                <a:gd name="connsiteX7" fmla="*/ 479685 w 1753849"/>
                <a:gd name="connsiteY7" fmla="*/ 254833 h 495858"/>
                <a:gd name="connsiteX8" fmla="*/ 599607 w 1753849"/>
                <a:gd name="connsiteY8" fmla="*/ 299804 h 495858"/>
                <a:gd name="connsiteX9" fmla="*/ 644577 w 1753849"/>
                <a:gd name="connsiteY9" fmla="*/ 314794 h 495858"/>
                <a:gd name="connsiteX10" fmla="*/ 764498 w 1753849"/>
                <a:gd name="connsiteY10" fmla="*/ 344774 h 495858"/>
                <a:gd name="connsiteX11" fmla="*/ 824459 w 1753849"/>
                <a:gd name="connsiteY11" fmla="*/ 359764 h 495858"/>
                <a:gd name="connsiteX12" fmla="*/ 884420 w 1753849"/>
                <a:gd name="connsiteY12" fmla="*/ 374754 h 495858"/>
                <a:gd name="connsiteX13" fmla="*/ 989351 w 1753849"/>
                <a:gd name="connsiteY13" fmla="*/ 389745 h 495858"/>
                <a:gd name="connsiteX14" fmla="*/ 1049311 w 1753849"/>
                <a:gd name="connsiteY14" fmla="*/ 404735 h 495858"/>
                <a:gd name="connsiteX15" fmla="*/ 1124262 w 1753849"/>
                <a:gd name="connsiteY15" fmla="*/ 419725 h 495858"/>
                <a:gd name="connsiteX16" fmla="*/ 1169233 w 1753849"/>
                <a:gd name="connsiteY16" fmla="*/ 434715 h 495858"/>
                <a:gd name="connsiteX17" fmla="*/ 1364105 w 1753849"/>
                <a:gd name="connsiteY17" fmla="*/ 449705 h 495858"/>
                <a:gd name="connsiteX18" fmla="*/ 1454046 w 1753849"/>
                <a:gd name="connsiteY18" fmla="*/ 479685 h 495858"/>
                <a:gd name="connsiteX19" fmla="*/ 1753849 w 1753849"/>
                <a:gd name="connsiteY19" fmla="*/ 494676 h 49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3849" h="495858">
                  <a:moveTo>
                    <a:pt x="0" y="0"/>
                  </a:moveTo>
                  <a:cubicBezTo>
                    <a:pt x="19987" y="14990"/>
                    <a:pt x="39493" y="30644"/>
                    <a:pt x="59961" y="44971"/>
                  </a:cubicBezTo>
                  <a:cubicBezTo>
                    <a:pt x="89479" y="65634"/>
                    <a:pt x="124424" y="79452"/>
                    <a:pt x="149902" y="104931"/>
                  </a:cubicBezTo>
                  <a:cubicBezTo>
                    <a:pt x="159895" y="114925"/>
                    <a:pt x="167763" y="127641"/>
                    <a:pt x="179882" y="134912"/>
                  </a:cubicBezTo>
                  <a:cubicBezTo>
                    <a:pt x="193431" y="143042"/>
                    <a:pt x="210329" y="143678"/>
                    <a:pt x="224852" y="149902"/>
                  </a:cubicBezTo>
                  <a:cubicBezTo>
                    <a:pt x="354511" y="205470"/>
                    <a:pt x="224323" y="159719"/>
                    <a:pt x="329784" y="194872"/>
                  </a:cubicBezTo>
                  <a:cubicBezTo>
                    <a:pt x="344774" y="204866"/>
                    <a:pt x="358640" y="216796"/>
                    <a:pt x="374754" y="224853"/>
                  </a:cubicBezTo>
                  <a:cubicBezTo>
                    <a:pt x="396257" y="235605"/>
                    <a:pt x="460476" y="250031"/>
                    <a:pt x="479685" y="254833"/>
                  </a:cubicBezTo>
                  <a:cubicBezTo>
                    <a:pt x="553714" y="304185"/>
                    <a:pt x="495876" y="273871"/>
                    <a:pt x="599607" y="299804"/>
                  </a:cubicBezTo>
                  <a:cubicBezTo>
                    <a:pt x="614936" y="303636"/>
                    <a:pt x="629333" y="310637"/>
                    <a:pt x="644577" y="314794"/>
                  </a:cubicBezTo>
                  <a:cubicBezTo>
                    <a:pt x="684329" y="325635"/>
                    <a:pt x="724524" y="334781"/>
                    <a:pt x="764498" y="344774"/>
                  </a:cubicBezTo>
                  <a:lnTo>
                    <a:pt x="824459" y="359764"/>
                  </a:lnTo>
                  <a:cubicBezTo>
                    <a:pt x="844446" y="364761"/>
                    <a:pt x="864025" y="371840"/>
                    <a:pt x="884420" y="374754"/>
                  </a:cubicBezTo>
                  <a:cubicBezTo>
                    <a:pt x="919397" y="379751"/>
                    <a:pt x="954589" y="383424"/>
                    <a:pt x="989351" y="389745"/>
                  </a:cubicBezTo>
                  <a:cubicBezTo>
                    <a:pt x="1009620" y="393430"/>
                    <a:pt x="1029200" y="400266"/>
                    <a:pt x="1049311" y="404735"/>
                  </a:cubicBezTo>
                  <a:cubicBezTo>
                    <a:pt x="1074183" y="410262"/>
                    <a:pt x="1099544" y="413546"/>
                    <a:pt x="1124262" y="419725"/>
                  </a:cubicBezTo>
                  <a:cubicBezTo>
                    <a:pt x="1139591" y="423557"/>
                    <a:pt x="1153554" y="432755"/>
                    <a:pt x="1169233" y="434715"/>
                  </a:cubicBezTo>
                  <a:cubicBezTo>
                    <a:pt x="1233879" y="442796"/>
                    <a:pt x="1299148" y="444708"/>
                    <a:pt x="1364105" y="449705"/>
                  </a:cubicBezTo>
                  <a:cubicBezTo>
                    <a:pt x="1394085" y="459698"/>
                    <a:pt x="1422688" y="475765"/>
                    <a:pt x="1454046" y="479685"/>
                  </a:cubicBezTo>
                  <a:cubicBezTo>
                    <a:pt x="1633465" y="502114"/>
                    <a:pt x="1533682" y="494676"/>
                    <a:pt x="1753849" y="494676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62334" y="1426080"/>
              <a:ext cx="1558977" cy="914400"/>
            </a:xfrm>
            <a:custGeom>
              <a:avLst/>
              <a:gdLst>
                <a:gd name="connsiteX0" fmla="*/ 0 w 1558977"/>
                <a:gd name="connsiteY0" fmla="*/ 74951 h 914400"/>
                <a:gd name="connsiteX1" fmla="*/ 59961 w 1558977"/>
                <a:gd name="connsiteY1" fmla="*/ 59961 h 914400"/>
                <a:gd name="connsiteX2" fmla="*/ 134912 w 1558977"/>
                <a:gd name="connsiteY2" fmla="*/ 0 h 914400"/>
                <a:gd name="connsiteX3" fmla="*/ 209863 w 1558977"/>
                <a:gd name="connsiteY3" fmla="*/ 14990 h 914400"/>
                <a:gd name="connsiteX4" fmla="*/ 224853 w 1558977"/>
                <a:gd name="connsiteY4" fmla="*/ 59961 h 914400"/>
                <a:gd name="connsiteX5" fmla="*/ 239843 w 1558977"/>
                <a:gd name="connsiteY5" fmla="*/ 149902 h 914400"/>
                <a:gd name="connsiteX6" fmla="*/ 269823 w 1558977"/>
                <a:gd name="connsiteY6" fmla="*/ 344774 h 914400"/>
                <a:gd name="connsiteX7" fmla="*/ 299804 w 1558977"/>
                <a:gd name="connsiteY7" fmla="*/ 374754 h 914400"/>
                <a:gd name="connsiteX8" fmla="*/ 359764 w 1558977"/>
                <a:gd name="connsiteY8" fmla="*/ 449705 h 914400"/>
                <a:gd name="connsiteX9" fmla="*/ 374755 w 1558977"/>
                <a:gd name="connsiteY9" fmla="*/ 494676 h 914400"/>
                <a:gd name="connsiteX10" fmla="*/ 404735 w 1558977"/>
                <a:gd name="connsiteY10" fmla="*/ 539646 h 914400"/>
                <a:gd name="connsiteX11" fmla="*/ 449705 w 1558977"/>
                <a:gd name="connsiteY11" fmla="*/ 629587 h 914400"/>
                <a:gd name="connsiteX12" fmla="*/ 464696 w 1558977"/>
                <a:gd name="connsiteY12" fmla="*/ 674558 h 914400"/>
                <a:gd name="connsiteX13" fmla="*/ 509666 w 1558977"/>
                <a:gd name="connsiteY13" fmla="*/ 719528 h 914400"/>
                <a:gd name="connsiteX14" fmla="*/ 569627 w 1558977"/>
                <a:gd name="connsiteY14" fmla="*/ 794479 h 914400"/>
                <a:gd name="connsiteX15" fmla="*/ 584617 w 1558977"/>
                <a:gd name="connsiteY15" fmla="*/ 839449 h 914400"/>
                <a:gd name="connsiteX16" fmla="*/ 704538 w 1558977"/>
                <a:gd name="connsiteY16" fmla="*/ 899410 h 914400"/>
                <a:gd name="connsiteX17" fmla="*/ 749509 w 1558977"/>
                <a:gd name="connsiteY17" fmla="*/ 914400 h 914400"/>
                <a:gd name="connsiteX18" fmla="*/ 809469 w 1558977"/>
                <a:gd name="connsiteY18" fmla="*/ 899410 h 914400"/>
                <a:gd name="connsiteX19" fmla="*/ 869430 w 1558977"/>
                <a:gd name="connsiteY19" fmla="*/ 779489 h 914400"/>
                <a:gd name="connsiteX20" fmla="*/ 899410 w 1558977"/>
                <a:gd name="connsiteY20" fmla="*/ 749508 h 914400"/>
                <a:gd name="connsiteX21" fmla="*/ 929391 w 1558977"/>
                <a:gd name="connsiteY21" fmla="*/ 659567 h 914400"/>
                <a:gd name="connsiteX22" fmla="*/ 944381 w 1558977"/>
                <a:gd name="connsiteY22" fmla="*/ 614597 h 914400"/>
                <a:gd name="connsiteX23" fmla="*/ 989351 w 1558977"/>
                <a:gd name="connsiteY23" fmla="*/ 584617 h 914400"/>
                <a:gd name="connsiteX24" fmla="*/ 1004341 w 1558977"/>
                <a:gd name="connsiteY24" fmla="*/ 539646 h 914400"/>
                <a:gd name="connsiteX25" fmla="*/ 1124263 w 1558977"/>
                <a:gd name="connsiteY25" fmla="*/ 494676 h 914400"/>
                <a:gd name="connsiteX26" fmla="*/ 1169233 w 1558977"/>
                <a:gd name="connsiteY26" fmla="*/ 479685 h 914400"/>
                <a:gd name="connsiteX27" fmla="*/ 1364105 w 1558977"/>
                <a:gd name="connsiteY27" fmla="*/ 464695 h 914400"/>
                <a:gd name="connsiteX28" fmla="*/ 1424066 w 1558977"/>
                <a:gd name="connsiteY28" fmla="*/ 449705 h 914400"/>
                <a:gd name="connsiteX29" fmla="*/ 1469036 w 1558977"/>
                <a:gd name="connsiteY29" fmla="*/ 434715 h 914400"/>
                <a:gd name="connsiteX30" fmla="*/ 1558977 w 1558977"/>
                <a:gd name="connsiteY30" fmla="*/ 43471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58977" h="914400">
                  <a:moveTo>
                    <a:pt x="0" y="74951"/>
                  </a:moveTo>
                  <a:cubicBezTo>
                    <a:pt x="19987" y="69954"/>
                    <a:pt x="41025" y="68076"/>
                    <a:pt x="59961" y="59961"/>
                  </a:cubicBezTo>
                  <a:cubicBezTo>
                    <a:pt x="93056" y="45778"/>
                    <a:pt x="110734" y="24179"/>
                    <a:pt x="134912" y="0"/>
                  </a:cubicBezTo>
                  <a:cubicBezTo>
                    <a:pt x="159896" y="4997"/>
                    <a:pt x="188664" y="857"/>
                    <a:pt x="209863" y="14990"/>
                  </a:cubicBezTo>
                  <a:cubicBezTo>
                    <a:pt x="223010" y="23755"/>
                    <a:pt x="221425" y="44536"/>
                    <a:pt x="224853" y="59961"/>
                  </a:cubicBezTo>
                  <a:cubicBezTo>
                    <a:pt x="231446" y="89631"/>
                    <a:pt x="235826" y="119775"/>
                    <a:pt x="239843" y="149902"/>
                  </a:cubicBezTo>
                  <a:cubicBezTo>
                    <a:pt x="241081" y="159184"/>
                    <a:pt x="251157" y="307442"/>
                    <a:pt x="269823" y="344774"/>
                  </a:cubicBezTo>
                  <a:cubicBezTo>
                    <a:pt x="276144" y="357415"/>
                    <a:pt x="289810" y="364761"/>
                    <a:pt x="299804" y="374754"/>
                  </a:cubicBezTo>
                  <a:cubicBezTo>
                    <a:pt x="337481" y="487788"/>
                    <a:pt x="282275" y="352844"/>
                    <a:pt x="359764" y="449705"/>
                  </a:cubicBezTo>
                  <a:cubicBezTo>
                    <a:pt x="369635" y="462044"/>
                    <a:pt x="367688" y="480543"/>
                    <a:pt x="374755" y="494676"/>
                  </a:cubicBezTo>
                  <a:cubicBezTo>
                    <a:pt x="382812" y="510790"/>
                    <a:pt x="394742" y="524656"/>
                    <a:pt x="404735" y="539646"/>
                  </a:cubicBezTo>
                  <a:cubicBezTo>
                    <a:pt x="442411" y="652676"/>
                    <a:pt x="391590" y="513359"/>
                    <a:pt x="449705" y="629587"/>
                  </a:cubicBezTo>
                  <a:cubicBezTo>
                    <a:pt x="456772" y="643720"/>
                    <a:pt x="455931" y="661411"/>
                    <a:pt x="464696" y="674558"/>
                  </a:cubicBezTo>
                  <a:cubicBezTo>
                    <a:pt x="476455" y="692197"/>
                    <a:pt x="496095" y="703242"/>
                    <a:pt x="509666" y="719528"/>
                  </a:cubicBezTo>
                  <a:cubicBezTo>
                    <a:pt x="604205" y="832976"/>
                    <a:pt x="482412" y="707267"/>
                    <a:pt x="569627" y="794479"/>
                  </a:cubicBezTo>
                  <a:cubicBezTo>
                    <a:pt x="574624" y="809469"/>
                    <a:pt x="576488" y="825900"/>
                    <a:pt x="584617" y="839449"/>
                  </a:cubicBezTo>
                  <a:cubicBezTo>
                    <a:pt x="610781" y="883056"/>
                    <a:pt x="659689" y="884460"/>
                    <a:pt x="704538" y="899410"/>
                  </a:cubicBezTo>
                  <a:lnTo>
                    <a:pt x="749509" y="914400"/>
                  </a:lnTo>
                  <a:cubicBezTo>
                    <a:pt x="769496" y="909403"/>
                    <a:pt x="791042" y="908623"/>
                    <a:pt x="809469" y="899410"/>
                  </a:cubicBezTo>
                  <a:cubicBezTo>
                    <a:pt x="871096" y="868597"/>
                    <a:pt x="814186" y="834735"/>
                    <a:pt x="869430" y="779489"/>
                  </a:cubicBezTo>
                  <a:lnTo>
                    <a:pt x="899410" y="749508"/>
                  </a:lnTo>
                  <a:lnTo>
                    <a:pt x="929391" y="659567"/>
                  </a:lnTo>
                  <a:cubicBezTo>
                    <a:pt x="934388" y="644577"/>
                    <a:pt x="931234" y="623362"/>
                    <a:pt x="944381" y="614597"/>
                  </a:cubicBezTo>
                  <a:lnTo>
                    <a:pt x="989351" y="584617"/>
                  </a:lnTo>
                  <a:cubicBezTo>
                    <a:pt x="994348" y="569627"/>
                    <a:pt x="994470" y="551985"/>
                    <a:pt x="1004341" y="539646"/>
                  </a:cubicBezTo>
                  <a:cubicBezTo>
                    <a:pt x="1035186" y="501090"/>
                    <a:pt x="1081603" y="505341"/>
                    <a:pt x="1124263" y="494676"/>
                  </a:cubicBezTo>
                  <a:cubicBezTo>
                    <a:pt x="1139592" y="490844"/>
                    <a:pt x="1153554" y="481645"/>
                    <a:pt x="1169233" y="479685"/>
                  </a:cubicBezTo>
                  <a:cubicBezTo>
                    <a:pt x="1233879" y="471604"/>
                    <a:pt x="1299148" y="469692"/>
                    <a:pt x="1364105" y="464695"/>
                  </a:cubicBezTo>
                  <a:cubicBezTo>
                    <a:pt x="1384092" y="459698"/>
                    <a:pt x="1404257" y="455365"/>
                    <a:pt x="1424066" y="449705"/>
                  </a:cubicBezTo>
                  <a:cubicBezTo>
                    <a:pt x="1439259" y="445364"/>
                    <a:pt x="1453332" y="436460"/>
                    <a:pt x="1469036" y="434715"/>
                  </a:cubicBezTo>
                  <a:cubicBezTo>
                    <a:pt x="1498833" y="431404"/>
                    <a:pt x="1528997" y="434715"/>
                    <a:pt x="1558977" y="434715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086007" y="1471051"/>
              <a:ext cx="1633927" cy="464695"/>
            </a:xfrm>
            <a:custGeom>
              <a:avLst/>
              <a:gdLst>
                <a:gd name="connsiteX0" fmla="*/ 0 w 1633927"/>
                <a:gd name="connsiteY0" fmla="*/ 0 h 464695"/>
                <a:gd name="connsiteX1" fmla="*/ 44970 w 1633927"/>
                <a:gd name="connsiteY1" fmla="*/ 89941 h 464695"/>
                <a:gd name="connsiteX2" fmla="*/ 104931 w 1633927"/>
                <a:gd name="connsiteY2" fmla="*/ 104931 h 464695"/>
                <a:gd name="connsiteX3" fmla="*/ 149901 w 1633927"/>
                <a:gd name="connsiteY3" fmla="*/ 134911 h 464695"/>
                <a:gd name="connsiteX4" fmla="*/ 239842 w 1633927"/>
                <a:gd name="connsiteY4" fmla="*/ 164892 h 464695"/>
                <a:gd name="connsiteX5" fmla="*/ 284813 w 1633927"/>
                <a:gd name="connsiteY5" fmla="*/ 239842 h 464695"/>
                <a:gd name="connsiteX6" fmla="*/ 329783 w 1633927"/>
                <a:gd name="connsiteY6" fmla="*/ 329783 h 464695"/>
                <a:gd name="connsiteX7" fmla="*/ 374754 w 1633927"/>
                <a:gd name="connsiteY7" fmla="*/ 344774 h 464695"/>
                <a:gd name="connsiteX8" fmla="*/ 464695 w 1633927"/>
                <a:gd name="connsiteY8" fmla="*/ 404734 h 464695"/>
                <a:gd name="connsiteX9" fmla="*/ 524655 w 1633927"/>
                <a:gd name="connsiteY9" fmla="*/ 434714 h 464695"/>
                <a:gd name="connsiteX10" fmla="*/ 689547 w 1633927"/>
                <a:gd name="connsiteY10" fmla="*/ 449705 h 464695"/>
                <a:gd name="connsiteX11" fmla="*/ 779488 w 1633927"/>
                <a:gd name="connsiteY11" fmla="*/ 464695 h 464695"/>
                <a:gd name="connsiteX12" fmla="*/ 1603947 w 1633927"/>
                <a:gd name="connsiteY12" fmla="*/ 449705 h 464695"/>
                <a:gd name="connsiteX13" fmla="*/ 1633927 w 1633927"/>
                <a:gd name="connsiteY13" fmla="*/ 419724 h 46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3927" h="464695">
                  <a:moveTo>
                    <a:pt x="0" y="0"/>
                  </a:moveTo>
                  <a:cubicBezTo>
                    <a:pt x="9140" y="36562"/>
                    <a:pt x="6787" y="70849"/>
                    <a:pt x="44970" y="89941"/>
                  </a:cubicBezTo>
                  <a:cubicBezTo>
                    <a:pt x="63397" y="99155"/>
                    <a:pt x="84944" y="99934"/>
                    <a:pt x="104931" y="104931"/>
                  </a:cubicBezTo>
                  <a:cubicBezTo>
                    <a:pt x="119921" y="114924"/>
                    <a:pt x="133438" y="127594"/>
                    <a:pt x="149901" y="134911"/>
                  </a:cubicBezTo>
                  <a:cubicBezTo>
                    <a:pt x="178779" y="147746"/>
                    <a:pt x="239842" y="164892"/>
                    <a:pt x="239842" y="164892"/>
                  </a:cubicBezTo>
                  <a:cubicBezTo>
                    <a:pt x="282307" y="292287"/>
                    <a:pt x="223082" y="136957"/>
                    <a:pt x="284813" y="239842"/>
                  </a:cubicBezTo>
                  <a:cubicBezTo>
                    <a:pt x="309881" y="281622"/>
                    <a:pt x="286043" y="294791"/>
                    <a:pt x="329783" y="329783"/>
                  </a:cubicBezTo>
                  <a:cubicBezTo>
                    <a:pt x="342122" y="339654"/>
                    <a:pt x="359764" y="339777"/>
                    <a:pt x="374754" y="344774"/>
                  </a:cubicBezTo>
                  <a:cubicBezTo>
                    <a:pt x="423686" y="418172"/>
                    <a:pt x="378652" y="372468"/>
                    <a:pt x="464695" y="404734"/>
                  </a:cubicBezTo>
                  <a:cubicBezTo>
                    <a:pt x="485618" y="412580"/>
                    <a:pt x="502743" y="430332"/>
                    <a:pt x="524655" y="434714"/>
                  </a:cubicBezTo>
                  <a:cubicBezTo>
                    <a:pt x="578774" y="445538"/>
                    <a:pt x="634734" y="443256"/>
                    <a:pt x="689547" y="449705"/>
                  </a:cubicBezTo>
                  <a:cubicBezTo>
                    <a:pt x="719733" y="453256"/>
                    <a:pt x="749508" y="459698"/>
                    <a:pt x="779488" y="464695"/>
                  </a:cubicBezTo>
                  <a:cubicBezTo>
                    <a:pt x="1054308" y="459698"/>
                    <a:pt x="1329462" y="464152"/>
                    <a:pt x="1603947" y="449705"/>
                  </a:cubicBezTo>
                  <a:cubicBezTo>
                    <a:pt x="1618060" y="448962"/>
                    <a:pt x="1633927" y="419724"/>
                    <a:pt x="1633927" y="419724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146443" y="1456355"/>
              <a:ext cx="1857528" cy="1469011"/>
              <a:chOff x="8081214" y="3314253"/>
              <a:chExt cx="1857528" cy="146901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8997127" y="4503487"/>
                <a:ext cx="941615" cy="279777"/>
              </a:xfrm>
              <a:custGeom>
                <a:avLst/>
                <a:gdLst>
                  <a:gd name="connsiteX0" fmla="*/ 0 w 764499"/>
                  <a:gd name="connsiteY0" fmla="*/ 0 h 299803"/>
                  <a:gd name="connsiteX1" fmla="*/ 14990 w 764499"/>
                  <a:gd name="connsiteY1" fmla="*/ 89941 h 299803"/>
                  <a:gd name="connsiteX2" fmla="*/ 104931 w 764499"/>
                  <a:gd name="connsiteY2" fmla="*/ 134911 h 299803"/>
                  <a:gd name="connsiteX3" fmla="*/ 134912 w 764499"/>
                  <a:gd name="connsiteY3" fmla="*/ 164892 h 299803"/>
                  <a:gd name="connsiteX4" fmla="*/ 329784 w 764499"/>
                  <a:gd name="connsiteY4" fmla="*/ 194872 h 299803"/>
                  <a:gd name="connsiteX5" fmla="*/ 374754 w 764499"/>
                  <a:gd name="connsiteY5" fmla="*/ 209862 h 299803"/>
                  <a:gd name="connsiteX6" fmla="*/ 404735 w 764499"/>
                  <a:gd name="connsiteY6" fmla="*/ 239842 h 299803"/>
                  <a:gd name="connsiteX7" fmla="*/ 554636 w 764499"/>
                  <a:gd name="connsiteY7" fmla="*/ 269823 h 299803"/>
                  <a:gd name="connsiteX8" fmla="*/ 599607 w 764499"/>
                  <a:gd name="connsiteY8" fmla="*/ 284813 h 299803"/>
                  <a:gd name="connsiteX9" fmla="*/ 674558 w 764499"/>
                  <a:gd name="connsiteY9" fmla="*/ 299803 h 299803"/>
                  <a:gd name="connsiteX10" fmla="*/ 629587 w 764499"/>
                  <a:gd name="connsiteY10" fmla="*/ 284813 h 299803"/>
                  <a:gd name="connsiteX11" fmla="*/ 764499 w 764499"/>
                  <a:gd name="connsiteY11" fmla="*/ 269823 h 29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499" h="299803">
                    <a:moveTo>
                      <a:pt x="0" y="0"/>
                    </a:moveTo>
                    <a:cubicBezTo>
                      <a:pt x="4997" y="29980"/>
                      <a:pt x="1397" y="62756"/>
                      <a:pt x="14990" y="89941"/>
                    </a:cubicBezTo>
                    <a:cubicBezTo>
                      <a:pt x="26613" y="113187"/>
                      <a:pt x="83648" y="127817"/>
                      <a:pt x="104931" y="134911"/>
                    </a:cubicBezTo>
                    <a:cubicBezTo>
                      <a:pt x="114925" y="144905"/>
                      <a:pt x="122793" y="157620"/>
                      <a:pt x="134912" y="164892"/>
                    </a:cubicBezTo>
                    <a:cubicBezTo>
                      <a:pt x="178129" y="190823"/>
                      <a:pt x="321132" y="194007"/>
                      <a:pt x="329784" y="194872"/>
                    </a:cubicBezTo>
                    <a:cubicBezTo>
                      <a:pt x="344774" y="199869"/>
                      <a:pt x="361205" y="201733"/>
                      <a:pt x="374754" y="209862"/>
                    </a:cubicBezTo>
                    <a:cubicBezTo>
                      <a:pt x="386873" y="217133"/>
                      <a:pt x="391327" y="235373"/>
                      <a:pt x="404735" y="239842"/>
                    </a:cubicBezTo>
                    <a:cubicBezTo>
                      <a:pt x="453077" y="255956"/>
                      <a:pt x="506294" y="253709"/>
                      <a:pt x="554636" y="269823"/>
                    </a:cubicBezTo>
                    <a:cubicBezTo>
                      <a:pt x="569626" y="274820"/>
                      <a:pt x="584278" y="280981"/>
                      <a:pt x="599607" y="284813"/>
                    </a:cubicBezTo>
                    <a:cubicBezTo>
                      <a:pt x="624325" y="290992"/>
                      <a:pt x="649080" y="299803"/>
                      <a:pt x="674558" y="299803"/>
                    </a:cubicBezTo>
                    <a:cubicBezTo>
                      <a:pt x="690359" y="299803"/>
                      <a:pt x="629587" y="284813"/>
                      <a:pt x="629587" y="284813"/>
                    </a:cubicBezTo>
                    <a:cubicBezTo>
                      <a:pt x="713786" y="263764"/>
                      <a:pt x="668946" y="269823"/>
                      <a:pt x="764499" y="269823"/>
                    </a:cubicBezTo>
                  </a:path>
                </a:pathLst>
              </a:custGeom>
              <a:noFill/>
              <a:ln w="1301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8081214" y="3314253"/>
                <a:ext cx="1708878" cy="1469011"/>
              </a:xfrm>
              <a:custGeom>
                <a:avLst/>
                <a:gdLst>
                  <a:gd name="connsiteX0" fmla="*/ 0 w 1861457"/>
                  <a:gd name="connsiteY0" fmla="*/ 21772 h 1547254"/>
                  <a:gd name="connsiteX1" fmla="*/ 130629 w 1861457"/>
                  <a:gd name="connsiteY1" fmla="*/ 21772 h 1547254"/>
                  <a:gd name="connsiteX2" fmla="*/ 152400 w 1861457"/>
                  <a:gd name="connsiteY2" fmla="*/ 0 h 1547254"/>
                  <a:gd name="connsiteX3" fmla="*/ 239486 w 1861457"/>
                  <a:gd name="connsiteY3" fmla="*/ 10886 h 1547254"/>
                  <a:gd name="connsiteX4" fmla="*/ 326572 w 1861457"/>
                  <a:gd name="connsiteY4" fmla="*/ 32658 h 1547254"/>
                  <a:gd name="connsiteX5" fmla="*/ 413657 w 1861457"/>
                  <a:gd name="connsiteY5" fmla="*/ 130629 h 1547254"/>
                  <a:gd name="connsiteX6" fmla="*/ 435429 w 1861457"/>
                  <a:gd name="connsiteY6" fmla="*/ 163286 h 1547254"/>
                  <a:gd name="connsiteX7" fmla="*/ 446315 w 1861457"/>
                  <a:gd name="connsiteY7" fmla="*/ 206829 h 1547254"/>
                  <a:gd name="connsiteX8" fmla="*/ 468086 w 1861457"/>
                  <a:gd name="connsiteY8" fmla="*/ 272143 h 1547254"/>
                  <a:gd name="connsiteX9" fmla="*/ 478972 w 1861457"/>
                  <a:gd name="connsiteY9" fmla="*/ 315686 h 1547254"/>
                  <a:gd name="connsiteX10" fmla="*/ 511629 w 1861457"/>
                  <a:gd name="connsiteY10" fmla="*/ 413658 h 1547254"/>
                  <a:gd name="connsiteX11" fmla="*/ 522515 w 1861457"/>
                  <a:gd name="connsiteY11" fmla="*/ 446315 h 1547254"/>
                  <a:gd name="connsiteX12" fmla="*/ 544286 w 1861457"/>
                  <a:gd name="connsiteY12" fmla="*/ 500743 h 1547254"/>
                  <a:gd name="connsiteX13" fmla="*/ 566057 w 1861457"/>
                  <a:gd name="connsiteY13" fmla="*/ 598715 h 1547254"/>
                  <a:gd name="connsiteX14" fmla="*/ 587829 w 1861457"/>
                  <a:gd name="connsiteY14" fmla="*/ 718458 h 1547254"/>
                  <a:gd name="connsiteX15" fmla="*/ 598715 w 1861457"/>
                  <a:gd name="connsiteY15" fmla="*/ 751115 h 1547254"/>
                  <a:gd name="connsiteX16" fmla="*/ 631372 w 1861457"/>
                  <a:gd name="connsiteY16" fmla="*/ 816429 h 1547254"/>
                  <a:gd name="connsiteX17" fmla="*/ 685800 w 1861457"/>
                  <a:gd name="connsiteY17" fmla="*/ 925286 h 1547254"/>
                  <a:gd name="connsiteX18" fmla="*/ 707572 w 1861457"/>
                  <a:gd name="connsiteY18" fmla="*/ 957943 h 1547254"/>
                  <a:gd name="connsiteX19" fmla="*/ 751115 w 1861457"/>
                  <a:gd name="connsiteY19" fmla="*/ 1045029 h 1547254"/>
                  <a:gd name="connsiteX20" fmla="*/ 783772 w 1861457"/>
                  <a:gd name="connsiteY20" fmla="*/ 1099458 h 1547254"/>
                  <a:gd name="connsiteX21" fmla="*/ 794657 w 1861457"/>
                  <a:gd name="connsiteY21" fmla="*/ 1132115 h 1547254"/>
                  <a:gd name="connsiteX22" fmla="*/ 838200 w 1861457"/>
                  <a:gd name="connsiteY22" fmla="*/ 1175658 h 1547254"/>
                  <a:gd name="connsiteX23" fmla="*/ 903515 w 1861457"/>
                  <a:gd name="connsiteY23" fmla="*/ 1240972 h 1547254"/>
                  <a:gd name="connsiteX24" fmla="*/ 947057 w 1861457"/>
                  <a:gd name="connsiteY24" fmla="*/ 1273629 h 1547254"/>
                  <a:gd name="connsiteX25" fmla="*/ 979715 w 1861457"/>
                  <a:gd name="connsiteY25" fmla="*/ 1295400 h 1547254"/>
                  <a:gd name="connsiteX26" fmla="*/ 1110343 w 1861457"/>
                  <a:gd name="connsiteY26" fmla="*/ 1338943 h 1547254"/>
                  <a:gd name="connsiteX27" fmla="*/ 1143000 w 1861457"/>
                  <a:gd name="connsiteY27" fmla="*/ 1349829 h 1547254"/>
                  <a:gd name="connsiteX28" fmla="*/ 1175657 w 1861457"/>
                  <a:gd name="connsiteY28" fmla="*/ 1371600 h 1547254"/>
                  <a:gd name="connsiteX29" fmla="*/ 1219200 w 1861457"/>
                  <a:gd name="connsiteY29" fmla="*/ 1382486 h 1547254"/>
                  <a:gd name="connsiteX30" fmla="*/ 1251857 w 1861457"/>
                  <a:gd name="connsiteY30" fmla="*/ 1393372 h 1547254"/>
                  <a:gd name="connsiteX31" fmla="*/ 1295400 w 1861457"/>
                  <a:gd name="connsiteY31" fmla="*/ 1415143 h 1547254"/>
                  <a:gd name="connsiteX32" fmla="*/ 1382486 w 1861457"/>
                  <a:gd name="connsiteY32" fmla="*/ 1426029 h 1547254"/>
                  <a:gd name="connsiteX33" fmla="*/ 1436915 w 1861457"/>
                  <a:gd name="connsiteY33" fmla="*/ 1436915 h 1547254"/>
                  <a:gd name="connsiteX34" fmla="*/ 1502229 w 1861457"/>
                  <a:gd name="connsiteY34" fmla="*/ 1458686 h 1547254"/>
                  <a:gd name="connsiteX35" fmla="*/ 1534886 w 1861457"/>
                  <a:gd name="connsiteY35" fmla="*/ 1469572 h 1547254"/>
                  <a:gd name="connsiteX36" fmla="*/ 1578429 w 1861457"/>
                  <a:gd name="connsiteY36" fmla="*/ 1480458 h 1547254"/>
                  <a:gd name="connsiteX37" fmla="*/ 1611086 w 1861457"/>
                  <a:gd name="connsiteY37" fmla="*/ 1491343 h 1547254"/>
                  <a:gd name="connsiteX38" fmla="*/ 1665515 w 1861457"/>
                  <a:gd name="connsiteY38" fmla="*/ 1502229 h 1547254"/>
                  <a:gd name="connsiteX39" fmla="*/ 1763486 w 1861457"/>
                  <a:gd name="connsiteY39" fmla="*/ 1524000 h 1547254"/>
                  <a:gd name="connsiteX40" fmla="*/ 1861457 w 1861457"/>
                  <a:gd name="connsiteY40" fmla="*/ 1534886 h 1547254"/>
                  <a:gd name="connsiteX41" fmla="*/ 1807029 w 1861457"/>
                  <a:gd name="connsiteY41" fmla="*/ 1545772 h 1547254"/>
                  <a:gd name="connsiteX42" fmla="*/ 1828800 w 1861457"/>
                  <a:gd name="connsiteY42" fmla="*/ 1524000 h 1547254"/>
                  <a:gd name="connsiteX43" fmla="*/ 1839686 w 1861457"/>
                  <a:gd name="connsiteY43" fmla="*/ 1524000 h 154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61457" h="1547254">
                    <a:moveTo>
                      <a:pt x="0" y="21772"/>
                    </a:moveTo>
                    <a:cubicBezTo>
                      <a:pt x="55338" y="35607"/>
                      <a:pt x="61130" y="42622"/>
                      <a:pt x="130629" y="21772"/>
                    </a:cubicBezTo>
                    <a:cubicBezTo>
                      <a:pt x="140459" y="18823"/>
                      <a:pt x="145143" y="7257"/>
                      <a:pt x="152400" y="0"/>
                    </a:cubicBezTo>
                    <a:cubicBezTo>
                      <a:pt x="181429" y="3629"/>
                      <a:pt x="210733" y="5495"/>
                      <a:pt x="239486" y="10886"/>
                    </a:cubicBezTo>
                    <a:cubicBezTo>
                      <a:pt x="268896" y="16400"/>
                      <a:pt x="326572" y="32658"/>
                      <a:pt x="326572" y="32658"/>
                    </a:cubicBezTo>
                    <a:cubicBezTo>
                      <a:pt x="391049" y="81015"/>
                      <a:pt x="360050" y="50218"/>
                      <a:pt x="413657" y="130629"/>
                    </a:cubicBezTo>
                    <a:lnTo>
                      <a:pt x="435429" y="163286"/>
                    </a:lnTo>
                    <a:cubicBezTo>
                      <a:pt x="439058" y="177800"/>
                      <a:pt x="442016" y="192499"/>
                      <a:pt x="446315" y="206829"/>
                    </a:cubicBezTo>
                    <a:cubicBezTo>
                      <a:pt x="452909" y="228810"/>
                      <a:pt x="462520" y="249879"/>
                      <a:pt x="468086" y="272143"/>
                    </a:cubicBezTo>
                    <a:cubicBezTo>
                      <a:pt x="471715" y="286657"/>
                      <a:pt x="474673" y="301356"/>
                      <a:pt x="478972" y="315686"/>
                    </a:cubicBezTo>
                    <a:cubicBezTo>
                      <a:pt x="478974" y="315693"/>
                      <a:pt x="506185" y="397327"/>
                      <a:pt x="511629" y="413658"/>
                    </a:cubicBezTo>
                    <a:cubicBezTo>
                      <a:pt x="515258" y="424544"/>
                      <a:pt x="518253" y="435661"/>
                      <a:pt x="522515" y="446315"/>
                    </a:cubicBezTo>
                    <a:cubicBezTo>
                      <a:pt x="529772" y="464458"/>
                      <a:pt x="538107" y="482206"/>
                      <a:pt x="544286" y="500743"/>
                    </a:cubicBezTo>
                    <a:cubicBezTo>
                      <a:pt x="551277" y="521717"/>
                      <a:pt x="562604" y="579725"/>
                      <a:pt x="566057" y="598715"/>
                    </a:cubicBezTo>
                    <a:cubicBezTo>
                      <a:pt x="572526" y="634294"/>
                      <a:pt x="578867" y="682611"/>
                      <a:pt x="587829" y="718458"/>
                    </a:cubicBezTo>
                    <a:cubicBezTo>
                      <a:pt x="590612" y="729590"/>
                      <a:pt x="595563" y="740082"/>
                      <a:pt x="598715" y="751115"/>
                    </a:cubicBezTo>
                    <a:cubicBezTo>
                      <a:pt x="614765" y="807290"/>
                      <a:pt x="597185" y="782244"/>
                      <a:pt x="631372" y="816429"/>
                    </a:cubicBezTo>
                    <a:cubicBezTo>
                      <a:pt x="648603" y="885356"/>
                      <a:pt x="633958" y="847525"/>
                      <a:pt x="685800" y="925286"/>
                    </a:cubicBezTo>
                    <a:lnTo>
                      <a:pt x="707572" y="957943"/>
                    </a:lnTo>
                    <a:cubicBezTo>
                      <a:pt x="732588" y="1032995"/>
                      <a:pt x="713115" y="1007031"/>
                      <a:pt x="751115" y="1045029"/>
                    </a:cubicBezTo>
                    <a:cubicBezTo>
                      <a:pt x="781950" y="1137539"/>
                      <a:pt x="738945" y="1024745"/>
                      <a:pt x="783772" y="1099458"/>
                    </a:cubicBezTo>
                    <a:cubicBezTo>
                      <a:pt x="789675" y="1109297"/>
                      <a:pt x="787988" y="1122778"/>
                      <a:pt x="794657" y="1132115"/>
                    </a:cubicBezTo>
                    <a:cubicBezTo>
                      <a:pt x="806588" y="1148818"/>
                      <a:pt x="823686" y="1161144"/>
                      <a:pt x="838200" y="1175658"/>
                    </a:cubicBezTo>
                    <a:lnTo>
                      <a:pt x="903515" y="1240972"/>
                    </a:lnTo>
                    <a:cubicBezTo>
                      <a:pt x="918029" y="1251858"/>
                      <a:pt x="932294" y="1263084"/>
                      <a:pt x="947057" y="1273629"/>
                    </a:cubicBezTo>
                    <a:cubicBezTo>
                      <a:pt x="957703" y="1281233"/>
                      <a:pt x="967638" y="1290368"/>
                      <a:pt x="979715" y="1295400"/>
                    </a:cubicBezTo>
                    <a:cubicBezTo>
                      <a:pt x="979771" y="1295423"/>
                      <a:pt x="1081295" y="1329261"/>
                      <a:pt x="1110343" y="1338943"/>
                    </a:cubicBezTo>
                    <a:cubicBezTo>
                      <a:pt x="1121229" y="1342572"/>
                      <a:pt x="1133453" y="1343464"/>
                      <a:pt x="1143000" y="1349829"/>
                    </a:cubicBezTo>
                    <a:cubicBezTo>
                      <a:pt x="1153886" y="1357086"/>
                      <a:pt x="1163632" y="1366446"/>
                      <a:pt x="1175657" y="1371600"/>
                    </a:cubicBezTo>
                    <a:cubicBezTo>
                      <a:pt x="1189408" y="1377493"/>
                      <a:pt x="1204815" y="1378376"/>
                      <a:pt x="1219200" y="1382486"/>
                    </a:cubicBezTo>
                    <a:cubicBezTo>
                      <a:pt x="1230233" y="1385638"/>
                      <a:pt x="1241310" y="1388852"/>
                      <a:pt x="1251857" y="1393372"/>
                    </a:cubicBezTo>
                    <a:cubicBezTo>
                      <a:pt x="1266772" y="1399764"/>
                      <a:pt x="1279657" y="1411207"/>
                      <a:pt x="1295400" y="1415143"/>
                    </a:cubicBezTo>
                    <a:cubicBezTo>
                      <a:pt x="1323781" y="1422238"/>
                      <a:pt x="1353572" y="1421581"/>
                      <a:pt x="1382486" y="1426029"/>
                    </a:cubicBezTo>
                    <a:cubicBezTo>
                      <a:pt x="1400773" y="1428842"/>
                      <a:pt x="1419065" y="1432047"/>
                      <a:pt x="1436915" y="1436915"/>
                    </a:cubicBezTo>
                    <a:cubicBezTo>
                      <a:pt x="1459055" y="1442953"/>
                      <a:pt x="1480458" y="1451429"/>
                      <a:pt x="1502229" y="1458686"/>
                    </a:cubicBezTo>
                    <a:cubicBezTo>
                      <a:pt x="1513115" y="1462315"/>
                      <a:pt x="1523754" y="1466789"/>
                      <a:pt x="1534886" y="1469572"/>
                    </a:cubicBezTo>
                    <a:cubicBezTo>
                      <a:pt x="1549400" y="1473201"/>
                      <a:pt x="1564044" y="1476348"/>
                      <a:pt x="1578429" y="1480458"/>
                    </a:cubicBezTo>
                    <a:cubicBezTo>
                      <a:pt x="1589462" y="1483610"/>
                      <a:pt x="1599954" y="1488560"/>
                      <a:pt x="1611086" y="1491343"/>
                    </a:cubicBezTo>
                    <a:cubicBezTo>
                      <a:pt x="1629036" y="1495830"/>
                      <a:pt x="1647453" y="1498215"/>
                      <a:pt x="1665515" y="1502229"/>
                    </a:cubicBezTo>
                    <a:cubicBezTo>
                      <a:pt x="1708315" y="1511740"/>
                      <a:pt x="1717504" y="1517431"/>
                      <a:pt x="1763486" y="1524000"/>
                    </a:cubicBezTo>
                    <a:cubicBezTo>
                      <a:pt x="1796014" y="1528647"/>
                      <a:pt x="1828800" y="1531257"/>
                      <a:pt x="1861457" y="1534886"/>
                    </a:cubicBezTo>
                    <a:cubicBezTo>
                      <a:pt x="1843314" y="1538515"/>
                      <a:pt x="1824581" y="1551623"/>
                      <a:pt x="1807029" y="1545772"/>
                    </a:cubicBezTo>
                    <a:cubicBezTo>
                      <a:pt x="1797293" y="1542526"/>
                      <a:pt x="1820261" y="1529693"/>
                      <a:pt x="1828800" y="1524000"/>
                    </a:cubicBezTo>
                    <a:cubicBezTo>
                      <a:pt x="1831819" y="1521987"/>
                      <a:pt x="1836057" y="1524000"/>
                      <a:pt x="1839686" y="1524000"/>
                    </a:cubicBezTo>
                  </a:path>
                </a:pathLst>
              </a:custGeom>
              <a:noFill/>
              <a:ln w="539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10133351" y="1439056"/>
              <a:ext cx="1618938" cy="884419"/>
            </a:xfrm>
            <a:custGeom>
              <a:avLst/>
              <a:gdLst>
                <a:gd name="connsiteX0" fmla="*/ 0 w 1618938"/>
                <a:gd name="connsiteY0" fmla="*/ 59960 h 884419"/>
                <a:gd name="connsiteX1" fmla="*/ 59960 w 1618938"/>
                <a:gd name="connsiteY1" fmla="*/ 44970 h 884419"/>
                <a:gd name="connsiteX2" fmla="*/ 89941 w 1618938"/>
                <a:gd name="connsiteY2" fmla="*/ 14990 h 884419"/>
                <a:gd name="connsiteX3" fmla="*/ 134911 w 1618938"/>
                <a:gd name="connsiteY3" fmla="*/ 0 h 884419"/>
                <a:gd name="connsiteX4" fmla="*/ 179882 w 1618938"/>
                <a:gd name="connsiteY4" fmla="*/ 14990 h 884419"/>
                <a:gd name="connsiteX5" fmla="*/ 194872 w 1618938"/>
                <a:gd name="connsiteY5" fmla="*/ 89941 h 884419"/>
                <a:gd name="connsiteX6" fmla="*/ 224852 w 1618938"/>
                <a:gd name="connsiteY6" fmla="*/ 179882 h 884419"/>
                <a:gd name="connsiteX7" fmla="*/ 284813 w 1618938"/>
                <a:gd name="connsiteY7" fmla="*/ 359764 h 884419"/>
                <a:gd name="connsiteX8" fmla="*/ 314793 w 1618938"/>
                <a:gd name="connsiteY8" fmla="*/ 449705 h 884419"/>
                <a:gd name="connsiteX9" fmla="*/ 329783 w 1618938"/>
                <a:gd name="connsiteY9" fmla="*/ 509665 h 884419"/>
                <a:gd name="connsiteX10" fmla="*/ 359764 w 1618938"/>
                <a:gd name="connsiteY10" fmla="*/ 599606 h 884419"/>
                <a:gd name="connsiteX11" fmla="*/ 374754 w 1618938"/>
                <a:gd name="connsiteY11" fmla="*/ 644577 h 884419"/>
                <a:gd name="connsiteX12" fmla="*/ 389744 w 1618938"/>
                <a:gd name="connsiteY12" fmla="*/ 689547 h 884419"/>
                <a:gd name="connsiteX13" fmla="*/ 494675 w 1618938"/>
                <a:gd name="connsiteY13" fmla="*/ 794478 h 884419"/>
                <a:gd name="connsiteX14" fmla="*/ 524656 w 1618938"/>
                <a:gd name="connsiteY14" fmla="*/ 824459 h 884419"/>
                <a:gd name="connsiteX15" fmla="*/ 569626 w 1618938"/>
                <a:gd name="connsiteY15" fmla="*/ 839449 h 884419"/>
                <a:gd name="connsiteX16" fmla="*/ 764498 w 1618938"/>
                <a:gd name="connsiteY16" fmla="*/ 869429 h 884419"/>
                <a:gd name="connsiteX17" fmla="*/ 839449 w 1618938"/>
                <a:gd name="connsiteY17" fmla="*/ 884419 h 884419"/>
                <a:gd name="connsiteX18" fmla="*/ 989351 w 1618938"/>
                <a:gd name="connsiteY18" fmla="*/ 869429 h 884419"/>
                <a:gd name="connsiteX19" fmla="*/ 1079292 w 1618938"/>
                <a:gd name="connsiteY19" fmla="*/ 839449 h 884419"/>
                <a:gd name="connsiteX20" fmla="*/ 1109272 w 1618938"/>
                <a:gd name="connsiteY20" fmla="*/ 794478 h 884419"/>
                <a:gd name="connsiteX21" fmla="*/ 1199213 w 1618938"/>
                <a:gd name="connsiteY21" fmla="*/ 749508 h 884419"/>
                <a:gd name="connsiteX22" fmla="*/ 1304144 w 1618938"/>
                <a:gd name="connsiteY22" fmla="*/ 629587 h 884419"/>
                <a:gd name="connsiteX23" fmla="*/ 1319134 w 1618938"/>
                <a:gd name="connsiteY23" fmla="*/ 584616 h 884419"/>
                <a:gd name="connsiteX24" fmla="*/ 1379095 w 1618938"/>
                <a:gd name="connsiteY24" fmla="*/ 494675 h 884419"/>
                <a:gd name="connsiteX25" fmla="*/ 1424065 w 1618938"/>
                <a:gd name="connsiteY25" fmla="*/ 419724 h 884419"/>
                <a:gd name="connsiteX26" fmla="*/ 1439056 w 1618938"/>
                <a:gd name="connsiteY26" fmla="*/ 374754 h 884419"/>
                <a:gd name="connsiteX27" fmla="*/ 1484026 w 1618938"/>
                <a:gd name="connsiteY27" fmla="*/ 344774 h 884419"/>
                <a:gd name="connsiteX28" fmla="*/ 1514006 w 1618938"/>
                <a:gd name="connsiteY28" fmla="*/ 314793 h 884419"/>
                <a:gd name="connsiteX29" fmla="*/ 1543987 w 1618938"/>
                <a:gd name="connsiteY29" fmla="*/ 269823 h 884419"/>
                <a:gd name="connsiteX30" fmla="*/ 1573967 w 1618938"/>
                <a:gd name="connsiteY30" fmla="*/ 239842 h 884419"/>
                <a:gd name="connsiteX31" fmla="*/ 1603947 w 1618938"/>
                <a:gd name="connsiteY31" fmla="*/ 194872 h 884419"/>
                <a:gd name="connsiteX32" fmla="*/ 1618938 w 1618938"/>
                <a:gd name="connsiteY32" fmla="*/ 149901 h 88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18938" h="884419">
                  <a:moveTo>
                    <a:pt x="0" y="59960"/>
                  </a:moveTo>
                  <a:cubicBezTo>
                    <a:pt x="19987" y="54963"/>
                    <a:pt x="41533" y="54183"/>
                    <a:pt x="59960" y="44970"/>
                  </a:cubicBezTo>
                  <a:cubicBezTo>
                    <a:pt x="72601" y="38650"/>
                    <a:pt x="77822" y="22261"/>
                    <a:pt x="89941" y="14990"/>
                  </a:cubicBezTo>
                  <a:cubicBezTo>
                    <a:pt x="103490" y="6861"/>
                    <a:pt x="119921" y="4997"/>
                    <a:pt x="134911" y="0"/>
                  </a:cubicBezTo>
                  <a:cubicBezTo>
                    <a:pt x="149901" y="4997"/>
                    <a:pt x="171117" y="1843"/>
                    <a:pt x="179882" y="14990"/>
                  </a:cubicBezTo>
                  <a:cubicBezTo>
                    <a:pt x="194015" y="36189"/>
                    <a:pt x="188168" y="65360"/>
                    <a:pt x="194872" y="89941"/>
                  </a:cubicBezTo>
                  <a:cubicBezTo>
                    <a:pt x="203187" y="120430"/>
                    <a:pt x="214859" y="149902"/>
                    <a:pt x="224852" y="179882"/>
                  </a:cubicBezTo>
                  <a:lnTo>
                    <a:pt x="284813" y="359764"/>
                  </a:lnTo>
                  <a:lnTo>
                    <a:pt x="314793" y="449705"/>
                  </a:lnTo>
                  <a:cubicBezTo>
                    <a:pt x="319790" y="469692"/>
                    <a:pt x="323863" y="489932"/>
                    <a:pt x="329783" y="509665"/>
                  </a:cubicBezTo>
                  <a:cubicBezTo>
                    <a:pt x="338864" y="539934"/>
                    <a:pt x="349770" y="569626"/>
                    <a:pt x="359764" y="599606"/>
                  </a:cubicBezTo>
                  <a:lnTo>
                    <a:pt x="374754" y="644577"/>
                  </a:lnTo>
                  <a:cubicBezTo>
                    <a:pt x="379751" y="659567"/>
                    <a:pt x="378571" y="678374"/>
                    <a:pt x="389744" y="689547"/>
                  </a:cubicBezTo>
                  <a:lnTo>
                    <a:pt x="494675" y="794478"/>
                  </a:lnTo>
                  <a:cubicBezTo>
                    <a:pt x="504669" y="804472"/>
                    <a:pt x="511248" y="819990"/>
                    <a:pt x="524656" y="824459"/>
                  </a:cubicBezTo>
                  <a:cubicBezTo>
                    <a:pt x="539646" y="829456"/>
                    <a:pt x="554201" y="836021"/>
                    <a:pt x="569626" y="839449"/>
                  </a:cubicBezTo>
                  <a:cubicBezTo>
                    <a:pt x="619403" y="850510"/>
                    <a:pt x="716683" y="861460"/>
                    <a:pt x="764498" y="869429"/>
                  </a:cubicBezTo>
                  <a:cubicBezTo>
                    <a:pt x="789630" y="873618"/>
                    <a:pt x="814465" y="879422"/>
                    <a:pt x="839449" y="884419"/>
                  </a:cubicBezTo>
                  <a:cubicBezTo>
                    <a:pt x="889416" y="879422"/>
                    <a:pt x="939995" y="878683"/>
                    <a:pt x="989351" y="869429"/>
                  </a:cubicBezTo>
                  <a:cubicBezTo>
                    <a:pt x="1020412" y="863605"/>
                    <a:pt x="1079292" y="839449"/>
                    <a:pt x="1079292" y="839449"/>
                  </a:cubicBezTo>
                  <a:cubicBezTo>
                    <a:pt x="1089285" y="824459"/>
                    <a:pt x="1096533" y="807217"/>
                    <a:pt x="1109272" y="794478"/>
                  </a:cubicBezTo>
                  <a:cubicBezTo>
                    <a:pt x="1138330" y="765419"/>
                    <a:pt x="1162638" y="761700"/>
                    <a:pt x="1199213" y="749508"/>
                  </a:cubicBezTo>
                  <a:cubicBezTo>
                    <a:pt x="1286903" y="661818"/>
                    <a:pt x="1254565" y="703955"/>
                    <a:pt x="1304144" y="629587"/>
                  </a:cubicBezTo>
                  <a:cubicBezTo>
                    <a:pt x="1309141" y="614597"/>
                    <a:pt x="1311460" y="598429"/>
                    <a:pt x="1319134" y="584616"/>
                  </a:cubicBezTo>
                  <a:cubicBezTo>
                    <a:pt x="1336633" y="553118"/>
                    <a:pt x="1367701" y="528858"/>
                    <a:pt x="1379095" y="494675"/>
                  </a:cubicBezTo>
                  <a:cubicBezTo>
                    <a:pt x="1398554" y="436297"/>
                    <a:pt x="1382912" y="460878"/>
                    <a:pt x="1424065" y="419724"/>
                  </a:cubicBezTo>
                  <a:cubicBezTo>
                    <a:pt x="1429062" y="404734"/>
                    <a:pt x="1429185" y="387092"/>
                    <a:pt x="1439056" y="374754"/>
                  </a:cubicBezTo>
                  <a:cubicBezTo>
                    <a:pt x="1450310" y="360686"/>
                    <a:pt x="1469958" y="356028"/>
                    <a:pt x="1484026" y="344774"/>
                  </a:cubicBezTo>
                  <a:cubicBezTo>
                    <a:pt x="1495062" y="335945"/>
                    <a:pt x="1505177" y="325829"/>
                    <a:pt x="1514006" y="314793"/>
                  </a:cubicBezTo>
                  <a:cubicBezTo>
                    <a:pt x="1525260" y="300725"/>
                    <a:pt x="1532733" y="283891"/>
                    <a:pt x="1543987" y="269823"/>
                  </a:cubicBezTo>
                  <a:cubicBezTo>
                    <a:pt x="1552816" y="258787"/>
                    <a:pt x="1565138" y="250878"/>
                    <a:pt x="1573967" y="239842"/>
                  </a:cubicBezTo>
                  <a:cubicBezTo>
                    <a:pt x="1585221" y="225774"/>
                    <a:pt x="1595890" y="210986"/>
                    <a:pt x="1603947" y="194872"/>
                  </a:cubicBezTo>
                  <a:cubicBezTo>
                    <a:pt x="1611014" y="180739"/>
                    <a:pt x="1618938" y="149901"/>
                    <a:pt x="1618938" y="14990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341687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CE7166-6C43-534D-8F46-9F718A2565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571523"/>
              </p:ext>
            </p:extLst>
          </p:nvPr>
        </p:nvGraphicFramePr>
        <p:xfrm>
          <a:off x="173181" y="204642"/>
          <a:ext cx="11845638" cy="54901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81300">
                  <a:extLst>
                    <a:ext uri="{9D8B030D-6E8A-4147-A177-3AD203B41FA5}">
                      <a16:colId xmlns:a16="http://schemas.microsoft.com/office/drawing/2014/main" val="3392950994"/>
                    </a:ext>
                  </a:extLst>
                </a:gridCol>
                <a:gridCol w="2306683">
                  <a:extLst>
                    <a:ext uri="{9D8B030D-6E8A-4147-A177-3AD203B41FA5}">
                      <a16:colId xmlns:a16="http://schemas.microsoft.com/office/drawing/2014/main" val="1607762186"/>
                    </a:ext>
                  </a:extLst>
                </a:gridCol>
                <a:gridCol w="2535381">
                  <a:extLst>
                    <a:ext uri="{9D8B030D-6E8A-4147-A177-3AD203B41FA5}">
                      <a16:colId xmlns:a16="http://schemas.microsoft.com/office/drawing/2014/main" val="2442095562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2820949341"/>
                    </a:ext>
                  </a:extLst>
                </a:gridCol>
                <a:gridCol w="2611583">
                  <a:extLst>
                    <a:ext uri="{9D8B030D-6E8A-4147-A177-3AD203B41FA5}">
                      <a16:colId xmlns:a16="http://schemas.microsoft.com/office/drawing/2014/main" val="4287011039"/>
                    </a:ext>
                  </a:extLst>
                </a:gridCol>
              </a:tblGrid>
              <a:tr h="432667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Glanzmann’s Thrombasthenia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Bernard-Soulier Syndrome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Gray Platelet Syndrome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Hermansky-Pudlak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25108"/>
                  </a:ext>
                </a:extLst>
              </a:tr>
              <a:tr h="374478">
                <a:tc>
                  <a:txBody>
                    <a:bodyPr/>
                    <a:lstStyle/>
                    <a:p>
                      <a:r>
                        <a:rPr lang="en-US" dirty="0"/>
                        <a:t>Thrombocytopenia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42483"/>
                  </a:ext>
                </a:extLst>
              </a:tr>
              <a:tr h="623454">
                <a:tc>
                  <a:txBody>
                    <a:bodyPr/>
                    <a:lstStyle/>
                    <a:p>
                      <a:r>
                        <a:rPr lang="en-US" dirty="0"/>
                        <a:t>Peripheral blood smear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platelets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platelets</a:t>
                      </a:r>
                    </a:p>
                    <a:p>
                      <a:r>
                        <a:rPr lang="en-US" dirty="0"/>
                        <a:t>Absent alpha granules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26329"/>
                  </a:ext>
                </a:extLst>
              </a:tr>
              <a:tr h="967047">
                <a:tc>
                  <a:txBody>
                    <a:bodyPr/>
                    <a:lstStyle/>
                    <a:p>
                      <a:r>
                        <a:rPr lang="en-US" dirty="0"/>
                        <a:t>Platelet Aggregation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Absent aggregation to </a:t>
                      </a:r>
                    </a:p>
                    <a:p>
                      <a:r>
                        <a:rPr lang="en-US" dirty="0"/>
                        <a:t>All agonists except ristocetin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Absent aggregation to</a:t>
                      </a:r>
                    </a:p>
                    <a:p>
                      <a:r>
                        <a:rPr lang="en-US" dirty="0"/>
                        <a:t>ristocetin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Lack of secondary wave with ADP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1597"/>
                  </a:ext>
                </a:extLst>
              </a:tr>
              <a:tr h="614378">
                <a:tc>
                  <a:txBody>
                    <a:bodyPr/>
                    <a:lstStyle/>
                    <a:p>
                      <a:r>
                        <a:rPr lang="en-US" dirty="0"/>
                        <a:t>Other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Platelet receptor flow cytometry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Platelet receptor flow cytometry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Platelet electron microscopy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Platelet electron microscopy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994613"/>
                  </a:ext>
                </a:extLst>
              </a:tr>
              <a:tr h="765351">
                <a:tc>
                  <a:txBody>
                    <a:bodyPr/>
                    <a:lstStyle/>
                    <a:p>
                      <a:r>
                        <a:rPr lang="en-US" dirty="0"/>
                        <a:t>Other findings or clues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Myelofibrosis and splenomegaly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Oculocutaneous albinism</a:t>
                      </a:r>
                    </a:p>
                    <a:p>
                      <a:r>
                        <a:rPr lang="en-US" dirty="0"/>
                        <a:t>Pulmonary fibrosis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71399"/>
                  </a:ext>
                </a:extLst>
              </a:tr>
              <a:tr h="1034313">
                <a:tc>
                  <a:txBody>
                    <a:bodyPr/>
                    <a:lstStyle/>
                    <a:p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Responsible 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Autosomal recessive</a:t>
                      </a:r>
                      <a:endParaRPr lang="en-US" sz="18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ITGA2B or ITGB3</a:t>
                      </a:r>
                      <a:endParaRPr lang="en-US" sz="1800" i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Autosomal recessive</a:t>
                      </a:r>
                      <a:endParaRPr lang="en-US" sz="18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GP1BA, GP1BB, or GP9</a:t>
                      </a:r>
                      <a:endParaRPr lang="en-US" sz="1800" i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Autosomal recessive and dominant</a:t>
                      </a:r>
                      <a:endParaRPr lang="en-US" sz="18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NBEAL2</a:t>
                      </a:r>
                      <a:endParaRPr lang="en-US" sz="1800" i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Autosomal recessive</a:t>
                      </a: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HPS1, AP3B1, HPS3, HPS4, HPS5, HPS6, DTNBP1, BLOC1S3, PLDN, and AP3D1</a:t>
                      </a:r>
                      <a:endParaRPr lang="en-US" sz="1800" i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079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060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ABC6-D3EA-3C48-A1A3-2D2CC836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Inherited Disorders of Platelet Number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38417-223A-5F42-AE43-E174AD663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41081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1"/>
            <a:ext cx="12192000" cy="833846"/>
          </a:xfrm>
        </p:spPr>
        <p:txBody>
          <a:bodyPr/>
          <a:lstStyle/>
          <a:p>
            <a:pPr algn="ctr"/>
            <a:r>
              <a:rPr lang="en-US" dirty="0"/>
              <a:t>Inherited Disorders of Platelet Number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353105" y="1306286"/>
            <a:ext cx="11485790" cy="403187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Wiskott-Aldrich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X-linked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MYH9-RD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Thrombocytopenia absent radii syndrome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Chromosomal conditions associated with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Congenital Amegakarocytic Thrombocytopenia and Fanconi Anemia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Covered in bone marrow failure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7349291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11940CE9-8BE0-2C45-8C81-2AD490511B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485" y="112296"/>
            <a:ext cx="12052515" cy="9144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Wiskott-Aldrich Syndrome: Pathophysiology</a:t>
            </a:r>
            <a:endParaRPr lang="en-US" altLang="en-US" sz="40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FD0851F3-B068-4C4B-B467-6213B5460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33123" name="Rectangle 4">
            <a:extLst>
              <a:ext uri="{FF2B5EF4-FFF2-40B4-BE49-F238E27FC236}">
                <a16:creationId xmlns:a16="http://schemas.microsoft.com/office/drawing/2014/main" id="{074B8732-71DD-264C-9658-F4563203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124" name="Rectangle 5">
            <a:extLst>
              <a:ext uri="{FF2B5EF4-FFF2-40B4-BE49-F238E27FC236}">
                <a16:creationId xmlns:a16="http://schemas.microsoft.com/office/drawing/2014/main" id="{D140D535-0357-4C41-AA31-C621C7C3E0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685" y="1026695"/>
            <a:ext cx="11484244" cy="5156617"/>
          </a:xfrm>
        </p:spPr>
        <p:txBody>
          <a:bodyPr vert="horz" lIns="92075" tIns="46038" rIns="92075" bIns="46038" rtlCol="0">
            <a:normAutofit/>
          </a:bodyPr>
          <a:lstStyle/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X-linked recessive inheritance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 of </a:t>
            </a:r>
            <a:r>
              <a:rPr lang="en-US" altLang="en-US" sz="36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WASP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gene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Defect in surface glycoprotein CD43, an actin-binding signaling protein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Variable thrombocytopenia with small platelets and poor function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Associated with defects in T and B cells and inability to form antibodies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endParaRPr lang="en-US" altLang="en-US" sz="17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25" name="Text Box 7">
            <a:extLst>
              <a:ext uri="{FF2B5EF4-FFF2-40B4-BE49-F238E27FC236}">
                <a16:creationId xmlns:a16="http://schemas.microsoft.com/office/drawing/2014/main" id="{D6372263-7962-7F43-A2B4-35E08C24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061" y="6255088"/>
            <a:ext cx="6550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Ochs et al, Biol Blood Marrow Transplant 2009;15:84-90 &amp; Ochs et al., Curr Opin Hematol 2008; 15:30-6</a:t>
            </a: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954851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E72B91B0-7F59-674C-9D3D-F32F06E5B4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X-linked Thrombocytopenia</a:t>
            </a:r>
          </a:p>
        </p:txBody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00701243-A7A4-7D41-B0F1-8AE5D15C6B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87837"/>
            <a:ext cx="6143786" cy="423103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 of </a:t>
            </a:r>
            <a:r>
              <a:rPr lang="en-US" altLang="en-US" sz="36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WASP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gene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a single amino acid substitution</a:t>
            </a:r>
          </a:p>
          <a:p>
            <a:pPr lvl="1" eaLnBrk="1" hangingPunct="1">
              <a:buFont typeface="Times" pitchFamily="2" charset="0"/>
              <a:buChar char="•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Microthrombocytopenia without associated eczema and immunodeficiency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7132E01-D642-C54C-8BDF-07F6C5AE6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318" y="5293814"/>
            <a:ext cx="4958367" cy="8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US" sz="1400" dirty="0"/>
              <a:t>Republished with permission of </a:t>
            </a:r>
            <a:r>
              <a:rPr lang="en-US" sz="1400" i="1" dirty="0"/>
              <a:t>Blood</a:t>
            </a:r>
            <a:r>
              <a:rPr lang="en-US" sz="1400" dirty="0"/>
              <a:t>, from Inherited thrombocytopenia: when a low platelet count does not mean ITP, Drachman, 103, 2, 390-398, </a:t>
            </a:r>
            <a:r>
              <a:rPr lang="en-US" altLang="en-US" sz="1400" dirty="0"/>
              <a:t>©</a:t>
            </a:r>
            <a:r>
              <a:rPr lang="en-US" sz="1400" dirty="0"/>
              <a:t> 2004; permission conveyed through Copyright Clearance Center, Inc.</a:t>
            </a:r>
            <a:r>
              <a:rPr lang="en-GB" altLang="en-US" sz="1400" dirty="0"/>
              <a:t> </a:t>
            </a:r>
            <a:endParaRPr lang="en-GB" altLang="en-US" sz="11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77" y="1600013"/>
            <a:ext cx="3864225" cy="363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13786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9D69087E-98BB-3D44-ADA0-423AC65C53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Wiskott-Aldrich Syndrome: Diagnosis and Management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35170" name="Rectangle 3">
            <a:extLst>
              <a:ext uri="{FF2B5EF4-FFF2-40B4-BE49-F238E27FC236}">
                <a16:creationId xmlns:a16="http://schemas.microsoft.com/office/drawing/2014/main" id="{367291C4-54A3-124C-BEB1-165E44FA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1176DD51-E5AE-8E42-8ABA-D560C1D7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5172" name="Rectangle 5">
            <a:extLst>
              <a:ext uri="{FF2B5EF4-FFF2-40B4-BE49-F238E27FC236}">
                <a16:creationId xmlns:a16="http://schemas.microsoft.com/office/drawing/2014/main" id="{AB988FB4-E143-E34F-BBC8-3BFF98AA227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5465" y="990600"/>
            <a:ext cx="11530738" cy="5029200"/>
          </a:xfrm>
        </p:spPr>
        <p:txBody>
          <a:bodyPr vert="horz" lIns="92075" tIns="46038" rIns="92075" bIns="46038" rtlCol="0">
            <a:normAutofit fontScale="92500" lnSpcReduction="20000"/>
          </a:bodyPr>
          <a:lstStyle/>
          <a:p>
            <a:pPr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Triad of thrombocytopenia, eczema, and frequent infections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</a:p>
          <a:p>
            <a:pPr lvl="1">
              <a:spcBef>
                <a:spcPts val="60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Gene testing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Flow cytometry for the WASP protein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Complications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Hemorrhage (internal and mucosal)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Infection (post-splenectomy sepsis, viral pneumonia)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Autoimmune disorders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Malignancy (ALL, lymphoma)</a:t>
            </a:r>
          </a:p>
          <a:p>
            <a:pPr eaLnBrk="1" hangingPunct="1">
              <a:lnSpc>
                <a:spcPct val="0"/>
              </a:lnSpc>
              <a:spcBef>
                <a:spcPct val="35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en-US" u="sng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Treatment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Supportive management of eczema and infection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Splenectomy usually beneficial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Stem cell transplantation </a:t>
            </a:r>
          </a:p>
        </p:txBody>
      </p:sp>
      <p:sp>
        <p:nvSpPr>
          <p:cNvPr id="135173" name="Text Box 6">
            <a:extLst>
              <a:ext uri="{FF2B5EF4-FFF2-40B4-BE49-F238E27FC236}">
                <a16:creationId xmlns:a16="http://schemas.microsoft.com/office/drawing/2014/main" id="{B1D83C13-9D4A-EB4C-8AB6-AD2DFB20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6" y="179228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5174" name="Text Box 7">
            <a:extLst>
              <a:ext uri="{FF2B5EF4-FFF2-40B4-BE49-F238E27FC236}">
                <a16:creationId xmlns:a16="http://schemas.microsoft.com/office/drawing/2014/main" id="{3EC0BB43-2A5F-0347-9DC5-3F8AA43FC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24" y="6207125"/>
            <a:ext cx="67818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Ochs et al,  Biol Blood Marrow Transplant 2009;15:84-90 &amp; Ochs et al.Curr Opin Hematol 2008;15:30-6</a:t>
            </a:r>
            <a:endParaRPr lang="en-US" altLang="en-US" sz="1600" b="1" i="1" dirty="0"/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4635791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788CFECA-70E9-5742-A0C3-D7ED46968C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986" y="76200"/>
            <a:ext cx="12068014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MYH9 - Related Disorders</a:t>
            </a:r>
          </a:p>
        </p:txBody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B08C183D-0775-E144-B388-1B05E0A7441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1" y="1352550"/>
            <a:ext cx="7320365" cy="49552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Pathophysiology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Autosomal dominant</a:t>
            </a:r>
            <a:endParaRPr lang="en-US" altLang="en-US" sz="29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Mutations involving the MYH9 gene: encodes the nonmuscle myosin heavy chain IIA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Gene testing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Leukocyte inclusions: Döhle Bodies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Associated with renal failure, sensorineural hearing loss, and cataracts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 is primarily supportive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946" y="1219200"/>
            <a:ext cx="3820490" cy="3777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7A8549F-22DD-41A2-AE88-54D422F5F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946" y="4997003"/>
            <a:ext cx="3737436" cy="1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US" sz="1400" dirty="0"/>
              <a:t>Republished with permission of </a:t>
            </a:r>
            <a:r>
              <a:rPr lang="en-US" sz="1400" i="1" dirty="0"/>
              <a:t>Blood</a:t>
            </a:r>
            <a:r>
              <a:rPr lang="en-US" sz="1400" dirty="0"/>
              <a:t>, from Inherited thrombocytopenia: when a low platelet count does not mean ITP, Drachman, 103, 2, 390-398, </a:t>
            </a:r>
            <a:r>
              <a:rPr lang="en-US" altLang="en-US" sz="1400" dirty="0"/>
              <a:t>©</a:t>
            </a:r>
            <a:r>
              <a:rPr lang="en-US" sz="1400" dirty="0"/>
              <a:t> 2004; permission conveyed through Copyright Clearance Center, Inc.</a:t>
            </a:r>
            <a:r>
              <a:rPr lang="en-GB" altLang="en-US" sz="1400" dirty="0"/>
              <a:t> </a:t>
            </a:r>
            <a:endParaRPr lang="en-GB" altLang="en-US" sz="11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04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9E14D601-FBCF-104E-ABCF-AEAFEA3331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455" y="159762"/>
            <a:ext cx="11802229" cy="9525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 Absent Radius (TAR) Syndrome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64EEA4EF-B89C-6147-9D23-8D0FF18F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40291" name="Rectangle 4">
            <a:extLst>
              <a:ext uri="{FF2B5EF4-FFF2-40B4-BE49-F238E27FC236}">
                <a16:creationId xmlns:a16="http://schemas.microsoft.com/office/drawing/2014/main" id="{259A1C33-B4AE-FF42-9337-E1EE1B3E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40292" name="Rectangle 5">
            <a:extLst>
              <a:ext uri="{FF2B5EF4-FFF2-40B4-BE49-F238E27FC236}">
                <a16:creationId xmlns:a16="http://schemas.microsoft.com/office/drawing/2014/main" id="{1A5A9A30-6CAA-5A45-927C-CA192BC1D9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7458" y="1112262"/>
            <a:ext cx="11406752" cy="5471101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 eaLnBrk="1" hangingPunct="1">
              <a:lnSpc>
                <a:spcPct val="9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Pathophysiology </a:t>
            </a:r>
          </a:p>
          <a:p>
            <a:pPr lvl="1">
              <a:lnSpc>
                <a:spcPct val="9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Complex inheritance pattern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 and clinical manifestations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Radial abnormalities but normal thumbs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50% associated with gastritis and cow</a:t>
            </a:r>
            <a:r>
              <a:rPr lang="ja-JP" altLang="en-US" sz="280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 milk intolerance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Cardiac (30%) and renal (25%) anomalies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Diminished or absent megakaryocytes with elevated TPO levels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Management:  platelet transfusions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Outcome:  increase in platelet count by 12 to 24 months</a:t>
            </a:r>
          </a:p>
          <a:p>
            <a:pPr eaLnBrk="1" hangingPunct="1">
              <a:lnSpc>
                <a:spcPct val="95000"/>
              </a:lnSpc>
              <a:spcBef>
                <a:spcPct val="60000"/>
              </a:spcBef>
            </a:pPr>
            <a:endParaRPr lang="en-US" altLang="en-US" sz="1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60000"/>
              </a:spcBef>
            </a:pPr>
            <a:endParaRPr lang="en-US" altLang="en-US" sz="1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0293" name="Text Box 7">
            <a:extLst>
              <a:ext uri="{FF2B5EF4-FFF2-40B4-BE49-F238E27FC236}">
                <a16:creationId xmlns:a16="http://schemas.microsoft.com/office/drawing/2014/main" id="{660E5F25-EF74-7E49-A52F-7EDD0C5C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309" y="6428294"/>
            <a:ext cx="5250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Geddis Hematol Oncol Clin North Am 2009; 23:321-31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62281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8FFB-73F6-CB4A-8277-5FDF5E47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Thrombocytopenia: General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EECC0-2544-BD43-87F5-6B21E4554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967509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4DEC2071-C424-9641-A316-0AC89F89CF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Thrombocytopenias</a:t>
            </a:r>
          </a:p>
        </p:txBody>
      </p:sp>
      <p:graphicFrame>
        <p:nvGraphicFramePr>
          <p:cNvPr id="263231" name="Group 63">
            <a:extLst>
              <a:ext uri="{FF2B5EF4-FFF2-40B4-BE49-F238E27FC236}">
                <a16:creationId xmlns:a16="http://schemas.microsoft.com/office/drawing/2014/main" id="{65340A83-A0E5-4846-8590-F77FB3B5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54879"/>
              </p:ext>
            </p:extLst>
          </p:nvPr>
        </p:nvGraphicFramePr>
        <p:xfrm>
          <a:off x="278969" y="1295400"/>
          <a:ext cx="11546238" cy="4756150"/>
        </p:xfrm>
        <a:graphic>
          <a:graphicData uri="http://schemas.openxmlformats.org/drawingml/2006/table">
            <a:tbl>
              <a:tblPr/>
              <a:tblGrid>
                <a:gridCol w="481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0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Char char="§"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Velocardiofacial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Syndrome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Ch22q11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Cleft palate, cardiac defects and learning disabilities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3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Char char="§"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Jacobson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Syndrome/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Paris-Trousseau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Ch11q23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Congenital heart disease, developmental delay, facial dysmorphisms, and short stature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864742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CE7166-6C43-534D-8F46-9F718A2565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279427"/>
              </p:ext>
            </p:extLst>
          </p:nvPr>
        </p:nvGraphicFramePr>
        <p:xfrm>
          <a:off x="451641" y="268437"/>
          <a:ext cx="11288717" cy="477544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22157">
                  <a:extLst>
                    <a:ext uri="{9D8B030D-6E8A-4147-A177-3AD203B41FA5}">
                      <a16:colId xmlns:a16="http://schemas.microsoft.com/office/drawing/2014/main" val="3392950994"/>
                    </a:ext>
                  </a:extLst>
                </a:gridCol>
                <a:gridCol w="2819941">
                  <a:extLst>
                    <a:ext uri="{9D8B030D-6E8A-4147-A177-3AD203B41FA5}">
                      <a16:colId xmlns:a16="http://schemas.microsoft.com/office/drawing/2014/main" val="1607762186"/>
                    </a:ext>
                  </a:extLst>
                </a:gridCol>
                <a:gridCol w="3099527">
                  <a:extLst>
                    <a:ext uri="{9D8B030D-6E8A-4147-A177-3AD203B41FA5}">
                      <a16:colId xmlns:a16="http://schemas.microsoft.com/office/drawing/2014/main" val="2442095562"/>
                    </a:ext>
                  </a:extLst>
                </a:gridCol>
                <a:gridCol w="2947092">
                  <a:extLst>
                    <a:ext uri="{9D8B030D-6E8A-4147-A177-3AD203B41FA5}">
                      <a16:colId xmlns:a16="http://schemas.microsoft.com/office/drawing/2014/main" val="2820949341"/>
                    </a:ext>
                  </a:extLst>
                </a:gridCol>
              </a:tblGrid>
              <a:tr h="432667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Wiskott-Aldrich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MYH9-RD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Thrombocytopenia Absent Radius Syndrome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25108"/>
                  </a:ext>
                </a:extLst>
              </a:tr>
              <a:tr h="374478">
                <a:tc>
                  <a:txBody>
                    <a:bodyPr/>
                    <a:lstStyle/>
                    <a:p>
                      <a:r>
                        <a:rPr lang="en-US" dirty="0"/>
                        <a:t>Platelet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42483"/>
                  </a:ext>
                </a:extLst>
              </a:tr>
              <a:tr h="623454">
                <a:tc>
                  <a:txBody>
                    <a:bodyPr/>
                    <a:lstStyle/>
                    <a:p>
                      <a:r>
                        <a:rPr lang="en-US" dirty="0"/>
                        <a:t>Peripheral blood smear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Platelets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Dohle bodies in neutrophils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26329"/>
                  </a:ext>
                </a:extLst>
              </a:tr>
              <a:tr h="967047">
                <a:tc>
                  <a:txBody>
                    <a:bodyPr/>
                    <a:lstStyle/>
                    <a:p>
                      <a:r>
                        <a:rPr lang="en-US" dirty="0"/>
                        <a:t>Other clues and 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Immunodeficiency</a:t>
                      </a:r>
                    </a:p>
                    <a:p>
                      <a:r>
                        <a:rPr lang="en-US" dirty="0"/>
                        <a:t>Recurrent infections</a:t>
                      </a:r>
                    </a:p>
                    <a:p>
                      <a:r>
                        <a:rPr lang="en-US" dirty="0"/>
                        <a:t>Eczema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Sensorineural hearing loss</a:t>
                      </a:r>
                    </a:p>
                    <a:p>
                      <a:r>
                        <a:rPr lang="en-US" dirty="0"/>
                        <a:t>Renal disease</a:t>
                      </a:r>
                    </a:p>
                    <a:p>
                      <a:r>
                        <a:rPr lang="en-US" dirty="0"/>
                        <a:t>Cataracts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Absent radii</a:t>
                      </a:r>
                    </a:p>
                    <a:p>
                      <a:r>
                        <a:rPr lang="en-US" dirty="0"/>
                        <a:t>Cow milk intolerance</a:t>
                      </a:r>
                    </a:p>
                    <a:p>
                      <a:r>
                        <a:rPr lang="en-US" dirty="0"/>
                        <a:t>Cardiac and renal  abnormalities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1597"/>
                  </a:ext>
                </a:extLst>
              </a:tr>
              <a:tr h="614378">
                <a:tc>
                  <a:txBody>
                    <a:bodyPr/>
                    <a:lstStyle/>
                    <a:p>
                      <a:r>
                        <a:rPr lang="en-US" dirty="0"/>
                        <a:t>Other lab 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and B cell defects </a:t>
                      </a:r>
                    </a:p>
                    <a:p>
                      <a:r>
                        <a:rPr lang="en-US" dirty="0"/>
                        <a:t>Reduced CD43 on platelet flow cytometry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 TPO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994613"/>
                  </a:ext>
                </a:extLst>
              </a:tr>
              <a:tr h="1034313">
                <a:tc>
                  <a:txBody>
                    <a:bodyPr/>
                    <a:lstStyle/>
                    <a:p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Responsible 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X-linked recessive</a:t>
                      </a: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Autosomal dominant </a:t>
                      </a:r>
                    </a:p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MYH9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Complex inheritance 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079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41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2441A4F5-2412-F341-8822-8E2AF1E632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3716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Disorders of Platelet Function and/or Number: Review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EBD4F7F8-98C7-2347-AC46-E8D29A3208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4864" y="1190847"/>
            <a:ext cx="11642271" cy="566715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size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Small:  WAS  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Normal:  TAR, Glanzmann’s Thrombasthenia, Hermansky-Pudlak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Large or giant: Bernard-Soulier, MYH9 – RD, Gray Platelet Syndrome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None/>
            </a:pPr>
            <a:endParaRPr lang="en-US" altLang="en-US" sz="13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Other abnormalities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Döhle bodies in neutrophils: MYH9 - RD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Immunodeficiency, Infections, Eczema: WAS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Deafness, renal disease, and/or cataracts: MYH9 - RD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Bleeding out of proportion to the platelet count: MYH9-RD, Bernard-Soulier, Gray Platelet Syndrome, Glanzmann’s Thrombasthenia, Hermnasky - Pudlak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Radii and cow milk intolerance: TAR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9730640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Disorders of Platelet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9445369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Acquired Disorders of Platelet Function: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621029" y="1980883"/>
            <a:ext cx="10629901" cy="280076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Basic science and pathophysiology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Epidemiology, risk assessment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Diagnosis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Management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5810203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B6C83789-10B5-AE40-8CEA-130581BE83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"/>
            <a:ext cx="12192000" cy="20447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Pathophysiology and Risk Factors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66914" name="Rectangle 3">
            <a:extLst>
              <a:ext uri="{FF2B5EF4-FFF2-40B4-BE49-F238E27FC236}">
                <a16:creationId xmlns:a16="http://schemas.microsoft.com/office/drawing/2014/main" id="{BF91FF81-3C24-0748-8AD1-7E983CB866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53785" y="2057400"/>
            <a:ext cx="11484429" cy="4060372"/>
          </a:xfrm>
        </p:spPr>
        <p:txBody>
          <a:bodyPr vert="horz" lIns="92075" tIns="46038" rIns="92075" bIns="46038" rtlCol="0">
            <a:normAutofit/>
          </a:bodyPr>
          <a:lstStyle/>
          <a:p>
            <a:pPr marL="465138" indent="-465138">
              <a:lnSpc>
                <a:spcPct val="75000"/>
              </a:lnSpc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600" dirty="0">
                <a:solidFill>
                  <a:srgbClr val="000000"/>
                </a:solidFill>
                <a:cs typeface="Arial" charset="0"/>
              </a:rPr>
              <a:t>Renal failure</a:t>
            </a:r>
          </a:p>
          <a:p>
            <a:pPr marL="906463" lvl="1" indent="-327025"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ea typeface="+mn-ea"/>
                <a:cs typeface="Arial" charset="0"/>
              </a:rPr>
              <a:t>Impaired adhesion and aggregation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Decreased thromboxane A2 formation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Low serotonin and ADP with increased cyclic AMP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Impaired release of alpha and dense-granule contents</a:t>
            </a:r>
          </a:p>
          <a:p>
            <a:pPr marL="906463" lvl="1" indent="-327025"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cs typeface="Arial" charset="0"/>
              </a:rPr>
              <a:t>Defects of platelet adhesion to the vessel wall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VWF dysfunction</a:t>
            </a:r>
          </a:p>
          <a:p>
            <a:pPr marL="465138" indent="-465138">
              <a:buClr>
                <a:schemeClr val="folHlink"/>
              </a:buClr>
              <a:buFont typeface="Wingdings" charset="0"/>
              <a:buChar char="§"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214183310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C6394AFB-A95A-1E41-A946-BC1F188FA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649186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Pathophysiology and Risk Assessment 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77154" name="Rectangle 3">
            <a:extLst>
              <a:ext uri="{FF2B5EF4-FFF2-40B4-BE49-F238E27FC236}">
                <a16:creationId xmlns:a16="http://schemas.microsoft.com/office/drawing/2014/main" id="{54CD2D54-CE68-CC44-B4E4-F7E84C6D7B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48342" y="1649186"/>
            <a:ext cx="11201400" cy="4648200"/>
          </a:xfrm>
        </p:spPr>
        <p:txBody>
          <a:bodyPr vert="horz" lIns="92075" tIns="46038" rIns="92075" bIns="46038" rtlCol="0"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900" dirty="0">
                <a:ea typeface="ＭＳ Ｐゴシック" panose="020B0600070205080204" pitchFamily="34" charset="-128"/>
                <a:cs typeface="Arial" panose="020B0604020202020204" pitchFamily="34" charset="0"/>
              </a:rPr>
              <a:t>Drugs 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ASA (irreversible inhibition cyclooxygenase 1): 7 days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NSAIDS (reversible inhibition of cyclooxygenase 1): half-life of drug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Valporic Acid, psychotropic drugs, and semi-synthetic penicillin derivatives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n-US" sz="3900" dirty="0">
                <a:solidFill>
                  <a:srgbClr val="000000"/>
                </a:solidFill>
                <a:cs typeface="Arial" charset="0"/>
              </a:rPr>
              <a:t>Cardiac disease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cs typeface="Arial" charset="0"/>
              </a:rPr>
              <a:t>Cyanotic heart disease and extracorporeal circulation (ECMO)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cs typeface="Arial" charset="0"/>
              </a:rPr>
              <a:t>Usually secondary to platelet activation</a:t>
            </a:r>
          </a:p>
          <a:p>
            <a:pPr marL="906463" lvl="1" indent="-327025">
              <a:lnSpc>
                <a:spcPct val="95000"/>
              </a:lnSpc>
              <a:spcBef>
                <a:spcPct val="50000"/>
              </a:spcBef>
              <a:buFont typeface="Times" pitchFamily="2" charset="0"/>
              <a:buChar char="•"/>
            </a:pP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48741323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C6394AFB-A95A-1E41-A946-BC1F188FA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649186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Diagnosis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77154" name="Rectangle 3">
            <a:extLst>
              <a:ext uri="{FF2B5EF4-FFF2-40B4-BE49-F238E27FC236}">
                <a16:creationId xmlns:a16="http://schemas.microsoft.com/office/drawing/2014/main" id="{54CD2D54-CE68-CC44-B4E4-F7E84C6D7B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8322" y="1675312"/>
            <a:ext cx="11721738" cy="4648200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aggregation for ASA effect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2400" b="1" dirty="0">
                <a:solidFill>
                  <a:schemeClr val="folHlink"/>
                </a:solidFill>
                <a:cs typeface="Arial" panose="020B0604020202020204" pitchFamily="34" charset="0"/>
              </a:rPr>
              <a:t>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2400" b="1" dirty="0">
                <a:solidFill>
                  <a:schemeClr val="folHlink"/>
                </a:solidFill>
                <a:cs typeface="Arial" panose="020B0604020202020204" pitchFamily="34" charset="0"/>
              </a:rPr>
              <a:t>Aspirin Effect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- Absent aggregation to arachadonic acid. Primary wave aggregation only with ADP. Decreased or absent aggregation with collagen.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Mostly based on careful review of risk factors and the clinical scenario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C349FED-185F-8248-8C97-EA2BD74C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25" y="2255997"/>
            <a:ext cx="9914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Epinephrine                          ADP                                         Collagen                            Ristocetin                            Arachidonic Acid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9314" y="2615837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86041" y="2591678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80013" y="2615837"/>
            <a:ext cx="1850571" cy="15675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437915" y="2615837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60713" y="2615838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3512" y="2514751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100</a:t>
            </a:r>
          </a:p>
        </p:txBody>
      </p:sp>
      <p:sp>
        <p:nvSpPr>
          <p:cNvPr id="14" name="Freeform 13"/>
          <p:cNvSpPr/>
          <p:nvPr/>
        </p:nvSpPr>
        <p:spPr>
          <a:xfrm>
            <a:off x="5399313" y="2687032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9447551" y="2659707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376534" y="2659707"/>
            <a:ext cx="1678899" cy="329783"/>
          </a:xfrm>
          <a:custGeom>
            <a:avLst/>
            <a:gdLst>
              <a:gd name="connsiteX0" fmla="*/ 0 w 1678899"/>
              <a:gd name="connsiteY0" fmla="*/ 239842 h 329783"/>
              <a:gd name="connsiteX1" fmla="*/ 89941 w 1678899"/>
              <a:gd name="connsiteY1" fmla="*/ 149901 h 329783"/>
              <a:gd name="connsiteX2" fmla="*/ 119922 w 1678899"/>
              <a:gd name="connsiteY2" fmla="*/ 119921 h 329783"/>
              <a:gd name="connsiteX3" fmla="*/ 194873 w 1678899"/>
              <a:gd name="connsiteY3" fmla="*/ 29980 h 329783"/>
              <a:gd name="connsiteX4" fmla="*/ 239843 w 1678899"/>
              <a:gd name="connsiteY4" fmla="*/ 0 h 329783"/>
              <a:gd name="connsiteX5" fmla="*/ 344774 w 1678899"/>
              <a:gd name="connsiteY5" fmla="*/ 14990 h 329783"/>
              <a:gd name="connsiteX6" fmla="*/ 359764 w 1678899"/>
              <a:gd name="connsiteY6" fmla="*/ 59960 h 329783"/>
              <a:gd name="connsiteX7" fmla="*/ 389745 w 1678899"/>
              <a:gd name="connsiteY7" fmla="*/ 89941 h 329783"/>
              <a:gd name="connsiteX8" fmla="*/ 419725 w 1678899"/>
              <a:gd name="connsiteY8" fmla="*/ 134911 h 329783"/>
              <a:gd name="connsiteX9" fmla="*/ 479686 w 1678899"/>
              <a:gd name="connsiteY9" fmla="*/ 149901 h 329783"/>
              <a:gd name="connsiteX10" fmla="*/ 554636 w 1678899"/>
              <a:gd name="connsiteY10" fmla="*/ 209862 h 329783"/>
              <a:gd name="connsiteX11" fmla="*/ 644577 w 1678899"/>
              <a:gd name="connsiteY11" fmla="*/ 239842 h 329783"/>
              <a:gd name="connsiteX12" fmla="*/ 674558 w 1678899"/>
              <a:gd name="connsiteY12" fmla="*/ 269823 h 329783"/>
              <a:gd name="connsiteX13" fmla="*/ 809469 w 1678899"/>
              <a:gd name="connsiteY13" fmla="*/ 299803 h 329783"/>
              <a:gd name="connsiteX14" fmla="*/ 1049312 w 1678899"/>
              <a:gd name="connsiteY14" fmla="*/ 329783 h 329783"/>
              <a:gd name="connsiteX15" fmla="*/ 1394086 w 1678899"/>
              <a:gd name="connsiteY15" fmla="*/ 314793 h 329783"/>
              <a:gd name="connsiteX16" fmla="*/ 1469036 w 1678899"/>
              <a:gd name="connsiteY16" fmla="*/ 299803 h 329783"/>
              <a:gd name="connsiteX17" fmla="*/ 1499017 w 1678899"/>
              <a:gd name="connsiteY17" fmla="*/ 269823 h 329783"/>
              <a:gd name="connsiteX18" fmla="*/ 1558977 w 1678899"/>
              <a:gd name="connsiteY18" fmla="*/ 224852 h 329783"/>
              <a:gd name="connsiteX19" fmla="*/ 1588958 w 1678899"/>
              <a:gd name="connsiteY19" fmla="*/ 194872 h 329783"/>
              <a:gd name="connsiteX20" fmla="*/ 1633928 w 1678899"/>
              <a:gd name="connsiteY20" fmla="*/ 164892 h 329783"/>
              <a:gd name="connsiteX21" fmla="*/ 1678899 w 1678899"/>
              <a:gd name="connsiteY21" fmla="*/ 149901 h 32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78899" h="329783">
                <a:moveTo>
                  <a:pt x="0" y="239842"/>
                </a:moveTo>
                <a:lnTo>
                  <a:pt x="89941" y="149901"/>
                </a:lnTo>
                <a:cubicBezTo>
                  <a:pt x="99935" y="139908"/>
                  <a:pt x="111442" y="131227"/>
                  <a:pt x="119922" y="119921"/>
                </a:cubicBezTo>
                <a:cubicBezTo>
                  <a:pt x="141791" y="90761"/>
                  <a:pt x="165090" y="53806"/>
                  <a:pt x="194873" y="29980"/>
                </a:cubicBezTo>
                <a:cubicBezTo>
                  <a:pt x="208941" y="18726"/>
                  <a:pt x="224853" y="9993"/>
                  <a:pt x="239843" y="0"/>
                </a:cubicBezTo>
                <a:cubicBezTo>
                  <a:pt x="274820" y="4997"/>
                  <a:pt x="313172" y="-811"/>
                  <a:pt x="344774" y="14990"/>
                </a:cubicBezTo>
                <a:cubicBezTo>
                  <a:pt x="358907" y="22056"/>
                  <a:pt x="351634" y="46411"/>
                  <a:pt x="359764" y="59960"/>
                </a:cubicBezTo>
                <a:cubicBezTo>
                  <a:pt x="367036" y="72079"/>
                  <a:pt x="380916" y="78905"/>
                  <a:pt x="389745" y="89941"/>
                </a:cubicBezTo>
                <a:cubicBezTo>
                  <a:pt x="400999" y="104009"/>
                  <a:pt x="404735" y="124918"/>
                  <a:pt x="419725" y="134911"/>
                </a:cubicBezTo>
                <a:cubicBezTo>
                  <a:pt x="436867" y="146339"/>
                  <a:pt x="459699" y="144904"/>
                  <a:pt x="479686" y="149901"/>
                </a:cubicBezTo>
                <a:cubicBezTo>
                  <a:pt x="504605" y="174820"/>
                  <a:pt x="520597" y="194734"/>
                  <a:pt x="554636" y="209862"/>
                </a:cubicBezTo>
                <a:cubicBezTo>
                  <a:pt x="583514" y="222697"/>
                  <a:pt x="644577" y="239842"/>
                  <a:pt x="644577" y="239842"/>
                </a:cubicBezTo>
                <a:cubicBezTo>
                  <a:pt x="654571" y="249836"/>
                  <a:pt x="662439" y="262551"/>
                  <a:pt x="674558" y="269823"/>
                </a:cubicBezTo>
                <a:cubicBezTo>
                  <a:pt x="702673" y="286692"/>
                  <a:pt x="791828" y="297089"/>
                  <a:pt x="809469" y="299803"/>
                </a:cubicBezTo>
                <a:cubicBezTo>
                  <a:pt x="920693" y="316914"/>
                  <a:pt x="928588" y="316369"/>
                  <a:pt x="1049312" y="329783"/>
                </a:cubicBezTo>
                <a:cubicBezTo>
                  <a:pt x="1164237" y="324786"/>
                  <a:pt x="1279345" y="322989"/>
                  <a:pt x="1394086" y="314793"/>
                </a:cubicBezTo>
                <a:cubicBezTo>
                  <a:pt x="1419499" y="312978"/>
                  <a:pt x="1445618" y="309839"/>
                  <a:pt x="1469036" y="299803"/>
                </a:cubicBezTo>
                <a:cubicBezTo>
                  <a:pt x="1482026" y="294236"/>
                  <a:pt x="1488160" y="278871"/>
                  <a:pt x="1499017" y="269823"/>
                </a:cubicBezTo>
                <a:cubicBezTo>
                  <a:pt x="1518210" y="253829"/>
                  <a:pt x="1539784" y="240846"/>
                  <a:pt x="1558977" y="224852"/>
                </a:cubicBezTo>
                <a:cubicBezTo>
                  <a:pt x="1569834" y="215804"/>
                  <a:pt x="1577922" y="203701"/>
                  <a:pt x="1588958" y="194872"/>
                </a:cubicBezTo>
                <a:cubicBezTo>
                  <a:pt x="1603026" y="183618"/>
                  <a:pt x="1617814" y="172949"/>
                  <a:pt x="1633928" y="164892"/>
                </a:cubicBezTo>
                <a:cubicBezTo>
                  <a:pt x="1648061" y="157825"/>
                  <a:pt x="1678899" y="149901"/>
                  <a:pt x="1678899" y="14990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7378908" y="2659707"/>
            <a:ext cx="1798820" cy="389753"/>
          </a:xfrm>
          <a:custGeom>
            <a:avLst/>
            <a:gdLst>
              <a:gd name="connsiteX0" fmla="*/ 0 w 1798820"/>
              <a:gd name="connsiteY0" fmla="*/ 0 h 389753"/>
              <a:gd name="connsiteX1" fmla="*/ 29981 w 1798820"/>
              <a:gd name="connsiteY1" fmla="*/ 59960 h 389753"/>
              <a:gd name="connsiteX2" fmla="*/ 74951 w 1798820"/>
              <a:gd name="connsiteY2" fmla="*/ 74951 h 389753"/>
              <a:gd name="connsiteX3" fmla="*/ 239843 w 1798820"/>
              <a:gd name="connsiteY3" fmla="*/ 119921 h 389753"/>
              <a:gd name="connsiteX4" fmla="*/ 299803 w 1798820"/>
              <a:gd name="connsiteY4" fmla="*/ 149901 h 389753"/>
              <a:gd name="connsiteX5" fmla="*/ 344774 w 1798820"/>
              <a:gd name="connsiteY5" fmla="*/ 164892 h 389753"/>
              <a:gd name="connsiteX6" fmla="*/ 389744 w 1798820"/>
              <a:gd name="connsiteY6" fmla="*/ 194872 h 389753"/>
              <a:gd name="connsiteX7" fmla="*/ 494676 w 1798820"/>
              <a:gd name="connsiteY7" fmla="*/ 224852 h 389753"/>
              <a:gd name="connsiteX8" fmla="*/ 719528 w 1798820"/>
              <a:gd name="connsiteY8" fmla="*/ 254833 h 389753"/>
              <a:gd name="connsiteX9" fmla="*/ 854440 w 1798820"/>
              <a:gd name="connsiteY9" fmla="*/ 284813 h 389753"/>
              <a:gd name="connsiteX10" fmla="*/ 944381 w 1798820"/>
              <a:gd name="connsiteY10" fmla="*/ 314793 h 389753"/>
              <a:gd name="connsiteX11" fmla="*/ 989351 w 1798820"/>
              <a:gd name="connsiteY11" fmla="*/ 329783 h 389753"/>
              <a:gd name="connsiteX12" fmla="*/ 1064302 w 1798820"/>
              <a:gd name="connsiteY12" fmla="*/ 344773 h 389753"/>
              <a:gd name="connsiteX13" fmla="*/ 1409076 w 1798820"/>
              <a:gd name="connsiteY13" fmla="*/ 374754 h 389753"/>
              <a:gd name="connsiteX14" fmla="*/ 1798820 w 1798820"/>
              <a:gd name="connsiteY14" fmla="*/ 389744 h 3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8820" h="389753">
                <a:moveTo>
                  <a:pt x="0" y="0"/>
                </a:moveTo>
                <a:cubicBezTo>
                  <a:pt x="9994" y="19987"/>
                  <a:pt x="14180" y="44159"/>
                  <a:pt x="29981" y="59960"/>
                </a:cubicBezTo>
                <a:cubicBezTo>
                  <a:pt x="41154" y="71133"/>
                  <a:pt x="59622" y="71119"/>
                  <a:pt x="74951" y="74951"/>
                </a:cubicBezTo>
                <a:cubicBezTo>
                  <a:pt x="140746" y="91400"/>
                  <a:pt x="175524" y="87761"/>
                  <a:pt x="239843" y="119921"/>
                </a:cubicBezTo>
                <a:cubicBezTo>
                  <a:pt x="259830" y="129914"/>
                  <a:pt x="279264" y="141098"/>
                  <a:pt x="299803" y="149901"/>
                </a:cubicBezTo>
                <a:cubicBezTo>
                  <a:pt x="314327" y="156125"/>
                  <a:pt x="330641" y="157825"/>
                  <a:pt x="344774" y="164892"/>
                </a:cubicBezTo>
                <a:cubicBezTo>
                  <a:pt x="360888" y="172949"/>
                  <a:pt x="373630" y="186815"/>
                  <a:pt x="389744" y="194872"/>
                </a:cubicBezTo>
                <a:cubicBezTo>
                  <a:pt x="409775" y="204888"/>
                  <a:pt x="477386" y="221010"/>
                  <a:pt x="494676" y="224852"/>
                </a:cubicBezTo>
                <a:cubicBezTo>
                  <a:pt x="596288" y="247432"/>
                  <a:pt x="588779" y="241757"/>
                  <a:pt x="719528" y="254833"/>
                </a:cubicBezTo>
                <a:cubicBezTo>
                  <a:pt x="848197" y="297722"/>
                  <a:pt x="643381" y="232049"/>
                  <a:pt x="854440" y="284813"/>
                </a:cubicBezTo>
                <a:cubicBezTo>
                  <a:pt x="885098" y="292478"/>
                  <a:pt x="914401" y="304800"/>
                  <a:pt x="944381" y="314793"/>
                </a:cubicBezTo>
                <a:cubicBezTo>
                  <a:pt x="959371" y="319790"/>
                  <a:pt x="973857" y="326684"/>
                  <a:pt x="989351" y="329783"/>
                </a:cubicBezTo>
                <a:cubicBezTo>
                  <a:pt x="1014335" y="334780"/>
                  <a:pt x="1039170" y="340584"/>
                  <a:pt x="1064302" y="344773"/>
                </a:cubicBezTo>
                <a:cubicBezTo>
                  <a:pt x="1199574" y="367319"/>
                  <a:pt x="1244963" y="366117"/>
                  <a:pt x="1409076" y="374754"/>
                </a:cubicBezTo>
                <a:cubicBezTo>
                  <a:pt x="1711133" y="390652"/>
                  <a:pt x="1637480" y="389744"/>
                  <a:pt x="1798820" y="389744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367852" y="2689661"/>
            <a:ext cx="1738859" cy="228181"/>
          </a:xfrm>
          <a:custGeom>
            <a:avLst/>
            <a:gdLst>
              <a:gd name="connsiteX0" fmla="*/ 0 w 1738859"/>
              <a:gd name="connsiteY0" fmla="*/ 134938 h 228181"/>
              <a:gd name="connsiteX1" fmla="*/ 29981 w 1738859"/>
              <a:gd name="connsiteY1" fmla="*/ 74977 h 228181"/>
              <a:gd name="connsiteX2" fmla="*/ 134912 w 1738859"/>
              <a:gd name="connsiteY2" fmla="*/ 44997 h 228181"/>
              <a:gd name="connsiteX3" fmla="*/ 164892 w 1738859"/>
              <a:gd name="connsiteY3" fmla="*/ 15016 h 228181"/>
              <a:gd name="connsiteX4" fmla="*/ 284814 w 1738859"/>
              <a:gd name="connsiteY4" fmla="*/ 15016 h 228181"/>
              <a:gd name="connsiteX5" fmla="*/ 389745 w 1738859"/>
              <a:gd name="connsiteY5" fmla="*/ 119947 h 228181"/>
              <a:gd name="connsiteX6" fmla="*/ 419725 w 1738859"/>
              <a:gd name="connsiteY6" fmla="*/ 149928 h 228181"/>
              <a:gd name="connsiteX7" fmla="*/ 704538 w 1738859"/>
              <a:gd name="connsiteY7" fmla="*/ 194898 h 228181"/>
              <a:gd name="connsiteX8" fmla="*/ 1618938 w 1738859"/>
              <a:gd name="connsiteY8" fmla="*/ 194898 h 228181"/>
              <a:gd name="connsiteX9" fmla="*/ 1663909 w 1738859"/>
              <a:gd name="connsiteY9" fmla="*/ 179908 h 228181"/>
              <a:gd name="connsiteX10" fmla="*/ 1738859 w 1738859"/>
              <a:gd name="connsiteY10" fmla="*/ 179908 h 22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8859" h="228181">
                <a:moveTo>
                  <a:pt x="0" y="134938"/>
                </a:moveTo>
                <a:cubicBezTo>
                  <a:pt x="9994" y="114951"/>
                  <a:pt x="14180" y="90778"/>
                  <a:pt x="29981" y="74977"/>
                </a:cubicBezTo>
                <a:cubicBezTo>
                  <a:pt x="37150" y="67808"/>
                  <a:pt x="134393" y="45127"/>
                  <a:pt x="134912" y="44997"/>
                </a:cubicBezTo>
                <a:cubicBezTo>
                  <a:pt x="144905" y="35003"/>
                  <a:pt x="152773" y="22287"/>
                  <a:pt x="164892" y="15016"/>
                </a:cubicBezTo>
                <a:cubicBezTo>
                  <a:pt x="210986" y="-12640"/>
                  <a:pt x="231533" y="4360"/>
                  <a:pt x="284814" y="15016"/>
                </a:cubicBezTo>
                <a:cubicBezTo>
                  <a:pt x="318733" y="116777"/>
                  <a:pt x="269473" y="-329"/>
                  <a:pt x="389745" y="119947"/>
                </a:cubicBezTo>
                <a:cubicBezTo>
                  <a:pt x="399738" y="129941"/>
                  <a:pt x="407084" y="143608"/>
                  <a:pt x="419725" y="149928"/>
                </a:cubicBezTo>
                <a:cubicBezTo>
                  <a:pt x="511691" y="195911"/>
                  <a:pt x="601399" y="186964"/>
                  <a:pt x="704538" y="194898"/>
                </a:cubicBezTo>
                <a:cubicBezTo>
                  <a:pt x="1057944" y="253798"/>
                  <a:pt x="833366" y="221986"/>
                  <a:pt x="1618938" y="194898"/>
                </a:cubicBezTo>
                <a:cubicBezTo>
                  <a:pt x="1634730" y="194353"/>
                  <a:pt x="1648230" y="181868"/>
                  <a:pt x="1663909" y="179908"/>
                </a:cubicBezTo>
                <a:cubicBezTo>
                  <a:pt x="1688699" y="176809"/>
                  <a:pt x="1713876" y="179908"/>
                  <a:pt x="1738859" y="179908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98382216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>
            <a:extLst>
              <a:ext uri="{FF2B5EF4-FFF2-40B4-BE49-F238E27FC236}">
                <a16:creationId xmlns:a16="http://schemas.microsoft.com/office/drawing/2014/main" id="{4B320CA8-661B-3747-A769-73DC072E00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7807"/>
            <a:ext cx="12192000" cy="911225"/>
          </a:xfrm>
          <a:ln>
            <a:miter lim="800000"/>
            <a:headEnd/>
            <a:tailEnd/>
          </a:ln>
        </p:spPr>
        <p:txBody>
          <a:bodyPr vert="horz" lIns="0" tIns="45720" rIns="91440" bIns="45720" rtlCol="0" anchor="ctr" anchorCtr="1">
            <a:normAutofit/>
          </a:bodyPr>
          <a:lstStyle/>
          <a:p>
            <a:pPr algn="l" eaLnBrk="1" hangingPunct="1">
              <a:defRPr/>
            </a:pPr>
            <a:r>
              <a:rPr lang="en-US" dirty="0">
                <a:cs typeface="Arial"/>
              </a:rPr>
              <a:t>Acquired Platelet Dysfunction: Management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951299" name="Rectangle 3">
            <a:extLst>
              <a:ext uri="{FF2B5EF4-FFF2-40B4-BE49-F238E27FC236}">
                <a16:creationId xmlns:a16="http://schemas.microsoft.com/office/drawing/2014/main" id="{7D2E4012-ED3F-D542-8FF1-6F5E0047475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1020" y="1220472"/>
            <a:ext cx="11109960" cy="4906008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68325" indent="-568325"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Remove or discontinue offending agent  </a:t>
            </a:r>
          </a:p>
          <a:p>
            <a:pPr marL="568325" indent="-568325"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Treat underlying disease ( e.g. dialysis )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Local measures (pressure, Gelfoam,etc)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Antifibrinolytic agents: Tranexamic or aminocaproic acid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Desmopressin 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Conjugated estrogens: renal failure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Platelet transfusion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RBC transfusion if patient anemic</a:t>
            </a:r>
            <a:endParaRPr lang="en-US" sz="2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68325" indent="-568325">
              <a:buFont typeface="Arial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0192531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64092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BEA9C18-C582-5E47-AB10-974B45E337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12192000" cy="6096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  <a:ea typeface="+mj-ea"/>
                <a:cs typeface="Arial"/>
              </a:rPr>
              <a:t>Disorders of Platelets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13A80E3F-3428-1A4A-98EE-485EE48FAC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0" y="2525234"/>
            <a:ext cx="5541811" cy="2476500"/>
          </a:xfrm>
        </p:spPr>
        <p:txBody>
          <a:bodyPr vert="horz" wrap="none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Morphology and function</a:t>
            </a:r>
            <a:endParaRPr lang="en-US" altLang="en-US" sz="3200" dirty="0">
              <a:solidFill>
                <a:srgbClr val="FFFCA9"/>
              </a:solidFill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0"/>
              </a:lnSpc>
              <a:spcBef>
                <a:spcPct val="60000"/>
              </a:spcBef>
              <a:buClr>
                <a:schemeClr val="tx1"/>
              </a:buClr>
              <a:buNone/>
            </a:pPr>
            <a:r>
              <a:rPr lang="ja-JP" altLang="en-US" sz="3200"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>
                <a:ea typeface="ＭＳ Ｐゴシック" panose="020B0600070205080204" pitchFamily="34" charset="-128"/>
              </a:rPr>
              <a:t>Qualitative Disorders</a:t>
            </a:r>
            <a:r>
              <a:rPr lang="ja-JP" altLang="en-US" sz="3200">
                <a:ea typeface="ＭＳ Ｐゴシック" panose="020B0600070205080204" pitchFamily="34" charset="-128"/>
              </a:rPr>
              <a:t>”</a:t>
            </a:r>
            <a:endParaRPr lang="en-US" altLang="ja-JP" sz="3200" dirty="0">
              <a:solidFill>
                <a:srgbClr val="FFFCA9"/>
              </a:solidFill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54275" name="Line 4">
            <a:extLst>
              <a:ext uri="{FF2B5EF4-FFF2-40B4-BE49-F238E27FC236}">
                <a16:creationId xmlns:a16="http://schemas.microsoft.com/office/drawing/2014/main" id="{5C996553-C391-414B-B47D-758DA2D0C1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1212850"/>
            <a:ext cx="2057400" cy="106680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6" name="Text Box 5">
            <a:extLst>
              <a:ext uri="{FF2B5EF4-FFF2-40B4-BE49-F238E27FC236}">
                <a16:creationId xmlns:a16="http://schemas.microsoft.com/office/drawing/2014/main" id="{E53D7336-908B-424B-80C9-CEBC4941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574" y="2425700"/>
            <a:ext cx="442306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Production and life span </a:t>
            </a:r>
          </a:p>
          <a:p>
            <a:pPr>
              <a:spcBef>
                <a:spcPct val="50000"/>
              </a:spcBef>
            </a:pPr>
            <a:endParaRPr lang="en-US" altLang="ja-JP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ja-JP" altLang="en-US" sz="3200">
                <a:latin typeface="+mn-lt"/>
              </a:rPr>
              <a:t>“</a:t>
            </a:r>
            <a:r>
              <a:rPr lang="en-US" altLang="ja-JP" sz="3200" dirty="0">
                <a:latin typeface="+mn-lt"/>
              </a:rPr>
              <a:t>Quantitative disorders</a:t>
            </a:r>
            <a:r>
              <a:rPr lang="ja-JP" altLang="en-US" sz="3200">
                <a:latin typeface="+mn-lt"/>
              </a:rPr>
              <a:t>”</a:t>
            </a:r>
            <a:endParaRPr lang="en-US" altLang="en-US" sz="3200" dirty="0">
              <a:latin typeface="+mn-lt"/>
            </a:endParaRPr>
          </a:p>
        </p:txBody>
      </p:sp>
      <p:sp>
        <p:nvSpPr>
          <p:cNvPr id="54277" name="Line 6">
            <a:extLst>
              <a:ext uri="{FF2B5EF4-FFF2-40B4-BE49-F238E27FC236}">
                <a16:creationId xmlns:a16="http://schemas.microsoft.com/office/drawing/2014/main" id="{246126C8-1BFC-C243-BCD5-389B97560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7413" y="1212850"/>
            <a:ext cx="2057400" cy="106680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8" name="Line 7">
            <a:extLst>
              <a:ext uri="{FF2B5EF4-FFF2-40B4-BE49-F238E27FC236}">
                <a16:creationId xmlns:a16="http://schemas.microsoft.com/office/drawing/2014/main" id="{9A1F3867-8DFA-984A-8FFD-F6E014ED5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999" y="4087334"/>
            <a:ext cx="0" cy="91440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8AAB5945-648F-9C4D-96D0-58EFFB47B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217" y="5121930"/>
            <a:ext cx="3089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Thrombocytopenia</a:t>
            </a:r>
            <a:endParaRPr lang="en-US" altLang="en-US" sz="2800" dirty="0">
              <a:solidFill>
                <a:srgbClr val="FFFCA9"/>
              </a:solidFill>
              <a:latin typeface="+mn-lt"/>
            </a:endParaRPr>
          </a:p>
        </p:txBody>
      </p:sp>
      <p:sp>
        <p:nvSpPr>
          <p:cNvPr id="54280" name="Line 9">
            <a:extLst>
              <a:ext uri="{FF2B5EF4-FFF2-40B4-BE49-F238E27FC236}">
                <a16:creationId xmlns:a16="http://schemas.microsoft.com/office/drawing/2014/main" id="{EA5B28E4-0018-7A4C-BF09-99EEB91B1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2409" y="4087334"/>
            <a:ext cx="0" cy="91440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81" name="Text Box 10">
            <a:extLst>
              <a:ext uri="{FF2B5EF4-FFF2-40B4-BE49-F238E27FC236}">
                <a16:creationId xmlns:a16="http://schemas.microsoft.com/office/drawing/2014/main" id="{F507158C-01BE-1542-9E4F-CB07A072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909" y="5116052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+/- Thrombocytopenia</a:t>
            </a:r>
            <a:endParaRPr lang="en-US" altLang="en-US" sz="2800" dirty="0">
              <a:solidFill>
                <a:srgbClr val="FFFCA9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698491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Thrombocytosis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571263"/>
            <a:ext cx="11658600" cy="34778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Basic science, pathophysiology, epidemiology and risk assessment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Overview for thrombocytosis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Diagnosis and Management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Reactive thrombocytosis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Essential thrombocytosis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9467826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F804A67-CD27-0143-8ECB-8B956FB25E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1" cy="144018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Thrombocytosis: Basic Science, pathophysiology, epidemiology and risk factors 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0B69C46-9D59-FC4A-A286-E09332FAC9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3360" y="1463200"/>
            <a:ext cx="11978640" cy="5410200"/>
          </a:xfrm>
        </p:spPr>
        <p:txBody>
          <a:bodyPr vert="horz" lIns="92075" tIns="46038" rIns="92075" bIns="46038" rtlCol="0">
            <a:normAutofit/>
          </a:bodyPr>
          <a:lstStyle/>
          <a:p>
            <a:pPr marL="628650" indent="-457200" defTabSz="685800"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3200" dirty="0">
                <a:latin typeface="Arial"/>
                <a:ea typeface="+mn-ea"/>
                <a:cs typeface="Arial"/>
              </a:rPr>
              <a:t>Primary (Essential Thrombocythemia)</a:t>
            </a:r>
          </a:p>
          <a:p>
            <a:pPr marL="971550" lvl="1" indent="-342900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Very rare (1 in 100,000)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928688" lvl="1" indent="-295275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More common in women (1.5 x) and age &gt; 60 yrs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928688" lvl="1" indent="-300038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50% mutation in JAKs</a:t>
            </a:r>
          </a:p>
          <a:p>
            <a:pPr marL="928688" lvl="1" indent="-300038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25% </a:t>
            </a:r>
            <a:r>
              <a:rPr lang="en-US" sz="2800" dirty="0">
                <a:latin typeface="Arial"/>
                <a:cs typeface="Arial"/>
              </a:rPr>
              <a:t>mutation in CALR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1143000" lvl="1" indent="0" defTabSz="685800">
              <a:spcBef>
                <a:spcPct val="0"/>
              </a:spcBef>
              <a:buSzPct val="95000"/>
              <a:buNone/>
              <a:defRPr/>
            </a:pPr>
            <a:endParaRPr lang="en-US" dirty="0">
              <a:latin typeface="Arial"/>
              <a:cs typeface="Arial"/>
            </a:endParaRPr>
          </a:p>
          <a:p>
            <a:pPr marL="571500" indent="-400050" defTabSz="685800">
              <a:spcBef>
                <a:spcPct val="0"/>
              </a:spcBef>
              <a:buClr>
                <a:schemeClr val="folHlink"/>
              </a:buClr>
              <a:buSzPct val="95000"/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ea typeface="+mn-ea"/>
                <a:cs typeface="Arial"/>
              </a:rPr>
              <a:t>Secondary (Reactive)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Inflammation</a:t>
            </a:r>
            <a:endParaRPr lang="en-US" sz="2800" dirty="0">
              <a:latin typeface="Arial"/>
              <a:cs typeface="Arial"/>
            </a:endParaRP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Iron deficiency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Marrow recovery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Asplenia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Young infants (especially premature)</a:t>
            </a:r>
          </a:p>
          <a:p>
            <a:pPr marL="571500" indent="-400050" defTabSz="685800">
              <a:spcBef>
                <a:spcPct val="55000"/>
              </a:spcBef>
              <a:buSzPct val="95000"/>
              <a:buFontTx/>
              <a:buChar char="•"/>
              <a:defRPr/>
            </a:pPr>
            <a:endParaRPr lang="en-US" sz="2000" dirty="0"/>
          </a:p>
        </p:txBody>
      </p:sp>
      <p:sp>
        <p:nvSpPr>
          <p:cNvPr id="145411" name="Text Box 7">
            <a:extLst>
              <a:ext uri="{FF2B5EF4-FFF2-40B4-BE49-F238E27FC236}">
                <a16:creationId xmlns:a16="http://schemas.microsoft.com/office/drawing/2014/main" id="{BCDE6902-7047-1A48-8C9F-1D0A4E91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6481240"/>
            <a:ext cx="4941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Dame and Sutor,  Br J Haematol</a:t>
            </a:r>
            <a:r>
              <a:rPr lang="en-US" altLang="en-US" sz="1800" i="1" dirty="0"/>
              <a:t> </a:t>
            </a:r>
            <a:r>
              <a:rPr lang="en-US" altLang="en-US" sz="1800" dirty="0"/>
              <a:t>2005;129:165-177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19091793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>
            <a:extLst>
              <a:ext uri="{FF2B5EF4-FFF2-40B4-BE49-F238E27FC236}">
                <a16:creationId xmlns:a16="http://schemas.microsoft.com/office/drawing/2014/main" id="{4874F39D-BB71-4A41-80AD-F15D455168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2420" y="1257300"/>
            <a:ext cx="11567160" cy="475488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3200" dirty="0">
                <a:latin typeface="Arial"/>
                <a:cs typeface="Arial"/>
              </a:rPr>
              <a:t>Diagnosis:  Platelet count &gt; 450,000 / mm</a:t>
            </a:r>
            <a:r>
              <a:rPr lang="en-US" sz="3200" baseline="30000" dirty="0">
                <a:latin typeface="Arial"/>
                <a:cs typeface="Arial"/>
              </a:rPr>
              <a:t>3</a:t>
            </a:r>
          </a:p>
          <a:p>
            <a:pPr marL="1028700" lvl="1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Platelet count usually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 1,000,000 / mm</a:t>
            </a:r>
            <a:r>
              <a:rPr lang="en-US" altLang="en-US" sz="2800" baseline="30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3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Underlying disease usually apparent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No other hematologic abnormalities other than those characteristic of primary disorder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No bleeding or thrombotic sequelae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treatment required (treat primary condition)</a:t>
            </a:r>
          </a:p>
        </p:txBody>
      </p:sp>
      <p:sp>
        <p:nvSpPr>
          <p:cNvPr id="147459" name="Text Box 7">
            <a:extLst>
              <a:ext uri="{FF2B5EF4-FFF2-40B4-BE49-F238E27FC236}">
                <a16:creationId xmlns:a16="http://schemas.microsoft.com/office/drawing/2014/main" id="{2167DD5D-E6C0-D140-A6AA-5021185E6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32" y="6414392"/>
            <a:ext cx="4941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Dame and Sutor,  Br J Haematol</a:t>
            </a:r>
            <a:r>
              <a:rPr lang="en-US" altLang="en-US" sz="1800" i="1" dirty="0"/>
              <a:t> </a:t>
            </a:r>
            <a:r>
              <a:rPr lang="en-US" altLang="en-US" sz="1800" dirty="0"/>
              <a:t>2005;129:165-177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6020D7-9F1E-C34A-B9F9-E31ECE1FBE0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1" cy="12573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dirty="0">
                <a:cs typeface="Arial"/>
              </a:rPr>
              <a:t>Reactive Thrombocytosis: Diagnosis and Management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5535659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6C78D847-633A-8240-AE54-C4739334D2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Essential Thrombocythemia: Diagnosis and Management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49506" name="Rectangle 3">
            <a:extLst>
              <a:ext uri="{FF2B5EF4-FFF2-40B4-BE49-F238E27FC236}">
                <a16:creationId xmlns:a16="http://schemas.microsoft.com/office/drawing/2014/main" id="{6D075F5D-3A41-0141-9500-C710694F3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49507" name="Rectangle 4">
            <a:extLst>
              <a:ext uri="{FF2B5EF4-FFF2-40B4-BE49-F238E27FC236}">
                <a16:creationId xmlns:a16="http://schemas.microsoft.com/office/drawing/2014/main" id="{12D8E83F-ECD3-7742-80AC-2360A65FB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49508" name="Rectangle 5">
            <a:extLst>
              <a:ext uri="{FF2B5EF4-FFF2-40B4-BE49-F238E27FC236}">
                <a16:creationId xmlns:a16="http://schemas.microsoft.com/office/drawing/2014/main" id="{FC6FD4F0-D267-4B4F-8338-86FD068B8D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767" y="948689"/>
            <a:ext cx="11064239" cy="5285855"/>
          </a:xfrm>
        </p:spPr>
        <p:txBody>
          <a:bodyPr vert="horz" lIns="92075" tIns="46038" rIns="92075" bIns="46038" rtlCol="0">
            <a:normAutofit fontScale="92500" lnSpcReduction="20000"/>
          </a:bodyPr>
          <a:lstStyle/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Clinical features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Splenomegaly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Bleeding – acquired vWD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Thrombosis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Numbness and tingling, fatigue, headaches, and vision changes </a:t>
            </a: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count &gt; 450,000/mm</a:t>
            </a:r>
            <a:r>
              <a:rPr lang="en-US" altLang="en-US" sz="26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levels of thrombopoietin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evidence of </a:t>
            </a:r>
            <a:r>
              <a:rPr lang="ja-JP" altLang="en-US" sz="260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reactive</a:t>
            </a:r>
            <a:r>
              <a:rPr lang="ja-JP" altLang="en-US" sz="260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 thrombocytosis, iron deficiency, polycythemia vera, CML, myelofibrosis, or MDS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ja-JP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Gene testing: JAK2, CALR, and MPL</a:t>
            </a: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Management: aspirin, hydroxyurea, anagrelide</a:t>
            </a:r>
          </a:p>
          <a:p>
            <a:pPr lvl="1">
              <a:lnSpc>
                <a:spcPct val="95000"/>
              </a:lnSpc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Based on clinical severity</a:t>
            </a:r>
          </a:p>
        </p:txBody>
      </p:sp>
      <p:sp>
        <p:nvSpPr>
          <p:cNvPr id="149509" name="Text Box 6">
            <a:extLst>
              <a:ext uri="{FF2B5EF4-FFF2-40B4-BE49-F238E27FC236}">
                <a16:creationId xmlns:a16="http://schemas.microsoft.com/office/drawing/2014/main" id="{F7CAB259-902F-9D44-87E2-0D46EF379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4241800"/>
            <a:ext cx="4889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5400" dirty="0">
              <a:latin typeface="Arial" panose="020B0604020202020204" pitchFamily="34" charset="0"/>
            </a:endParaRPr>
          </a:p>
          <a:p>
            <a:endParaRPr lang="en-US" altLang="en-US" sz="5400" dirty="0">
              <a:latin typeface="Arial" panose="020B0604020202020204" pitchFamily="34" charset="0"/>
            </a:endParaRPr>
          </a:p>
          <a:p>
            <a:endParaRPr lang="en-US" altLang="en-US" sz="5400" dirty="0">
              <a:latin typeface="Arial" panose="020B0604020202020204" pitchFamily="34" charset="0"/>
            </a:endParaRPr>
          </a:p>
          <a:p>
            <a:endParaRPr lang="en-US" altLang="en-US" sz="5400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9900605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0E74-AFE4-9E48-A4F7-BF629455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4ADF9-4E37-0442-BA7C-3993FBCBE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Contact:  cn2401@cumc.columbia.edu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80" y="2883737"/>
            <a:ext cx="7226301" cy="2656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58096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AFA55A9-C158-D84C-8987-4B2C85798F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799"/>
            <a:ext cx="12192000" cy="9525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Thrombocytopenia</a:t>
            </a:r>
            <a:endParaRPr lang="en-US" sz="42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21C041A0-CBA0-BC44-8482-B525FAB77C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61108" y="1257299"/>
            <a:ext cx="10661073" cy="5004955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Shortened platelet life-span</a:t>
            </a:r>
          </a:p>
          <a:p>
            <a:pPr marL="1089025" lvl="1" indent="-454025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Immune and non-immune destruction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Platelet sequestration or pooling</a:t>
            </a:r>
          </a:p>
          <a:p>
            <a:pPr marL="1089025" lvl="1" indent="-454025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Hypersplenism</a:t>
            </a: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Platelet loss or dilution</a:t>
            </a:r>
          </a:p>
          <a:p>
            <a:pPr marL="1089025" lvl="1" indent="-454025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Massive or exchange transfusion 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Diminished/Impaired platelet production</a:t>
            </a:r>
          </a:p>
          <a:p>
            <a:pPr marL="1089025" lvl="1" indent="-454025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Marrow Process</a:t>
            </a:r>
          </a:p>
          <a:p>
            <a:pPr marL="1089025" lvl="1" indent="-454025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Ineffective thrombopoiesis (folate, B12, heart disease)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2021 by ASPHO</a:t>
            </a:r>
          </a:p>
        </p:txBody>
      </p:sp>
    </p:spTree>
    <p:extLst>
      <p:ext uri="{BB962C8B-B14F-4D97-AF65-F5344CB8AC3E}">
        <p14:creationId xmlns:p14="http://schemas.microsoft.com/office/powerpoint/2010/main" val="39614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3209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E8EE00-424F-49B5-A903-34BEFD78EC33}"/>
</file>

<file path=customXml/itemProps2.xml><?xml version="1.0" encoding="utf-8"?>
<ds:datastoreItem xmlns:ds="http://schemas.openxmlformats.org/officeDocument/2006/customXml" ds:itemID="{9B54299E-1387-4CE6-9075-E47663CFC965}"/>
</file>

<file path=customXml/itemProps3.xml><?xml version="1.0" encoding="utf-8"?>
<ds:datastoreItem xmlns:ds="http://schemas.openxmlformats.org/officeDocument/2006/customXml" ds:itemID="{643E23FE-DEA1-43F7-A413-ED33FD95E321}"/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5142</Words>
  <Application>Microsoft Office PowerPoint</Application>
  <PresentationFormat>Widescreen</PresentationFormat>
  <Paragraphs>1017</Paragraphs>
  <Slides>84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Arial</vt:lpstr>
      <vt:lpstr>Calibri</vt:lpstr>
      <vt:lpstr>Calibri Light</vt:lpstr>
      <vt:lpstr>StarSymbol</vt:lpstr>
      <vt:lpstr>Tahoma</vt:lpstr>
      <vt:lpstr>Times</vt:lpstr>
      <vt:lpstr>Times New Roman</vt:lpstr>
      <vt:lpstr>Wingdings</vt:lpstr>
      <vt:lpstr>Office Theme</vt:lpstr>
      <vt:lpstr>Document</vt:lpstr>
      <vt:lpstr>Disorders of Platelets</vt:lpstr>
      <vt:lpstr>This talk will follow the topical structure suggested by the ABP:</vt:lpstr>
      <vt:lpstr>Disorders of Platelets</vt:lpstr>
      <vt:lpstr>Platelet Kinetics</vt:lpstr>
      <vt:lpstr>Platelet Kinetics </vt:lpstr>
      <vt:lpstr>PowerPoint Presentation</vt:lpstr>
      <vt:lpstr>Thrombocytopenia: General Considerations</vt:lpstr>
      <vt:lpstr>Disorders of Platelets</vt:lpstr>
      <vt:lpstr>Thrombocytopenia</vt:lpstr>
      <vt:lpstr>Evaluation for Thrombocytopenia</vt:lpstr>
      <vt:lpstr>Thrombocytopenia in the Newborn Period</vt:lpstr>
      <vt:lpstr>Thrombocytopenia in the Newborn Period Outline</vt:lpstr>
      <vt:lpstr>Thrombocytopenia in the Newborn Period: Pathophysiology and Risk Assessment</vt:lpstr>
      <vt:lpstr>Thrombocytopenia in the Newborn Period: Pathophysiology and Risk Assessment </vt:lpstr>
      <vt:lpstr>Immune Thrombocytopenia in the Neonate: Diagnosis</vt:lpstr>
      <vt:lpstr>Neonatal Alloimmune Thrombocytopenia: Diagnosis</vt:lpstr>
      <vt:lpstr>Neonatal Alloimmune Thrombocytopenia: Evaluation and Management</vt:lpstr>
      <vt:lpstr>Neonatal Alloimmune. Thrombocytopenia: Subsequent Pregnancies</vt:lpstr>
      <vt:lpstr>Neonatal Autoimmune: Diagnosis and Management</vt:lpstr>
      <vt:lpstr>PowerPoint Presentation</vt:lpstr>
      <vt:lpstr>Immune Thrombocytopenia (ITP)</vt:lpstr>
      <vt:lpstr>Immune Thrombocytopenia (ITP) Outline</vt:lpstr>
      <vt:lpstr>ITP: Pathogenesis</vt:lpstr>
      <vt:lpstr>Immune Thrombocytopenia: Epidemiology and Risk Assessment</vt:lpstr>
      <vt:lpstr>ITP: Natural History</vt:lpstr>
      <vt:lpstr>ITP: Diagnosis</vt:lpstr>
      <vt:lpstr>ITP: Management</vt:lpstr>
      <vt:lpstr>ITP:  Secondary Management</vt:lpstr>
      <vt:lpstr>Other Acquired Thrombocytopenic States</vt:lpstr>
      <vt:lpstr>Other Acquired Thrombocytopenias Outline</vt:lpstr>
      <vt:lpstr>Non-Immune Thrombocytopenia: Basic Science and Pathophysiology </vt:lpstr>
      <vt:lpstr>Non-Immune Thrombocytopenia: Diagnosis</vt:lpstr>
      <vt:lpstr>Hemolytic-Uremic Syndrome</vt:lpstr>
      <vt:lpstr>Atypical Hemolytic-Uremic Syndrome</vt:lpstr>
      <vt:lpstr>Thrombotic Thrombocytopenic Purpura (TTP): Pathophysiology</vt:lpstr>
      <vt:lpstr>PowerPoint Presentation</vt:lpstr>
      <vt:lpstr>PowerPoint Presentation</vt:lpstr>
      <vt:lpstr>PowerPoint Presentation</vt:lpstr>
      <vt:lpstr>Congenital TTP</vt:lpstr>
      <vt:lpstr>PowerPoint Presentation</vt:lpstr>
      <vt:lpstr>Drug-Induced Immune Thrombocytopenia</vt:lpstr>
      <vt:lpstr>Inherited Disorders of Platelet Function</vt:lpstr>
      <vt:lpstr>Inherited Disorders of Platelet Function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Inherited Disorders of Platelet Function: Epidemiology and Risk Assessment</vt:lpstr>
      <vt:lpstr>PowerPoint Presentation</vt:lpstr>
      <vt:lpstr>Inherited Disorders of Platelet Function: Diagnosis</vt:lpstr>
      <vt:lpstr>PowerPoint Presentation</vt:lpstr>
      <vt:lpstr>Glanzmann’s Thrombasthenia: Diagnosis</vt:lpstr>
      <vt:lpstr>Bernard-Soulier Syndrome: Diagnosis</vt:lpstr>
      <vt:lpstr>PowerPoint Presentation</vt:lpstr>
      <vt:lpstr>Platelet Receptor Disorders: Management </vt:lpstr>
      <vt:lpstr>Storage Granule Disorders: Diagnosis</vt:lpstr>
      <vt:lpstr>PowerPoint Presentation</vt:lpstr>
      <vt:lpstr>Hermansky-Pudlak Syndrome: Diagnosis and Management </vt:lpstr>
      <vt:lpstr>PowerPoint Presentation</vt:lpstr>
      <vt:lpstr>PowerPoint Presentation</vt:lpstr>
      <vt:lpstr>Inherited Disorders of Platelet Number</vt:lpstr>
      <vt:lpstr>Inherited Disorders of Platelet Number Outline</vt:lpstr>
      <vt:lpstr>Wiskott-Aldrich Syndrome: Pathophysiology</vt:lpstr>
      <vt:lpstr>X-linked Thrombocytopenia</vt:lpstr>
      <vt:lpstr>Wiskott-Aldrich Syndrome: Diagnosis and Management</vt:lpstr>
      <vt:lpstr>MYH9 - Related Disorders</vt:lpstr>
      <vt:lpstr>Thrombocytopenia Absent Radius (TAR) Syndrome</vt:lpstr>
      <vt:lpstr>Inherited Thrombocytopenias</vt:lpstr>
      <vt:lpstr>PowerPoint Presentation</vt:lpstr>
      <vt:lpstr>Inherited Disorders of Platelet Function and/or Number: Review</vt:lpstr>
      <vt:lpstr>Acquired Disorders of Platelet Function</vt:lpstr>
      <vt:lpstr>Acquired Disorders of Platelet Function: Outline</vt:lpstr>
      <vt:lpstr>Acquired Disorders of Platelet Function:  Pathophysiology and Risk Factors</vt:lpstr>
      <vt:lpstr>Acquired Disorders of Platelet Function:  Pathophysiology and Risk Assessment </vt:lpstr>
      <vt:lpstr>Acquired Disorders of Platelet Function: Diagnosis</vt:lpstr>
      <vt:lpstr>Acquired Platelet Dysfunction: Management</vt:lpstr>
      <vt:lpstr>Thrombocytosis</vt:lpstr>
      <vt:lpstr>Thrombocytosis Outline</vt:lpstr>
      <vt:lpstr>Thrombocytosis: Basic Science, pathophysiology, epidemiology and risk factors </vt:lpstr>
      <vt:lpstr>PowerPoint Presentation</vt:lpstr>
      <vt:lpstr>Essential Thrombocythemia: Diagnosis and Management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Jerrod Liveoak</cp:lastModifiedBy>
  <cp:revision>93</cp:revision>
  <dcterms:created xsi:type="dcterms:W3CDTF">2018-09-04T19:59:44Z</dcterms:created>
  <dcterms:modified xsi:type="dcterms:W3CDTF">2020-12-16T20:26:29Z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0x010100579A214DB234C54691908C6F3DF6D4DB</vt:lpwstr>
  </property>
</Properties>
</file>