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4" r:id="rId4"/>
    <p:sldId id="285" r:id="rId5"/>
    <p:sldId id="287" r:id="rId6"/>
    <p:sldId id="263" r:id="rId7"/>
    <p:sldId id="277" r:id="rId8"/>
    <p:sldId id="266" r:id="rId9"/>
    <p:sldId id="267" r:id="rId10"/>
    <p:sldId id="264" r:id="rId11"/>
    <p:sldId id="275" r:id="rId12"/>
    <p:sldId id="265" r:id="rId13"/>
    <p:sldId id="276" r:id="rId14"/>
    <p:sldId id="270" r:id="rId15"/>
    <p:sldId id="268" r:id="rId16"/>
    <p:sldId id="297" r:id="rId17"/>
    <p:sldId id="291" r:id="rId18"/>
    <p:sldId id="294" r:id="rId19"/>
    <p:sldId id="295" r:id="rId20"/>
    <p:sldId id="296" r:id="rId21"/>
    <p:sldId id="272" r:id="rId22"/>
    <p:sldId id="278" r:id="rId23"/>
    <p:sldId id="273" r:id="rId24"/>
    <p:sldId id="292" r:id="rId25"/>
    <p:sldId id="290" r:id="rId26"/>
    <p:sldId id="298" r:id="rId27"/>
    <p:sldId id="274" r:id="rId28"/>
    <p:sldId id="289" r:id="rId29"/>
    <p:sldId id="269" r:id="rId30"/>
    <p:sldId id="271" r:id="rId31"/>
    <p:sldId id="283" r:id="rId32"/>
    <p:sldId id="279" r:id="rId33"/>
    <p:sldId id="280" r:id="rId34"/>
    <p:sldId id="281" r:id="rId35"/>
    <p:sldId id="282" r:id="rId36"/>
    <p:sldId id="288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dirty="0"/>
              <a:t>Cancer Predispositions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altLang="en-US" dirty="0"/>
              <a:t>Julia Meade, MD</a:t>
            </a:r>
          </a:p>
          <a:p>
            <a:r>
              <a:rPr lang="en-US" altLang="en-US" dirty="0"/>
              <a:t>UPMC Children’s Hospital of Pittsburgh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Nevoid Basal Cell Carcinoma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2" y="1825625"/>
            <a:ext cx="5569526" cy="4351338"/>
          </a:xfrm>
        </p:spPr>
        <p:txBody>
          <a:bodyPr/>
          <a:lstStyle/>
          <a:p>
            <a:r>
              <a:rPr lang="en-US" dirty="0"/>
              <a:t>Gene: PTCH1 and SUFU</a:t>
            </a:r>
          </a:p>
          <a:p>
            <a:r>
              <a:rPr lang="en-US" dirty="0"/>
              <a:t>Aka </a:t>
            </a:r>
            <a:r>
              <a:rPr lang="en-US" dirty="0" err="1"/>
              <a:t>Gorlin</a:t>
            </a:r>
            <a:r>
              <a:rPr lang="en-US" dirty="0"/>
              <a:t> Syndrome</a:t>
            </a:r>
          </a:p>
          <a:p>
            <a:r>
              <a:rPr lang="en-US" dirty="0"/>
              <a:t>Testing window: infancy to adult</a:t>
            </a:r>
          </a:p>
          <a:p>
            <a:r>
              <a:rPr lang="en-US" dirty="0"/>
              <a:t>CNS tumor: desmoplastic nodular </a:t>
            </a:r>
            <a:r>
              <a:rPr lang="en-US" u="sng" dirty="0"/>
              <a:t>medulloblastoma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mostly SUFU</a:t>
            </a:r>
            <a:r>
              <a:rPr lang="en-US" dirty="0"/>
              <a:t>)</a:t>
            </a:r>
          </a:p>
          <a:p>
            <a:r>
              <a:rPr lang="en-US" dirty="0"/>
              <a:t>Other tumors: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F26652-0524-7348-918C-0C694D3FD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3437"/>
              </p:ext>
            </p:extLst>
          </p:nvPr>
        </p:nvGraphicFramePr>
        <p:xfrm>
          <a:off x="581891" y="4693603"/>
          <a:ext cx="4572000" cy="1188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085518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Basal cell carcinoma of the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9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Keratogenic cysts of the jaw (PTCH1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8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Cardiac or ovarian fibromas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09659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BE535E3-823D-4A46-9E5B-4EA4B6EC9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87479"/>
              </p:ext>
            </p:extLst>
          </p:nvPr>
        </p:nvGraphicFramePr>
        <p:xfrm>
          <a:off x="6096000" y="1864014"/>
          <a:ext cx="57912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Annual dermatology evaluation starting age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SUFU: consider brain MRI q3-4 </a:t>
                      </a:r>
                      <a:r>
                        <a:rPr lang="en-US" sz="2000" dirty="0" err="1"/>
                        <a:t>mo</a:t>
                      </a:r>
                      <a:r>
                        <a:rPr lang="en-US" sz="2000" dirty="0"/>
                        <a:t> until age 3, q6 </a:t>
                      </a:r>
                      <a:r>
                        <a:rPr lang="en-US" sz="2000" dirty="0" err="1"/>
                        <a:t>mo</a:t>
                      </a:r>
                      <a:r>
                        <a:rPr lang="en-US" sz="2000" dirty="0"/>
                        <a:t> until age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Orthopantomogram (</a:t>
                      </a:r>
                      <a:r>
                        <a:rPr lang="en-US" sz="2000" dirty="0" err="1"/>
                        <a:t>Panorex</a:t>
                      </a:r>
                      <a:r>
                        <a:rPr lang="en-US" sz="2000" dirty="0"/>
                        <a:t>) annually (PTCH1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818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A7D95C-2BCA-7D4F-A7D7-A038818E3172}"/>
              </a:ext>
            </a:extLst>
          </p:cNvPr>
          <p:cNvSpPr txBox="1"/>
          <p:nvPr/>
        </p:nvSpPr>
        <p:spPr>
          <a:xfrm>
            <a:off x="6082145" y="3890458"/>
            <a:ext cx="58327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Physical Exam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Macrocephaly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Frontal bossing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Coarse shaped facial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Facial milia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Bifid ribs/wedge-shaped vertebrae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9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4161-5537-B845-B390-F0E6E107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Hippel-Lindau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0034-8B80-AC42-B1FA-9AEA58F6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90688"/>
            <a:ext cx="11610109" cy="4351338"/>
          </a:xfrm>
        </p:spPr>
        <p:txBody>
          <a:bodyPr/>
          <a:lstStyle/>
          <a:p>
            <a:r>
              <a:rPr lang="en-US" dirty="0"/>
              <a:t>Gene mutated: VHL</a:t>
            </a:r>
          </a:p>
          <a:p>
            <a:r>
              <a:rPr lang="en-US" dirty="0"/>
              <a:t>CNS tumor: hemangioblastoma, retinal angioma</a:t>
            </a:r>
          </a:p>
          <a:p>
            <a:r>
              <a:rPr lang="en-US" dirty="0"/>
              <a:t>Testing window: early childhood to adult</a:t>
            </a:r>
          </a:p>
          <a:p>
            <a:r>
              <a:rPr lang="en-US" dirty="0"/>
              <a:t>70% develop renal cell carcinoma (#1 cause of death)</a:t>
            </a:r>
          </a:p>
          <a:p>
            <a:r>
              <a:rPr lang="en-US" dirty="0"/>
              <a:t>Other tumors: pheochromocytoma, endodermal sinus tumors (ear),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894B74F-C1D5-A242-96AC-76E44F5F2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19496"/>
              </p:ext>
            </p:extLst>
          </p:nvPr>
        </p:nvGraphicFramePr>
        <p:xfrm>
          <a:off x="415637" y="4346864"/>
          <a:ext cx="52000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eye exam starting at birth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Brain &amp; spine MRI every other year, starting age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abdomen MRI, starting at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Audiogram every other year, starting age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2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2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511-5026-4D83-8E58-9B4A80FF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Rhabdoid Tumor Predisposition (RTP) – Type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D41-78D8-42CD-8E5D-ED9206F5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SMARCB1</a:t>
            </a:r>
          </a:p>
          <a:p>
            <a:r>
              <a:rPr lang="en-US" dirty="0"/>
              <a:t>CNS tumor: atypical teratoid/rhabdoid tumor (AT/RT), schwannomas, meningiomas</a:t>
            </a:r>
          </a:p>
          <a:p>
            <a:r>
              <a:rPr lang="en-US" dirty="0"/>
              <a:t>Testing window: birth/infancy</a:t>
            </a:r>
          </a:p>
          <a:p>
            <a:r>
              <a:rPr lang="en-US" dirty="0"/>
              <a:t>25-35% of children with AT/RT have a germline RTP mutation </a:t>
            </a:r>
          </a:p>
          <a:p>
            <a:r>
              <a:rPr lang="en-US" dirty="0"/>
              <a:t>Other tumors: malignant rhabdoid tumor of the kidney (MRT)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19AF0E9-2F26-184E-B513-D44716335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74445"/>
              </p:ext>
            </p:extLst>
          </p:nvPr>
        </p:nvGraphicFramePr>
        <p:xfrm>
          <a:off x="429490" y="4954082"/>
          <a:ext cx="52000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MRI brain q3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until age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US q3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- no clear end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02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DA00-346A-7449-A289-9307237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Constitutional Mismatch Repair Deficiency (CMMRD)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8F3E-C154-B74F-9ED3-5A5F2986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2" y="1825625"/>
            <a:ext cx="6913417" cy="4351338"/>
          </a:xfrm>
        </p:spPr>
        <p:txBody>
          <a:bodyPr/>
          <a:lstStyle/>
          <a:p>
            <a:r>
              <a:rPr lang="en-US" dirty="0"/>
              <a:t>Gene mutated: </a:t>
            </a:r>
            <a:r>
              <a:rPr lang="en-US" dirty="0">
                <a:solidFill>
                  <a:srgbClr val="FF0000"/>
                </a:solidFill>
              </a:rPr>
              <a:t>MSH2, MLH1, MSH6, PMS2</a:t>
            </a:r>
          </a:p>
          <a:p>
            <a:r>
              <a:rPr lang="en-US" dirty="0"/>
              <a:t>Mode of inheritance: </a:t>
            </a:r>
            <a:r>
              <a:rPr lang="en-US" dirty="0">
                <a:solidFill>
                  <a:srgbClr val="FF0000"/>
                </a:solidFill>
              </a:rPr>
              <a:t>recessive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Both parents</a:t>
            </a:r>
            <a:r>
              <a:rPr lang="en-US" dirty="0">
                <a:solidFill>
                  <a:schemeClr val="tx1"/>
                </a:solidFill>
              </a:rPr>
              <a:t> have </a:t>
            </a:r>
            <a:r>
              <a:rPr lang="en-US" dirty="0">
                <a:solidFill>
                  <a:srgbClr val="FF0000"/>
                </a:solidFill>
              </a:rPr>
              <a:t>Lynch syndrome</a:t>
            </a:r>
          </a:p>
          <a:p>
            <a:r>
              <a:rPr lang="en-US" dirty="0"/>
              <a:t>CNS tumor: </a:t>
            </a:r>
            <a:r>
              <a:rPr lang="en-US" dirty="0">
                <a:solidFill>
                  <a:srgbClr val="FF0000"/>
                </a:solidFill>
              </a:rPr>
              <a:t>hypermutated</a:t>
            </a:r>
            <a:r>
              <a:rPr lang="en-US" dirty="0"/>
              <a:t> high grade glioma</a:t>
            </a:r>
          </a:p>
          <a:p>
            <a:r>
              <a:rPr lang="en-US" dirty="0"/>
              <a:t>Testing window: birth to adult</a:t>
            </a:r>
          </a:p>
          <a:p>
            <a:r>
              <a:rPr lang="en-US" dirty="0"/>
              <a:t>Other tumors:</a:t>
            </a:r>
          </a:p>
          <a:p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BDEB4818-76B4-0341-BE4E-545264651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72739"/>
              </p:ext>
            </p:extLst>
          </p:nvPr>
        </p:nvGraphicFramePr>
        <p:xfrm>
          <a:off x="6423892" y="4249881"/>
          <a:ext cx="520007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whole body 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CBC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ultrasound 3 times/year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367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54F4CD-6B13-7240-9183-82783E3C9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7162"/>
              </p:ext>
            </p:extLst>
          </p:nvPr>
        </p:nvGraphicFramePr>
        <p:xfrm>
          <a:off x="346364" y="4991561"/>
          <a:ext cx="5320145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20145">
                  <a:extLst>
                    <a:ext uri="{9D8B030D-6E8A-4147-A177-3AD203B41FA5}">
                      <a16:colId xmlns:a16="http://schemas.microsoft.com/office/drawing/2014/main" val="949062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Colon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6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Leukemia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894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B4A778-6432-C24F-8C69-56A37F9891F9}"/>
              </a:ext>
            </a:extLst>
          </p:cNvPr>
          <p:cNvSpPr/>
          <p:nvPr/>
        </p:nvSpPr>
        <p:spPr>
          <a:xfrm>
            <a:off x="7412180" y="1841241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Physical Exam Findings in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Café au lait macules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mimic NF1</a:t>
            </a:r>
          </a:p>
        </p:txBody>
      </p:sp>
    </p:spTree>
    <p:extLst>
      <p:ext uri="{BB962C8B-B14F-4D97-AF65-F5344CB8AC3E}">
        <p14:creationId xmlns:p14="http://schemas.microsoft.com/office/powerpoint/2010/main" val="288103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56800-0E85-9940-94CA-ABCD7985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Predisposition to solid Tumors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20E0B-50E7-604E-BB24-A295B1409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2A11-53AB-C344-826A-EE598622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Li-Fraumeni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1DBE-DEDB-D242-B6B0-318A1A9A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TP53, Chromosome 17</a:t>
            </a:r>
          </a:p>
          <a:p>
            <a:r>
              <a:rPr lang="en-US" dirty="0"/>
              <a:t>High variable expressivity &amp; penetrance</a:t>
            </a:r>
          </a:p>
          <a:p>
            <a:r>
              <a:rPr lang="en-US" dirty="0"/>
              <a:t>Testing window: birth to adult</a:t>
            </a:r>
          </a:p>
          <a:p>
            <a:r>
              <a:rPr lang="en-US" dirty="0"/>
              <a:t>Tumor types: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7CF531-6C38-A941-BA5E-D954E3EF3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71773"/>
              </p:ext>
            </p:extLst>
          </p:nvPr>
        </p:nvGraphicFramePr>
        <p:xfrm>
          <a:off x="424873" y="3951923"/>
          <a:ext cx="4433455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3455">
                  <a:extLst>
                    <a:ext uri="{9D8B030D-6E8A-4147-A177-3AD203B41FA5}">
                      <a16:colId xmlns:a16="http://schemas.microsoft.com/office/drawing/2014/main" val="524382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Osteosarcoma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93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Adrenocortical 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9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Anaplastic embryonal </a:t>
                      </a:r>
                      <a:r>
                        <a:rPr lang="en-US" dirty="0"/>
                        <a:t>rhabdomyosarcoma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6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Choroid plexus 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8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Breast cancer (20s-30s, triple positive)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5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Hypodiploid</a:t>
                      </a:r>
                      <a:r>
                        <a:rPr lang="en-US" dirty="0"/>
                        <a:t> pre-B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0813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5543339-EE42-CA42-B226-185B596B2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18626"/>
              </p:ext>
            </p:extLst>
          </p:nvPr>
        </p:nvGraphicFramePr>
        <p:xfrm>
          <a:off x="6082145" y="3429000"/>
          <a:ext cx="51169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945">
                  <a:extLst>
                    <a:ext uri="{9D8B030D-6E8A-4147-A177-3AD203B41FA5}">
                      <a16:colId xmlns:a16="http://schemas.microsoft.com/office/drawing/2014/main" val="362231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9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whole body 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5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brain MRI (1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w/contrast, then w/o)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3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Abdominal US every 3 months (not with MRI)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3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skin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9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27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0D50-C672-3840-BF2D-ADC00B4D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Rothmund</a:t>
            </a:r>
            <a:r>
              <a:rPr lang="en-US" dirty="0"/>
              <a:t>-Thomson Syndrome – type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7D24-B567-9E42-B99D-D0F2B5126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RECQL4</a:t>
            </a:r>
          </a:p>
          <a:p>
            <a:r>
              <a:rPr lang="en-US" dirty="0"/>
              <a:t>Autosomal </a:t>
            </a:r>
            <a:r>
              <a:rPr lang="en-US" dirty="0">
                <a:solidFill>
                  <a:srgbClr val="FF0000"/>
                </a:solidFill>
              </a:rPr>
              <a:t>recessive</a:t>
            </a:r>
          </a:p>
          <a:p>
            <a:r>
              <a:rPr lang="en-US" dirty="0"/>
              <a:t>Solid tumor: </a:t>
            </a:r>
            <a:r>
              <a:rPr lang="en-US" dirty="0">
                <a:solidFill>
                  <a:srgbClr val="FF0000"/>
                </a:solidFill>
              </a:rPr>
              <a:t>osteosarcoma</a:t>
            </a:r>
            <a:r>
              <a:rPr lang="en-US" dirty="0"/>
              <a:t> (multicentric)</a:t>
            </a:r>
          </a:p>
          <a:p>
            <a:r>
              <a:rPr lang="en-US" dirty="0"/>
              <a:t>Occurs in ~ 30% of patients with RTS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FD020-17E4-7542-B644-7C2E5A397B6E}"/>
              </a:ext>
            </a:extLst>
          </p:cNvPr>
          <p:cNvSpPr txBox="1"/>
          <p:nvPr/>
        </p:nvSpPr>
        <p:spPr>
          <a:xfrm>
            <a:off x="6774873" y="1825625"/>
            <a:ext cx="46850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Physical Exam Findings: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Poikiloderma – facial 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stature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sparse scalp 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sparse or absent eyelashes and/or eyebrows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juvenile cataracts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skeletal abnormalities – frontal bossing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radial ray defects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premature aging</a:t>
            </a:r>
          </a:p>
        </p:txBody>
      </p:sp>
    </p:spTree>
    <p:extLst>
      <p:ext uri="{BB962C8B-B14F-4D97-AF65-F5344CB8AC3E}">
        <p14:creationId xmlns:p14="http://schemas.microsoft.com/office/powerpoint/2010/main" val="143604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E928-487C-2D42-AD2A-FC81F430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PTEN-Hamartoma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2BA7-3CCB-F744-930B-CB280C2A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PTEN</a:t>
            </a:r>
          </a:p>
          <a:p>
            <a:r>
              <a:rPr lang="en-US" dirty="0"/>
              <a:t>Aka: Cowden Syndrome</a:t>
            </a:r>
          </a:p>
          <a:p>
            <a:r>
              <a:rPr lang="en-US" dirty="0"/>
              <a:t>Testing window: infancy/childhood to adult</a:t>
            </a:r>
          </a:p>
          <a:p>
            <a:r>
              <a:rPr lang="en-US" dirty="0"/>
              <a:t>Solid tumor: </a:t>
            </a:r>
            <a:r>
              <a:rPr lang="en-US" dirty="0">
                <a:solidFill>
                  <a:srgbClr val="FF0000"/>
                </a:solidFill>
              </a:rPr>
              <a:t>papillary thyroid cancer</a:t>
            </a:r>
            <a:r>
              <a:rPr lang="en-US" dirty="0"/>
              <a:t>, lipomas, GI hamartomas, breast cancer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84D4856-8E11-734C-964C-677C93218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60795"/>
              </p:ext>
            </p:extLst>
          </p:nvPr>
        </p:nvGraphicFramePr>
        <p:xfrm>
          <a:off x="401782" y="4001294"/>
          <a:ext cx="52000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Every other year thyroid ultrasound starting age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8EED84-618B-2D41-947A-999D52E98B8C}"/>
              </a:ext>
            </a:extLst>
          </p:cNvPr>
          <p:cNvSpPr txBox="1"/>
          <p:nvPr/>
        </p:nvSpPr>
        <p:spPr>
          <a:xfrm>
            <a:off x="5957455" y="4001294"/>
            <a:ext cx="58327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Physical Exam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Macrocephaly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Intellectual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Trichilemmoma (subcutaneous lumps)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6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7EFB-422D-F241-A5FD-15332BEA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Endocrine Neoplasia 1 (MEN1)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28A2-3086-D746-87FD-E8E9854D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MEN1</a:t>
            </a:r>
          </a:p>
          <a:p>
            <a:r>
              <a:rPr lang="en-US" dirty="0"/>
              <a:t>Highly penetrant - 70% penetrance by age 50</a:t>
            </a:r>
          </a:p>
          <a:p>
            <a:r>
              <a:rPr lang="en-US" dirty="0"/>
              <a:t>Most cancers secrete hormones – </a:t>
            </a:r>
            <a:r>
              <a:rPr lang="en-US" dirty="0" err="1"/>
              <a:t>eg.</a:t>
            </a:r>
            <a:r>
              <a:rPr lang="en-US" dirty="0"/>
              <a:t> Insulin, prolactin</a:t>
            </a:r>
          </a:p>
          <a:p>
            <a:r>
              <a:rPr lang="en-US" dirty="0"/>
              <a:t>Most common tumors: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hyperparathyroidism is a common presentation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A8C701-5EAB-5D48-8F62-68EFB0CBF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91452"/>
              </p:ext>
            </p:extLst>
          </p:nvPr>
        </p:nvGraphicFramePr>
        <p:xfrm>
          <a:off x="443346" y="4001294"/>
          <a:ext cx="5366327" cy="1107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66327">
                  <a:extLst>
                    <a:ext uri="{9D8B030D-6E8A-4147-A177-3AD203B41FA5}">
                      <a16:colId xmlns:a16="http://schemas.microsoft.com/office/drawing/2014/main" val="2153590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="0" dirty="0"/>
                        <a:t>ancreatic neuroendocrine tumors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dirty="0"/>
                        <a:t>ituitary adenomas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0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dirty="0"/>
                        <a:t>arathyroid tumors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154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E02BAF44-B19E-F649-89D7-0AAF26ABA374}"/>
              </a:ext>
            </a:extLst>
          </p:cNvPr>
          <p:cNvSpPr/>
          <p:nvPr/>
        </p:nvSpPr>
        <p:spPr>
          <a:xfrm>
            <a:off x="10792691" y="637309"/>
            <a:ext cx="484909" cy="471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BD4B-E1B7-4840-8476-8D9EDCF6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MEN2A &amp; MEN2B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4CFB-4D0B-974B-85AF-3FA9B0B77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RET (</a:t>
            </a:r>
            <a:r>
              <a:rPr lang="en-US" dirty="0">
                <a:solidFill>
                  <a:srgbClr val="FF0000"/>
                </a:solidFill>
              </a:rPr>
              <a:t>activating</a:t>
            </a:r>
            <a:r>
              <a:rPr lang="en-US" dirty="0"/>
              <a:t>)</a:t>
            </a:r>
          </a:p>
          <a:p>
            <a:r>
              <a:rPr lang="en-US" dirty="0"/>
              <a:t>Testing window: infancy to childhood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with increased risk for pheochromocytoma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BFE0BA-4BF4-9C43-A30A-704429D95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86297"/>
              </p:ext>
            </p:extLst>
          </p:nvPr>
        </p:nvGraphicFramePr>
        <p:xfrm>
          <a:off x="304800" y="2894171"/>
          <a:ext cx="54448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836">
                  <a:extLst>
                    <a:ext uri="{9D8B030D-6E8A-4147-A177-3AD203B41FA5}">
                      <a16:colId xmlns:a16="http://schemas.microsoft.com/office/drawing/2014/main" val="2091593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2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~ 95% of all MEN2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45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100% penetrance of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medullary thyroid cancer</a:t>
                      </a:r>
                      <a:r>
                        <a:rPr lang="en-US" dirty="0"/>
                        <a:t> (MTC)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2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Primary hyperparathyroidism (PHPT)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89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Thyroidectomy before age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0739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21FC52-0EA1-EC48-9089-6D4F121D6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55488"/>
              </p:ext>
            </p:extLst>
          </p:nvPr>
        </p:nvGraphicFramePr>
        <p:xfrm>
          <a:off x="6096000" y="2894171"/>
          <a:ext cx="46274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418">
                  <a:extLst>
                    <a:ext uri="{9D8B030D-6E8A-4147-A177-3AD203B41FA5}">
                      <a16:colId xmlns:a16="http://schemas.microsoft.com/office/drawing/2014/main" val="2091593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2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5% of MEN2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45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100% penetrance of v. aggressive MTC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2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PHPT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89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Thyroidectomy before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age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5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28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AA69-1104-BD4F-AC59-0E4E87C2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genetics and vocabulary</a:t>
            </a:r>
          </a:p>
          <a:p>
            <a:r>
              <a:rPr lang="en-US" dirty="0"/>
              <a:t>Predisposition to CNS tumors</a:t>
            </a:r>
          </a:p>
          <a:p>
            <a:r>
              <a:rPr lang="en-US" dirty="0"/>
              <a:t>Predisposition to solid tumors outside the CNS</a:t>
            </a:r>
          </a:p>
          <a:p>
            <a:r>
              <a:rPr lang="en-US" dirty="0"/>
              <a:t>Predisposition to leukemia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B475-C5AC-3A40-8F9D-145F11C8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2BF0-21DB-4343-B966-1292D45C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CDKN1B</a:t>
            </a:r>
          </a:p>
          <a:p>
            <a:r>
              <a:rPr lang="en-US" dirty="0"/>
              <a:t>Most common tumors: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Commonly present with hyperparathyroidism</a:t>
            </a:r>
          </a:p>
          <a:p>
            <a:r>
              <a:rPr lang="en-US" dirty="0"/>
              <a:t>Often discovered when genetic testing for MEN1 is negative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49C454-0DBA-C041-8757-9F0A2D8D2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13654"/>
              </p:ext>
            </p:extLst>
          </p:nvPr>
        </p:nvGraphicFramePr>
        <p:xfrm>
          <a:off x="304800" y="2989912"/>
          <a:ext cx="5366327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66327">
                  <a:extLst>
                    <a:ext uri="{9D8B030D-6E8A-4147-A177-3AD203B41FA5}">
                      <a16:colId xmlns:a16="http://schemas.microsoft.com/office/drawing/2014/main" val="2153590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="0" dirty="0"/>
                        <a:t>ituitary adenomas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0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dirty="0"/>
                        <a:t>arathyroid tumors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Genito-urinary tumors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5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683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E51C-80E7-174A-9FEF-715F45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DICER1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C5830-D7BD-0149-A116-C67E0A8A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DICER1</a:t>
            </a:r>
          </a:p>
          <a:p>
            <a:r>
              <a:rPr lang="en-US" dirty="0"/>
              <a:t>Testing window: infancy to adult</a:t>
            </a:r>
          </a:p>
          <a:p>
            <a:r>
              <a:rPr lang="en-US" dirty="0"/>
              <a:t>Most common solid tumors: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34CF80-6A34-144A-9ED9-D854962CB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0407"/>
              </p:ext>
            </p:extLst>
          </p:nvPr>
        </p:nvGraphicFramePr>
        <p:xfrm>
          <a:off x="304800" y="3554671"/>
          <a:ext cx="5366327" cy="1473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66327">
                  <a:extLst>
                    <a:ext uri="{9D8B030D-6E8A-4147-A177-3AD203B41FA5}">
                      <a16:colId xmlns:a16="http://schemas.microsoft.com/office/drawing/2014/main" val="2153590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Pleuropulmonary blastoma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Cystic nephroma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0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Sertoli-Leydig cell tumor of the ovary (germ cell tumor)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Papillary or follicular thyroid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23128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71AC791-590F-EA43-BFDC-F2FA53ADE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90972"/>
              </p:ext>
            </p:extLst>
          </p:nvPr>
        </p:nvGraphicFramePr>
        <p:xfrm>
          <a:off x="6096000" y="1825625"/>
          <a:ext cx="556029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290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Chest CT at 3-6 months of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Chest CT at 2.5-3 years of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Chest X-ray every 6 months until age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0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ultrasound every 6 months starting at birth, consider pelvis as well; upper age limit not well defined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7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Thyroid US every 3 years starting at age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8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84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BAA7-DB4A-2F47-8BEE-0FDB465E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Familial Adenomatous Polyposis (FAP)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2C7A-62C4-084B-80C3-3CFB1809F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APC</a:t>
            </a:r>
          </a:p>
          <a:p>
            <a:r>
              <a:rPr lang="en-US" dirty="0"/>
              <a:t>Testing window: infancy to AYA/adult</a:t>
            </a:r>
          </a:p>
          <a:p>
            <a:r>
              <a:rPr lang="en-US" dirty="0"/>
              <a:t>Solid tumors: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D8ED261-5784-F74F-AE33-B0380A838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63855"/>
              </p:ext>
            </p:extLst>
          </p:nvPr>
        </p:nvGraphicFramePr>
        <p:xfrm>
          <a:off x="6384636" y="1850159"/>
          <a:ext cx="520007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Quarterly AFP and abdominal ultrasounds from birth through the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birthday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Colonoscopy beginning age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54B8A0-4BBA-1349-8BFE-FC3E5A74C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00852"/>
              </p:ext>
            </p:extLst>
          </p:nvPr>
        </p:nvGraphicFramePr>
        <p:xfrm>
          <a:off x="415636" y="3567545"/>
          <a:ext cx="5366327" cy="1473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66327">
                  <a:extLst>
                    <a:ext uri="{9D8B030D-6E8A-4147-A177-3AD203B41FA5}">
                      <a16:colId xmlns:a16="http://schemas.microsoft.com/office/drawing/2014/main" val="2153590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Hepatoblastoma (Incidence &lt; 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desmoid tumors (Gardner Syndrome)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0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CNS embryonal tumor (Turcot Syndrome)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Colon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231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04161E-C2A6-A847-86C3-EBDB8FD3839B}"/>
              </a:ext>
            </a:extLst>
          </p:cNvPr>
          <p:cNvSpPr txBox="1"/>
          <p:nvPr/>
        </p:nvSpPr>
        <p:spPr>
          <a:xfrm>
            <a:off x="6410039" y="3488537"/>
            <a:ext cx="3851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Think MUTYH with negative APC gene mutation and no family history of polyps/colon cancer – </a:t>
            </a:r>
            <a:r>
              <a:rPr lang="en-US" sz="2000" u="sng" dirty="0"/>
              <a:t>recessive</a:t>
            </a:r>
            <a:r>
              <a:rPr lang="en-US" sz="2000" dirty="0"/>
              <a:t> colon cancer predisposition syndrome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8B7C93DA-E207-7047-9D73-7F502C8ADF74}"/>
              </a:ext>
            </a:extLst>
          </p:cNvPr>
          <p:cNvSpPr/>
          <p:nvPr/>
        </p:nvSpPr>
        <p:spPr>
          <a:xfrm>
            <a:off x="10792691" y="637309"/>
            <a:ext cx="484909" cy="471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2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71EA-338C-EF41-B3E8-6209A15C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Hereditary Pheochromocytoma/Paraganglioma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B722A-8009-4F44-A794-2327DEF5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SDHA, SDHB, SDHC, SDHB (aka </a:t>
            </a:r>
            <a:r>
              <a:rPr lang="en-US" dirty="0" err="1"/>
              <a:t>SDHx</a:t>
            </a:r>
            <a:r>
              <a:rPr lang="en-US" dirty="0"/>
              <a:t>)</a:t>
            </a:r>
          </a:p>
          <a:p>
            <a:r>
              <a:rPr lang="en-US" dirty="0"/>
              <a:t>Testing window: early childhood to adult</a:t>
            </a:r>
          </a:p>
          <a:p>
            <a:r>
              <a:rPr lang="en-US" dirty="0"/>
              <a:t>~ 30% of pheochromocytomas are due to a CPS</a:t>
            </a:r>
          </a:p>
          <a:p>
            <a:r>
              <a:rPr lang="en-US" dirty="0"/>
              <a:t>SDH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= most likely to metastasize (think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BAD</a:t>
            </a:r>
            <a:r>
              <a:rPr lang="en-US" dirty="0"/>
              <a:t>)</a:t>
            </a:r>
          </a:p>
          <a:p>
            <a:r>
              <a:rPr lang="en-US" dirty="0"/>
              <a:t>Other tumors: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C7DE28C-F864-2646-8B4F-DD2318E28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67775"/>
              </p:ext>
            </p:extLst>
          </p:nvPr>
        </p:nvGraphicFramePr>
        <p:xfrm>
          <a:off x="6280727" y="4004065"/>
          <a:ext cx="520007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Whole body MRI every other year, starting ages 6-8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plasma free or 24-hour urine </a:t>
                      </a:r>
                      <a:r>
                        <a:rPr lang="en-US" dirty="0" err="1"/>
                        <a:t>metanephrines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plasma </a:t>
                      </a:r>
                      <a:r>
                        <a:rPr lang="en-US" dirty="0" err="1"/>
                        <a:t>methoxytyramine</a:t>
                      </a:r>
                      <a:endParaRPr 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42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blood pressure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43763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1AAB3CC-67FA-054E-9586-9273E2AF2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07474"/>
              </p:ext>
            </p:extLst>
          </p:nvPr>
        </p:nvGraphicFramePr>
        <p:xfrm>
          <a:off x="508000" y="4374905"/>
          <a:ext cx="5366327" cy="1478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66327">
                  <a:extLst>
                    <a:ext uri="{9D8B030D-6E8A-4147-A177-3AD203B41FA5}">
                      <a16:colId xmlns:a16="http://schemas.microsoft.com/office/drawing/2014/main" val="2153590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Renal cell 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Papillary thyroid 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0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Pituitary adenoma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 neuroendocrine tumors (GIST) – common w/SDHA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3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597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8E9A-EAF4-904E-97DD-8A7126BD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Neuroblastoma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97E1-5215-1146-86E2-05631C5A6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Genes: PHOX2B, ALK (</a:t>
            </a:r>
            <a:r>
              <a:rPr lang="en-US" dirty="0">
                <a:solidFill>
                  <a:srgbClr val="FF0000"/>
                </a:solidFill>
              </a:rPr>
              <a:t>activating mutation</a:t>
            </a:r>
            <a:r>
              <a:rPr lang="en-US" dirty="0"/>
              <a:t>), </a:t>
            </a:r>
            <a:r>
              <a:rPr lang="en-US" dirty="0" err="1"/>
              <a:t>RASopathies</a:t>
            </a:r>
            <a:endParaRPr lang="en-US" dirty="0"/>
          </a:p>
          <a:p>
            <a:r>
              <a:rPr lang="en-US" dirty="0"/>
              <a:t>PHOX2B = also causes congenital central hypoventilation syndrome, </a:t>
            </a:r>
            <a:r>
              <a:rPr lang="en-US" dirty="0" err="1"/>
              <a:t>Hirschprung’s</a:t>
            </a:r>
            <a:r>
              <a:rPr lang="en-US" dirty="0"/>
              <a:t> disease</a:t>
            </a:r>
          </a:p>
          <a:p>
            <a:r>
              <a:rPr lang="en-US" dirty="0"/>
              <a:t>Highly penetrant</a:t>
            </a:r>
          </a:p>
          <a:p>
            <a:r>
              <a:rPr lang="en-US" dirty="0"/>
              <a:t>Testing window: birth/infancy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D5CA51E-A144-0F4A-B966-1D25500ED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30651"/>
              </p:ext>
            </p:extLst>
          </p:nvPr>
        </p:nvGraphicFramePr>
        <p:xfrm>
          <a:off x="5805056" y="3536662"/>
          <a:ext cx="520007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 (ALK &amp; PHOX2B)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US, urine HVA/VMA, CXR quarterly starting at birth to age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Abdominal US, urine HVA/VMA, CXR every 6 months starting at age 6 until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30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814E-1B72-C848-AEF0-BADB158E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Wilms Tumor (WT) Predisposition(s)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FAB4-53D5-0645-B1C9-B5C74603C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WT1 and the 11p15.5 locus</a:t>
            </a:r>
          </a:p>
          <a:p>
            <a:r>
              <a:rPr lang="en-US" dirty="0"/>
              <a:t>WAGR (WT, aniridia, GU abnormalities, intellectual disability) = WT1 + PAX6</a:t>
            </a:r>
          </a:p>
          <a:p>
            <a:r>
              <a:rPr lang="en-US" dirty="0"/>
              <a:t>Denys-</a:t>
            </a:r>
            <a:r>
              <a:rPr lang="en-US" dirty="0" err="1"/>
              <a:t>Drash</a:t>
            </a:r>
            <a:r>
              <a:rPr lang="en-US" dirty="0"/>
              <a:t> = WT exon 8 or 9 </a:t>
            </a:r>
            <a:r>
              <a:rPr lang="en-US" dirty="0">
                <a:sym typeface="Wingdings" pitchFamily="2" charset="2"/>
              </a:rPr>
              <a:t> kidney diffuse mesangial sclerosis </a:t>
            </a:r>
          </a:p>
          <a:p>
            <a:r>
              <a:rPr lang="en-US" dirty="0">
                <a:sym typeface="Wingdings" pitchFamily="2" charset="2"/>
              </a:rPr>
              <a:t>Frasier Syndrome = </a:t>
            </a:r>
            <a:r>
              <a:rPr lang="en-US" i="1" dirty="0"/>
              <a:t>WT1</a:t>
            </a:r>
            <a:r>
              <a:rPr lang="en-US" dirty="0"/>
              <a:t> intron 9 donor splice site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Perlman Syndrome = DIS3L2 gene, polydactyly, fetal ascites</a:t>
            </a:r>
          </a:p>
          <a:p>
            <a:r>
              <a:rPr lang="en-US" dirty="0" err="1">
                <a:sym typeface="Wingdings" pitchFamily="2" charset="2"/>
              </a:rPr>
              <a:t>Bohring-Optiz</a:t>
            </a:r>
            <a:r>
              <a:rPr lang="en-US" dirty="0">
                <a:sym typeface="Wingdings" pitchFamily="2" charset="2"/>
              </a:rPr>
              <a:t> Syndrome = ASXL1 gene, very syndromic w/intellectual disability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440D57-02FE-8149-A3EC-7C7E9838C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31895"/>
              </p:ext>
            </p:extLst>
          </p:nvPr>
        </p:nvGraphicFramePr>
        <p:xfrm>
          <a:off x="2507673" y="5135288"/>
          <a:ext cx="61375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7564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Renal ultrasounds every 3 months from birth through age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28CDFD11-69C5-D54D-8F34-77912871837F}"/>
              </a:ext>
            </a:extLst>
          </p:cNvPr>
          <p:cNvSpPr/>
          <p:nvPr/>
        </p:nvSpPr>
        <p:spPr>
          <a:xfrm>
            <a:off x="10792691" y="637309"/>
            <a:ext cx="484909" cy="471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5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61C0-389E-3B43-9D46-3B29E947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D373-5EB2-494F-81E0-9037F2929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BLM</a:t>
            </a:r>
          </a:p>
          <a:p>
            <a:r>
              <a:rPr lang="en-US" dirty="0"/>
              <a:t>Autosomal </a:t>
            </a:r>
            <a:r>
              <a:rPr lang="en-US" dirty="0">
                <a:solidFill>
                  <a:srgbClr val="FF0000"/>
                </a:solidFill>
              </a:rPr>
              <a:t>recessive</a:t>
            </a:r>
          </a:p>
          <a:p>
            <a:r>
              <a:rPr lang="en-US" dirty="0"/>
              <a:t>Tumors: Wilms Tumor, GI/colon cancer, breast cancer, leukemias</a:t>
            </a:r>
          </a:p>
          <a:p>
            <a:r>
              <a:rPr lang="en-US" dirty="0"/>
              <a:t>Increased toxicity to radiation and chemo, need dose reductions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580B9BB-9796-A340-A39E-32824A742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01544"/>
              </p:ext>
            </p:extLst>
          </p:nvPr>
        </p:nvGraphicFramePr>
        <p:xfrm>
          <a:off x="498763" y="4001294"/>
          <a:ext cx="52000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US q3mo until age 8 for WT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Colonoscopy starting age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Breast MRI starting age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3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Whole-body MRI every 1-2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465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869B34-D9B1-3D46-ACAA-BC5B891E1FA6}"/>
              </a:ext>
            </a:extLst>
          </p:cNvPr>
          <p:cNvSpPr/>
          <p:nvPr/>
        </p:nvSpPr>
        <p:spPr>
          <a:xfrm>
            <a:off x="6687129" y="4052957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Physical Exam Findings in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Slow/poor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Narrow head/face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Butterfly rash on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telangiectasias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Café au lait macules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photosensitivity</a:t>
            </a:r>
          </a:p>
        </p:txBody>
      </p:sp>
    </p:spTree>
    <p:extLst>
      <p:ext uri="{BB962C8B-B14F-4D97-AF65-F5344CB8AC3E}">
        <p14:creationId xmlns:p14="http://schemas.microsoft.com/office/powerpoint/2010/main" val="355959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CDD8-12D3-1C4D-BC3F-F999C16B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Beckwith-Wiedemann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D007A-86D8-F84B-8E41-47D4C87C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</a:t>
            </a:r>
            <a:r>
              <a:rPr lang="en-US" dirty="0">
                <a:solidFill>
                  <a:srgbClr val="FF0000"/>
                </a:solidFill>
              </a:rPr>
              <a:t>imprinting defect </a:t>
            </a:r>
            <a:r>
              <a:rPr lang="en-US" dirty="0"/>
              <a:t>on chromosome 11p15.5</a:t>
            </a:r>
          </a:p>
          <a:p>
            <a:r>
              <a:rPr lang="en-US" dirty="0"/>
              <a:t>Confirmatory test: DNA methylation profile</a:t>
            </a:r>
          </a:p>
          <a:p>
            <a:r>
              <a:rPr lang="en-US" dirty="0"/>
              <a:t>Solid tumors: hepatoblastoma &amp; Wilms tumor</a:t>
            </a:r>
          </a:p>
          <a:p>
            <a:r>
              <a:rPr lang="en-US" dirty="0"/>
              <a:t>Same screening applies to Simpson-</a:t>
            </a:r>
            <a:r>
              <a:rPr lang="en-US" dirty="0" err="1"/>
              <a:t>Golabi</a:t>
            </a:r>
            <a:r>
              <a:rPr lang="en-US" dirty="0"/>
              <a:t>-</a:t>
            </a:r>
            <a:r>
              <a:rPr lang="en-US" dirty="0" err="1"/>
              <a:t>Behmel</a:t>
            </a:r>
            <a:r>
              <a:rPr lang="en-US" dirty="0"/>
              <a:t> Syndrome &amp; Trisomy 18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7971E7-0D0C-6249-B405-B06F375DB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29734"/>
              </p:ext>
            </p:extLst>
          </p:nvPr>
        </p:nvGraphicFramePr>
        <p:xfrm>
          <a:off x="304800" y="4104620"/>
          <a:ext cx="520007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Renal ultrasounds every 3 months from birth through age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ultrasounds and AFP level every 3 months from birth through age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4CC92C5-D5E9-5A4D-AB07-2FD019DD63FE}"/>
              </a:ext>
            </a:extLst>
          </p:cNvPr>
          <p:cNvSpPr/>
          <p:nvPr/>
        </p:nvSpPr>
        <p:spPr>
          <a:xfrm>
            <a:off x="6687129" y="4052957"/>
            <a:ext cx="472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Physical Exam Findings in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Hemihyperplasia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Macrocephaly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Omphalocele at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Splenomegaly/</a:t>
            </a:r>
            <a:r>
              <a:rPr lang="en-US" dirty="0" err="1"/>
              <a:t>viceromegaly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96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3D32-6442-BA4C-BC76-90351C71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 Tumor Predisposition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9AE4-8837-A84A-827F-A655FD938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fumarate hydratase (FH)</a:t>
            </a:r>
          </a:p>
          <a:p>
            <a:r>
              <a:rPr lang="en-US" dirty="0"/>
              <a:t>Aka: Hereditary </a:t>
            </a:r>
            <a:r>
              <a:rPr lang="en-US" dirty="0" err="1"/>
              <a:t>Leiomyomatosis</a:t>
            </a:r>
            <a:r>
              <a:rPr lang="en-US" dirty="0"/>
              <a:t> and Renal Cell Carcinoma (HLRCC)</a:t>
            </a:r>
          </a:p>
          <a:p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2190F1B-B9CE-1443-803B-DFD61D95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56565"/>
              </p:ext>
            </p:extLst>
          </p:nvPr>
        </p:nvGraphicFramePr>
        <p:xfrm>
          <a:off x="526472" y="3154089"/>
          <a:ext cx="52000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abdominal MRI starting age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dermatologic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709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FA7D-81EA-9640-BFCE-14B9C89A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Rhabdoid Tumor Predisposition – Type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81C4-C65C-8548-99E1-F9951BBA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SMARCA4</a:t>
            </a:r>
          </a:p>
          <a:p>
            <a:r>
              <a:rPr lang="en-US" dirty="0"/>
              <a:t>Solid tumor: small cell carcinoma of the ovary – hypercalcemic type (SCCOHT)</a:t>
            </a:r>
          </a:p>
          <a:p>
            <a:r>
              <a:rPr lang="en-US" dirty="0"/>
              <a:t>CNS tumor: rare AT/RT</a:t>
            </a:r>
          </a:p>
          <a:p>
            <a:r>
              <a:rPr lang="en-US" dirty="0"/>
              <a:t>Testing window: childhood</a:t>
            </a:r>
          </a:p>
          <a:p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47C349C-154B-4740-B779-569D3290E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98194"/>
              </p:ext>
            </p:extLst>
          </p:nvPr>
        </p:nvGraphicFramePr>
        <p:xfrm>
          <a:off x="512618" y="4001294"/>
          <a:ext cx="52000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Pelvic US q3-6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Consider risk reducing bilateral oophorectomy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9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674D32-B06E-4748-9821-E22C3E1A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Genetics and Vocabulary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59DB8-4FE2-5C40-B8AD-D50460258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9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56800-0E85-9940-94CA-ABCD7985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Predisposition to leukemias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20E0B-50E7-604E-BB24-A295B1409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7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9500-6070-D246-BEB1-CD62E6A3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Noonan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8C20-7B5E-854B-A85C-2B91A360B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Genes: PTPN11, SOS1, RAF1 and KRAS</a:t>
            </a:r>
          </a:p>
          <a:p>
            <a:r>
              <a:rPr lang="en-US" dirty="0"/>
              <a:t>Leukemia type: Juvenile Myelomonocytic leukemia (JMML) and ALL</a:t>
            </a:r>
          </a:p>
          <a:p>
            <a:r>
              <a:rPr lang="en-US" dirty="0"/>
              <a:t>Testing window: infancy to adult</a:t>
            </a:r>
          </a:p>
          <a:p>
            <a:r>
              <a:rPr lang="en-US" dirty="0"/>
              <a:t>No leukemia screening guidelines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F9A71-DC26-9741-9229-88C1955C69E0}"/>
              </a:ext>
            </a:extLst>
          </p:cNvPr>
          <p:cNvSpPr/>
          <p:nvPr/>
        </p:nvSpPr>
        <p:spPr>
          <a:xfrm>
            <a:off x="6539345" y="3429000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Physical Exam Findings in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Small/short stature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strabismus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Pulmonary valve stenosis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Shield chest with wide-spaced nipples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Short neck, high palate, low-set ears</a:t>
            </a:r>
          </a:p>
        </p:txBody>
      </p:sp>
    </p:spTree>
    <p:extLst>
      <p:ext uri="{BB962C8B-B14F-4D97-AF65-F5344CB8AC3E}">
        <p14:creationId xmlns:p14="http://schemas.microsoft.com/office/powerpoint/2010/main" val="226141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A93BA7-0383-8A47-8595-B090D6A2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Familial Platelet Disorder with associated myeloid malignancy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982976-471C-3843-91DA-B3B4BFC4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RUNX1</a:t>
            </a:r>
          </a:p>
          <a:p>
            <a:r>
              <a:rPr lang="en-US" dirty="0"/>
              <a:t>Leukemia type: MDS/AML – can see monosomy 7</a:t>
            </a:r>
          </a:p>
          <a:p>
            <a:r>
              <a:rPr lang="en-US" dirty="0"/>
              <a:t>35-40% risk of developing leukemia, exhibits anticipation</a:t>
            </a:r>
          </a:p>
          <a:p>
            <a:r>
              <a:rPr lang="en-US" dirty="0"/>
              <a:t>“aspirin-like” platelet defect, mild thrombocytopenia, can mimic ITP</a:t>
            </a:r>
          </a:p>
          <a:p>
            <a:r>
              <a:rPr lang="en-US" dirty="0"/>
              <a:t>No leukemia screening guidelines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01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59ED-93A6-6B4A-B32F-52362ECC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Thrombocytopenia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CF4F-2DE5-F641-95FF-8625EEEF5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ETV6</a:t>
            </a:r>
          </a:p>
          <a:p>
            <a:r>
              <a:rPr lang="en-US" dirty="0"/>
              <a:t>Leukemia type: </a:t>
            </a:r>
            <a:r>
              <a:rPr lang="en-US" dirty="0">
                <a:solidFill>
                  <a:srgbClr val="FF0000"/>
                </a:solidFill>
              </a:rPr>
              <a:t>pre-B ALL (</a:t>
            </a:r>
            <a:r>
              <a:rPr lang="en-US" dirty="0" err="1">
                <a:solidFill>
                  <a:srgbClr val="FF0000"/>
                </a:solidFill>
              </a:rPr>
              <a:t>hyperdiploid</a:t>
            </a:r>
            <a:r>
              <a:rPr lang="en-US" dirty="0">
                <a:solidFill>
                  <a:srgbClr val="FF0000"/>
                </a:solidFill>
              </a:rPr>
              <a:t>), </a:t>
            </a:r>
            <a:r>
              <a:rPr lang="en-US" dirty="0">
                <a:solidFill>
                  <a:schemeClr val="tx1"/>
                </a:solidFill>
              </a:rPr>
              <a:t>MDS/AML</a:t>
            </a:r>
          </a:p>
          <a:p>
            <a:r>
              <a:rPr lang="en-US" dirty="0">
                <a:solidFill>
                  <a:schemeClr val="tx1"/>
                </a:solidFill>
              </a:rPr>
              <a:t>~ 1 % of patients with pre-B ALL have Thrombocytopenia 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Mild thrombocytopenia, mild bleeding phenotype</a:t>
            </a:r>
          </a:p>
          <a:p>
            <a:r>
              <a:rPr lang="en-US" dirty="0"/>
              <a:t>No leukemia screening guidelines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1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7D6E-EC2E-D14E-AE6C-6A9344BC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ANKRD26-related thrombocytopenia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0DA80-8840-C646-80F4-AD3EBDA9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ANKRD26</a:t>
            </a:r>
          </a:p>
          <a:p>
            <a:r>
              <a:rPr lang="en-US" dirty="0"/>
              <a:t>Aka: Thrombocytopenia 2</a:t>
            </a:r>
          </a:p>
          <a:p>
            <a:r>
              <a:rPr lang="en-US" dirty="0"/>
              <a:t>Leukemia type: AML (~ 8% of affected individuals)</a:t>
            </a:r>
          </a:p>
          <a:p>
            <a:r>
              <a:rPr lang="en-US" dirty="0"/>
              <a:t>Hematologic findings: moderate thrombocytopenia (50-150 x10</a:t>
            </a:r>
            <a:r>
              <a:rPr lang="en-US" baseline="30000" dirty="0"/>
              <a:t>9</a:t>
            </a:r>
            <a:r>
              <a:rPr lang="en-US" dirty="0"/>
              <a:t>/L), mild bleeding phenotype</a:t>
            </a:r>
          </a:p>
          <a:p>
            <a:r>
              <a:rPr lang="en-US" dirty="0"/>
              <a:t>No leukemia screening guidelines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35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1120-CAC6-2C41-B708-318B2FF8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5"/>
            <a:ext cx="11734800" cy="1325563"/>
          </a:xfrm>
        </p:spPr>
        <p:txBody>
          <a:bodyPr/>
          <a:lstStyle/>
          <a:p>
            <a:r>
              <a:rPr lang="en-US" sz="4000" i="1" dirty="0"/>
              <a:t>CEBPA-</a:t>
            </a:r>
            <a:r>
              <a:rPr lang="en-US" sz="4000" dirty="0"/>
              <a:t>Associated Familial Acute Myeloid Leukemia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40FE-E0C0-E541-81E9-9A6F9379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mutated: CEBPA</a:t>
            </a:r>
          </a:p>
          <a:p>
            <a:r>
              <a:rPr lang="en-US" dirty="0"/>
              <a:t>Leukemia type: AML</a:t>
            </a:r>
          </a:p>
          <a:p>
            <a:r>
              <a:rPr lang="en-US" u="sng" dirty="0"/>
              <a:t>Leukemia</a:t>
            </a:r>
            <a:r>
              <a:rPr lang="en-US" dirty="0"/>
              <a:t> should demonstrate </a:t>
            </a:r>
            <a:r>
              <a:rPr lang="en-US" u="sng" dirty="0"/>
              <a:t>two</a:t>
            </a:r>
            <a:r>
              <a:rPr lang="en-US" dirty="0"/>
              <a:t> variants in CEBPA on sequencing</a:t>
            </a:r>
          </a:p>
          <a:p>
            <a:r>
              <a:rPr lang="en-US" u="sng" dirty="0"/>
              <a:t>Germline</a:t>
            </a:r>
            <a:r>
              <a:rPr lang="en-US" dirty="0"/>
              <a:t> should demonstrate </a:t>
            </a:r>
            <a:r>
              <a:rPr lang="en-US" u="sng" dirty="0"/>
              <a:t>one</a:t>
            </a:r>
            <a:r>
              <a:rPr lang="en-US" dirty="0"/>
              <a:t> pathogenic variant</a:t>
            </a:r>
          </a:p>
          <a:p>
            <a:r>
              <a:rPr lang="en-US" dirty="0"/>
              <a:t>Highly penetrant</a:t>
            </a:r>
          </a:p>
          <a:p>
            <a:r>
              <a:rPr lang="en-US" dirty="0"/>
              <a:t>No leukemia screening guidelines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31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9E49-2973-8744-BF3D-D67758A3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25A6-67D6-1044-8745-38363132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Clinical Cancer Research (CCR) Pediatric Oncology Series on Pediatric Cancer Predisposition.  Volume 23, Issue 13, July 2017.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Surveillance Recommendations for Children with Overgrowth Syndromes and Predisposition to Wilms Tumors and Hepatoblastoma</a:t>
            </a:r>
          </a:p>
          <a:p>
            <a:r>
              <a:rPr lang="en-US" dirty="0"/>
              <a:t>Multiple Endocrine Neoplasia and </a:t>
            </a:r>
            <a:r>
              <a:rPr lang="en-US" dirty="0" err="1"/>
              <a:t>Hyperparathyroid</a:t>
            </a:r>
            <a:r>
              <a:rPr lang="en-US" dirty="0"/>
              <a:t>-Jaw Tumor Syndromes: Clinical Features, Genetics, and Surveillance Recommendations in Childhood</a:t>
            </a:r>
          </a:p>
          <a:p>
            <a:r>
              <a:rPr lang="en-US" dirty="0"/>
              <a:t>Cancer Screening Recommendations and Clinical Management of Inherited Gastrointestinal Cancer Syndromes in Childhood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4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2F92E0-A701-D342-AC35-BDADD369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Truths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0B14E4-F2B9-1F48-985D-550D268B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Predisposition Syndromes (CPS) are caused by a pathogenic variant in a </a:t>
            </a:r>
            <a:r>
              <a:rPr lang="en-US" u="sng" dirty="0"/>
              <a:t>single gene or gene complex</a:t>
            </a:r>
            <a:r>
              <a:rPr lang="en-US" dirty="0"/>
              <a:t> (ex. TP53, </a:t>
            </a:r>
            <a:r>
              <a:rPr lang="en-US" dirty="0" err="1"/>
              <a:t>SDHx</a:t>
            </a:r>
            <a:r>
              <a:rPr lang="en-US" dirty="0"/>
              <a:t>)</a:t>
            </a:r>
          </a:p>
          <a:p>
            <a:r>
              <a:rPr lang="en-US" dirty="0"/>
              <a:t>Almost all CPS follow an </a:t>
            </a:r>
            <a:r>
              <a:rPr lang="en-US" u="sng" dirty="0"/>
              <a:t>autosomal dominant </a:t>
            </a:r>
            <a:r>
              <a:rPr lang="en-US" dirty="0"/>
              <a:t>(AD) inheritance pattern</a:t>
            </a:r>
          </a:p>
          <a:p>
            <a:r>
              <a:rPr lang="en-US" dirty="0"/>
              <a:t>The correct tissue type when evaluating a patient with </a:t>
            </a:r>
            <a:r>
              <a:rPr lang="en-US" u="sng" dirty="0"/>
              <a:t>leukemia</a:t>
            </a:r>
            <a:r>
              <a:rPr lang="en-US" dirty="0"/>
              <a:t> for a CPS is </a:t>
            </a:r>
            <a:r>
              <a:rPr lang="en-US" u="sng" dirty="0"/>
              <a:t>cultured skin fibroblasts</a:t>
            </a:r>
          </a:p>
          <a:p>
            <a:r>
              <a:rPr lang="en-US" dirty="0"/>
              <a:t>Genetic testing occurs in childhood when screening and cancer prevention guidelines exists – adult conditions are generally not tested until &gt; 18 </a:t>
            </a:r>
            <a:r>
              <a:rPr lang="en-US" dirty="0" err="1"/>
              <a:t>yo</a:t>
            </a:r>
            <a:endParaRPr lang="en-US" dirty="0"/>
          </a:p>
          <a:p>
            <a:r>
              <a:rPr lang="en-US" dirty="0"/>
              <a:t>All CPS are rare – incidence &amp; prevalence are limited &amp; not testable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3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6DE-55C7-C84D-A326-552E9724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65FC-3A12-EB4A-BEB3-267F2388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Pathogenic variant – disease-causing mutation</a:t>
            </a:r>
          </a:p>
          <a:p>
            <a:r>
              <a:rPr lang="en-US" dirty="0"/>
              <a:t>Penetrance = the number of people with a pathogenic variant who go on to develop cancer</a:t>
            </a:r>
          </a:p>
          <a:p>
            <a:r>
              <a:rPr lang="en-US" dirty="0"/>
              <a:t>Variable expressivity = the range of cancers a pathogenic variant can produce</a:t>
            </a:r>
          </a:p>
          <a:p>
            <a:r>
              <a:rPr lang="en-US" dirty="0"/>
              <a:t>Anticipation = age of cancer onset decreases in subsequent generations</a:t>
            </a:r>
          </a:p>
          <a:p>
            <a:r>
              <a:rPr lang="en-US" dirty="0"/>
              <a:t>De novo = not familial; the first member of a family to carry the pathogenic variant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8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56800-0E85-9940-94CA-ABCD7985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Predisposition to CNS Tumors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20E0B-50E7-604E-BB24-A295B1409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78F806-5B08-CE41-8FEF-45F43910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Retinoblastoma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EF7A7-835A-834D-A1BF-51AF8423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59804"/>
            <a:ext cx="6400800" cy="4351338"/>
          </a:xfrm>
        </p:spPr>
        <p:txBody>
          <a:bodyPr/>
          <a:lstStyle/>
          <a:p>
            <a:r>
              <a:rPr lang="en-US" dirty="0"/>
              <a:t>Gene mutated: RB1</a:t>
            </a:r>
          </a:p>
          <a:p>
            <a:r>
              <a:rPr lang="en-US" dirty="0"/>
              <a:t>CNS tumors: bilateral retinoblastoma, CNS embryonal midline tumor (</a:t>
            </a:r>
            <a:r>
              <a:rPr lang="en-US" dirty="0" err="1"/>
              <a:t>pineoblastoma</a:t>
            </a:r>
            <a:r>
              <a:rPr lang="en-US" dirty="0"/>
              <a:t>)</a:t>
            </a:r>
          </a:p>
          <a:p>
            <a:r>
              <a:rPr lang="en-US" dirty="0"/>
              <a:t>Testing window: prenatal or at birth</a:t>
            </a:r>
          </a:p>
          <a:p>
            <a:r>
              <a:rPr lang="en-US" dirty="0"/>
              <a:t>Avoid radiation therapy, UV light, tobacco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983680-F54C-8344-A2A5-745159F52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61729"/>
              </p:ext>
            </p:extLst>
          </p:nvPr>
        </p:nvGraphicFramePr>
        <p:xfrm>
          <a:off x="6096000" y="1690688"/>
          <a:ext cx="5652658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909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  <a:gridCol w="3643749">
                  <a:extLst>
                    <a:ext uri="{9D8B030D-6E8A-4147-A177-3AD203B41FA5}">
                      <a16:colId xmlns:a16="http://schemas.microsoft.com/office/drawing/2014/main" val="33941872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Birth to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Non-sedated eye exam every 2-4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 weeks to 12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Monthly exam under anesthesia (EUA)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 to 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EUA every 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27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 to 36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EUA every 3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8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 to 48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EUA every 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51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48 to 60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EUA every 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44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90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Neurofibromatosis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NF1</a:t>
            </a:r>
          </a:p>
          <a:p>
            <a:r>
              <a:rPr lang="en-US" dirty="0"/>
              <a:t>High variable expressivity</a:t>
            </a:r>
          </a:p>
          <a:p>
            <a:r>
              <a:rPr lang="en-US" dirty="0"/>
              <a:t>CNS tumor: optic pathway glioma, low grade glioma</a:t>
            </a:r>
          </a:p>
          <a:p>
            <a:r>
              <a:rPr lang="en-US" dirty="0"/>
              <a:t>Testing window: most diagnosed in infancy/childhood</a:t>
            </a:r>
          </a:p>
          <a:p>
            <a:r>
              <a:rPr lang="en-US" dirty="0"/>
              <a:t>Other tumors: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501102-404E-A34D-B4BF-AA38D23E1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74387"/>
              </p:ext>
            </p:extLst>
          </p:nvPr>
        </p:nvGraphicFramePr>
        <p:xfrm>
          <a:off x="304800" y="4383377"/>
          <a:ext cx="5320145" cy="148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20145">
                  <a:extLst>
                    <a:ext uri="{9D8B030D-6E8A-4147-A177-3AD203B41FA5}">
                      <a16:colId xmlns:a16="http://schemas.microsoft.com/office/drawing/2014/main" val="949062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Malignant peripheral nerve sheath tumor (MPNST)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6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Leukemia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Gastrointestinal stromal tumors (GIST)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8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Breast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223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DA3B4CD-818A-F84C-A8BE-50383977F490}"/>
              </a:ext>
            </a:extLst>
          </p:cNvPr>
          <p:cNvSpPr/>
          <p:nvPr/>
        </p:nvSpPr>
        <p:spPr>
          <a:xfrm>
            <a:off x="6393872" y="4001294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Physical Exam Findings in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Iris hamartomas (</a:t>
            </a:r>
            <a:r>
              <a:rPr lang="en-US" dirty="0" err="1"/>
              <a:t>Lisch</a:t>
            </a:r>
            <a:r>
              <a:rPr lang="en-US" dirty="0"/>
              <a:t> nodules)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Café au lait macules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Plexiform neurofibromas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Axillary or inguinal freckling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Sphenoid wing dysplasia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macrocephaly</a:t>
            </a:r>
          </a:p>
        </p:txBody>
      </p:sp>
    </p:spTree>
    <p:extLst>
      <p:ext uri="{BB962C8B-B14F-4D97-AF65-F5344CB8AC3E}">
        <p14:creationId xmlns:p14="http://schemas.microsoft.com/office/powerpoint/2010/main" val="337774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89FF-FAC8-4040-8466-5A81625F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Neurofibromatosis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5B09-A5F5-124A-B875-BF279EA80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Gene: NF2</a:t>
            </a:r>
          </a:p>
          <a:p>
            <a:r>
              <a:rPr lang="en-US" dirty="0"/>
              <a:t>CNS tumor: bilateral vestibular schwannomas ~ age 18-24</a:t>
            </a:r>
          </a:p>
          <a:p>
            <a:r>
              <a:rPr lang="en-US" dirty="0"/>
              <a:t>Other tumors: meningioma, ependymoma, astrocytoma</a:t>
            </a:r>
          </a:p>
          <a:p>
            <a:r>
              <a:rPr lang="en-US" dirty="0"/>
              <a:t>Testing window: infancy to adult</a:t>
            </a:r>
          </a:p>
          <a:p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1F63EE3-2406-7F45-ADA0-9136483BB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37059"/>
              </p:ext>
            </p:extLst>
          </p:nvPr>
        </p:nvGraphicFramePr>
        <p:xfrm>
          <a:off x="457200" y="4123907"/>
          <a:ext cx="52000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64371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2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brain MRI beginning ~ age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audiology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240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41F2B7-15C8-2C4E-B6D9-AADE05149523}"/>
              </a:ext>
            </a:extLst>
          </p:cNvPr>
          <p:cNvSpPr/>
          <p:nvPr/>
        </p:nvSpPr>
        <p:spPr>
          <a:xfrm>
            <a:off x="6082145" y="4123907"/>
            <a:ext cx="472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Physical Exam Findings in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Intradermal schwannoma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Retinal hamartoma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Cortical wedge cataract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meningioma</a:t>
            </a:r>
          </a:p>
        </p:txBody>
      </p:sp>
    </p:spTree>
    <p:extLst>
      <p:ext uri="{BB962C8B-B14F-4D97-AF65-F5344CB8AC3E}">
        <p14:creationId xmlns:p14="http://schemas.microsoft.com/office/powerpoint/2010/main" val="275973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6D5DAA-A8A9-45CC-8FA1-8C62893A6210}"/>
</file>

<file path=customXml/itemProps2.xml><?xml version="1.0" encoding="utf-8"?>
<ds:datastoreItem xmlns:ds="http://schemas.openxmlformats.org/officeDocument/2006/customXml" ds:itemID="{F0807429-1360-409B-B179-F392DAD5A13A}"/>
</file>

<file path=customXml/itemProps3.xml><?xml version="1.0" encoding="utf-8"?>
<ds:datastoreItem xmlns:ds="http://schemas.openxmlformats.org/officeDocument/2006/customXml" ds:itemID="{8A5D01DF-6D03-4EFD-A0B6-EA7210B985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2025</Words>
  <Application>Microsoft Office PowerPoint</Application>
  <PresentationFormat>Widescreen</PresentationFormat>
  <Paragraphs>358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Cancer Predispositions</vt:lpstr>
      <vt:lpstr>This talk will follow the topical structure:</vt:lpstr>
      <vt:lpstr>Basic Genetics and Vocabulary</vt:lpstr>
      <vt:lpstr>General Truths</vt:lpstr>
      <vt:lpstr>Vocabulary</vt:lpstr>
      <vt:lpstr>Predisposition to CNS Tumors</vt:lpstr>
      <vt:lpstr>Hereditary Retinoblastoma</vt:lpstr>
      <vt:lpstr>Neurofibromatosis 1</vt:lpstr>
      <vt:lpstr>Neurofibromatosis 2</vt:lpstr>
      <vt:lpstr>Nevoid Basal Cell Carcinoma Syndrome</vt:lpstr>
      <vt:lpstr>Von Hippel-Lindau Syndrome</vt:lpstr>
      <vt:lpstr>Rhabdoid Tumor Predisposition (RTP) – Type I</vt:lpstr>
      <vt:lpstr>Constitutional Mismatch Repair Deficiency (CMMRD)</vt:lpstr>
      <vt:lpstr>Predisposition to solid Tumors</vt:lpstr>
      <vt:lpstr>Li-Fraumeni Syndrome</vt:lpstr>
      <vt:lpstr>Rothmund-Thomson Syndrome – type II</vt:lpstr>
      <vt:lpstr>PTEN-Hamartoma Syndrome</vt:lpstr>
      <vt:lpstr>Multiple Endocrine Neoplasia 1 (MEN1)</vt:lpstr>
      <vt:lpstr>MEN2A &amp; MEN2B</vt:lpstr>
      <vt:lpstr>MEN4</vt:lpstr>
      <vt:lpstr>DICER1 syndrome</vt:lpstr>
      <vt:lpstr>Familial Adenomatous Polyposis (FAP)</vt:lpstr>
      <vt:lpstr>Hereditary Pheochromocytoma/Paraganglioma Syndrome</vt:lpstr>
      <vt:lpstr>Hereditary Neuroblastoma</vt:lpstr>
      <vt:lpstr>Wilms Tumor (WT) Predisposition(s)</vt:lpstr>
      <vt:lpstr>Bloom Syndrome</vt:lpstr>
      <vt:lpstr>Beckwith-Wiedemann Syndrome</vt:lpstr>
      <vt:lpstr>FH Tumor Predisposition Syndrome</vt:lpstr>
      <vt:lpstr>Rhabdoid Tumor Predisposition – Type II</vt:lpstr>
      <vt:lpstr>Predisposition to leukemias</vt:lpstr>
      <vt:lpstr>Noonan Syndrome</vt:lpstr>
      <vt:lpstr>Familial Platelet Disorder with associated myeloid malignancy</vt:lpstr>
      <vt:lpstr>Thrombocytopenia 5</vt:lpstr>
      <vt:lpstr>ANKRD26-related thrombocytopenia</vt:lpstr>
      <vt:lpstr>CEBPA-Associated Familial Acute Myeloid Leukemia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78</cp:revision>
  <dcterms:created xsi:type="dcterms:W3CDTF">2020-10-02T16:01:30Z</dcterms:created>
  <dcterms:modified xsi:type="dcterms:W3CDTF">2020-12-16T19:54:13Z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