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68" r:id="rId3"/>
    <p:sldId id="463" r:id="rId4"/>
    <p:sldId id="302" r:id="rId5"/>
    <p:sldId id="307" r:id="rId6"/>
    <p:sldId id="321" r:id="rId7"/>
    <p:sldId id="308" r:id="rId8"/>
    <p:sldId id="309" r:id="rId9"/>
    <p:sldId id="316" r:id="rId10"/>
    <p:sldId id="317" r:id="rId11"/>
    <p:sldId id="322" r:id="rId12"/>
    <p:sldId id="320" r:id="rId13"/>
    <p:sldId id="323" r:id="rId14"/>
    <p:sldId id="324" r:id="rId15"/>
    <p:sldId id="446" r:id="rId16"/>
    <p:sldId id="327" r:id="rId17"/>
    <p:sldId id="328" r:id="rId18"/>
    <p:sldId id="329" r:id="rId19"/>
    <p:sldId id="330" r:id="rId20"/>
    <p:sldId id="424" r:id="rId21"/>
    <p:sldId id="431" r:id="rId22"/>
    <p:sldId id="335" r:id="rId23"/>
    <p:sldId id="423" r:id="rId24"/>
    <p:sldId id="449" r:id="rId25"/>
    <p:sldId id="425" r:id="rId26"/>
    <p:sldId id="426" r:id="rId27"/>
    <p:sldId id="427" r:id="rId28"/>
    <p:sldId id="428" r:id="rId29"/>
    <p:sldId id="450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ie McGarigle" userId="4ca557e4-d419-4850-84b3-46fb6a8c477f" providerId="ADAL" clId="{CB773E19-15A4-42F0-925A-27AB43F25A24}"/>
    <pc:docChg chg="modSld">
      <pc:chgData name="Cassie McGarigle" userId="4ca557e4-d419-4850-84b3-46fb6a8c477f" providerId="ADAL" clId="{CB773E19-15A4-42F0-925A-27AB43F25A24}" dt="2022-09-01T14:38:33.193" v="36" actId="20577"/>
      <pc:docMkLst>
        <pc:docMk/>
      </pc:docMkLst>
      <pc:sldChg chg="modSp mod">
        <pc:chgData name="Cassie McGarigle" userId="4ca557e4-d419-4850-84b3-46fb6a8c477f" providerId="ADAL" clId="{CB773E19-15A4-42F0-925A-27AB43F25A24}" dt="2022-09-01T14:38:33.193" v="36" actId="20577"/>
        <pc:sldMkLst>
          <pc:docMk/>
          <pc:sldMk cId="0" sldId="257"/>
        </pc:sldMkLst>
        <pc:spChg chg="mod">
          <ac:chgData name="Cassie McGarigle" userId="4ca557e4-d419-4850-84b3-46fb6a8c477f" providerId="ADAL" clId="{CB773E19-15A4-42F0-925A-27AB43F25A24}" dt="2022-09-01T14:38:33.193" v="36" actId="20577"/>
          <ac:spMkLst>
            <pc:docMk/>
            <pc:sldMk cId="0" sldId="257"/>
            <ac:spMk id="14337" creationId="{98B250AD-5EEA-C24D-8F00-A6428F0E3A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19C55-881E-4D41-B1D3-B995D22FE9F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1C497-5881-4C92-916E-5A9B1494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9524465A-684E-034F-A125-A061AB7E0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99FCB-EAA9-A041-A638-7E4E7ADA5A3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4BCA2FB-F2A1-4842-B5A4-911CB82C4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B90F4370-4AFF-7C48-B92F-EDA802439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32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0EA40617-BA2D-914E-A932-6275C429A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7B78B-8A95-B544-8956-6A54DC52F35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EA75004-1C62-714D-8242-98DAF3C5A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FA43800D-B754-0D4D-9766-D23103914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06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34F470D1-FFF5-784A-AD03-593CEA20B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3FCD7-5D23-2044-9E34-9339ECF19C2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743E945B-A0E9-C546-8956-DDF3D4609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9B60BF6-3FB7-0E48-B7D4-9C86E97B8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813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4A6B8769-708E-F944-A6C3-E87209F3D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7E1E8-99D5-6C45-9217-79258B0C30F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2E566696-5A77-A14B-85A6-80942C3ED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8564B93-7ABE-F840-B3AB-B00C4FBBD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73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9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4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93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11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81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38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49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62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68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4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altLang="en-US" sz="4400" dirty="0"/>
              <a:t>Hepatoblastoma and Other Rare Tumors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5" y="3602038"/>
            <a:ext cx="6564313" cy="1655762"/>
          </a:xfrm>
        </p:spPr>
        <p:txBody>
          <a:bodyPr/>
          <a:lstStyle/>
          <a:p>
            <a:r>
              <a:rPr lang="en-US" altLang="en-US" sz="2400" dirty="0"/>
              <a:t>Carlos Rodriguez-Galindo, MD</a:t>
            </a:r>
          </a:p>
          <a:p>
            <a:r>
              <a:rPr lang="en-US" altLang="en-US" sz="2400" dirty="0"/>
              <a:t>St. Jude Children’s Research Hospital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C7EC1FED-6095-9B41-83D5-3A2D3EB3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Clinical Presentation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BE4A9B25-A837-5349-9E78-145DA2A52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539875"/>
            <a:ext cx="11610109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Asymptomatic abdominal mass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Weight loss, anorexia, emesis, and abdominal pain (advanced disease)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Elevated alpha-fetoprotein (80%-90% of cases)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Distant metastases ~ 20% of cases - mostly to lung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Intraperitoneal, lymph node, brain, and local tumor thrombus 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Thrombocytosis (common):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HB cells secrete IL-1B: induces fibroblasts/endothelial cells to produce IL-6 </a:t>
            </a:r>
            <a:r>
              <a:rPr lang="en-US" altLang="en-US" sz="2000" dirty="0">
                <a:latin typeface="+mj-lt"/>
                <a:sym typeface="Wingdings" pitchFamily="2" charset="2"/>
              </a:rPr>
              <a:t> hepatocyte growth factor secretion and thrombopoietin secretion</a:t>
            </a:r>
            <a:endParaRPr lang="en-US" altLang="en-US" sz="2000" dirty="0"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Hypertension (rare): Renin-secreting tumors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Precocious puberty (rare): Secretion of h-BHCG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C0318-0987-8644-94EA-AE4B56F6C1A3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12684239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10B2344C-2054-6644-A587-85C592A4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Evaluation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A9C8F676-7AA9-CB4F-9CBA-32F0E1243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7637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Diagnostic imaging: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Ultrasound/Doppler: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Helps evaluate cystic versus solid masses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Patency and involvement of vascular system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CT scan CAP and MRI: define hepatic and extrahepatic tumor extent, vascular supply, and operability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Laboratory work-up: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Alfa Fetoprotein: most valuable test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Elevated in 80%-90% of patients, useful for monitoring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Biologic half-life: 5-7 days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Pathology: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Biopsy: multiple histologic types are present and intermingled (multiple passes recommended if needle biopsy)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AE610-035B-E14F-AF6D-E2EF638C2379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3203491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ED4C09C0-9CB6-D54C-BD07-852F0BD7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Hepatoblastoma </a:t>
            </a:r>
            <a:br>
              <a:rPr lang="en-US" altLang="en-US" b="1" dirty="0"/>
            </a:br>
            <a:r>
              <a:rPr lang="en-US" altLang="en-US" sz="3200" b="1" dirty="0"/>
              <a:t>Pathology</a:t>
            </a:r>
            <a:endParaRPr lang="en-US" altLang="en-US" b="1" dirty="0"/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085AA28-559B-5C43-A758-6F783930D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latin typeface="+mj-lt"/>
                <a:ea typeface="ＭＳ Ｐゴシック" charset="0"/>
                <a:cs typeface="Calibri" charset="0"/>
              </a:rPr>
              <a:t>Epithelial (fetal + </a:t>
            </a:r>
            <a:r>
              <a:rPr lang="en-US" sz="2400" u="sng" dirty="0" err="1">
                <a:latin typeface="+mj-lt"/>
                <a:ea typeface="ＭＳ Ｐゴシック" charset="0"/>
                <a:cs typeface="Calibri" charset="0"/>
              </a:rPr>
              <a:t>embryonal</a:t>
            </a:r>
            <a:r>
              <a:rPr lang="en-US" sz="2400" u="sng" dirty="0">
                <a:latin typeface="+mj-lt"/>
                <a:ea typeface="ＭＳ Ｐゴシック" charset="0"/>
                <a:cs typeface="Calibri" charset="0"/>
              </a:rPr>
              <a:t>) (85-90%)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latin typeface="+mj-lt"/>
                <a:ea typeface="ＭＳ Ｐゴシック" charset="0"/>
                <a:cs typeface="Calibri" charset="0"/>
              </a:rPr>
              <a:t>Pure Fetal Histology (7-10%)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Excellent outcome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Stage I can be cured with surgery only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latin typeface="+mj-lt"/>
                <a:ea typeface="ＭＳ Ｐゴシック" charset="0"/>
                <a:cs typeface="Calibri" charset="0"/>
              </a:rPr>
              <a:t>Small Cell Undifferentiated Histology (5%)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Calibri" charset="0"/>
                <a:sym typeface="Wingdings" charset="0"/>
              </a:rPr>
              <a:t>Very poor prognosis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Associated with </a:t>
            </a:r>
            <a:r>
              <a:rPr lang="en-US" sz="2000" u="sng" dirty="0">
                <a:latin typeface="+mj-lt"/>
                <a:ea typeface="ＭＳ Ｐゴシック" charset="0"/>
                <a:cs typeface="Calibri" charset="0"/>
              </a:rPr>
              <a:t>low AFP</a:t>
            </a: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 (&lt; 100 </a:t>
            </a:r>
            <a:r>
              <a:rPr lang="en-US" sz="2000" dirty="0" err="1">
                <a:latin typeface="+mj-lt"/>
                <a:ea typeface="ＭＳ Ｐゴシック" charset="0"/>
                <a:cs typeface="Calibri" charset="0"/>
              </a:rPr>
              <a:t>ng</a:t>
            </a: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/mL)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Associated with 22q11 aberrations (hSNF5/INI1 gene) </a:t>
            </a:r>
            <a:br>
              <a:rPr lang="en-US" sz="2000" dirty="0">
                <a:latin typeface="+mj-lt"/>
                <a:ea typeface="ＭＳ Ｐゴシック" charset="0"/>
                <a:cs typeface="Calibri" charset="0"/>
              </a:rPr>
            </a:br>
            <a:r>
              <a:rPr lang="en-US" sz="2000" dirty="0">
                <a:latin typeface="+mj-lt"/>
                <a:ea typeface="ＭＳ Ｐゴシック" charset="0"/>
                <a:cs typeface="Calibri" charset="0"/>
              </a:rPr>
              <a:t>(=Malignant Rhabdoid Tumor)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1800" dirty="0">
                <a:latin typeface="+mj-lt"/>
                <a:ea typeface="ＭＳ Ｐゴシック" charset="0"/>
                <a:cs typeface="Calibri" charset="0"/>
              </a:rPr>
              <a:t>Negative INI1 </a:t>
            </a:r>
            <a:r>
              <a:rPr lang="en-US" sz="1800" dirty="0" err="1">
                <a:latin typeface="+mj-lt"/>
                <a:ea typeface="ＭＳ Ｐゴシック" charset="0"/>
                <a:cs typeface="Calibri" charset="0"/>
              </a:rPr>
              <a:t>immunostaining</a:t>
            </a:r>
            <a:endParaRPr lang="en-US" sz="1800" dirty="0">
              <a:latin typeface="+mj-lt"/>
              <a:ea typeface="ＭＳ Ｐゴシック" charset="0"/>
              <a:cs typeface="Calibri" charset="0"/>
            </a:endParaRP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endParaRPr lang="en-US" sz="2400" dirty="0">
              <a:latin typeface="+mj-lt"/>
              <a:ea typeface="ＭＳ Ｐゴシック" charset="0"/>
              <a:cs typeface="Calibri" charset="0"/>
            </a:endParaRPr>
          </a:p>
          <a:p>
            <a:pPr marL="457200" lvl="1" indent="0">
              <a:buClr>
                <a:schemeClr val="accent1"/>
              </a:buClr>
              <a:buNone/>
              <a:defRPr/>
            </a:pPr>
            <a:endParaRPr lang="en-US" sz="2000" dirty="0">
              <a:latin typeface="+mj-lt"/>
              <a:ea typeface="ＭＳ Ｐゴシック" charset="0"/>
              <a:cs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D33B4-35EB-684F-93AA-CAB6CF5412EC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B2FD5-BFEA-B34A-838D-FB39F26A3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50001" y="910774"/>
            <a:ext cx="3387266" cy="28168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E6E13D-801D-014F-90F3-CE0B4384AB32}"/>
              </a:ext>
            </a:extLst>
          </p:cNvPr>
          <p:cNvSpPr/>
          <p:nvPr/>
        </p:nvSpPr>
        <p:spPr>
          <a:xfrm>
            <a:off x="9064520" y="1384471"/>
            <a:ext cx="668215" cy="4982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25D78-87D6-E24B-A287-885637A6D82C}"/>
              </a:ext>
            </a:extLst>
          </p:cNvPr>
          <p:cNvSpPr/>
          <p:nvPr/>
        </p:nvSpPr>
        <p:spPr>
          <a:xfrm>
            <a:off x="9752206" y="2701610"/>
            <a:ext cx="668215" cy="502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67BBB-61F6-BF43-8BC3-F98BC2B80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84" y="4039651"/>
            <a:ext cx="2816898" cy="21126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040DE-DE32-1046-AE9B-08665B73E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1113" y="5735742"/>
            <a:ext cx="984259" cy="7381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48ACC6-5049-C941-8049-B8CBF442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954" y="5229657"/>
            <a:ext cx="1745673" cy="1309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FCB94-3ED6-7E49-9FBE-DFE0B78C508A}"/>
              </a:ext>
            </a:extLst>
          </p:cNvPr>
          <p:cNvSpPr txBox="1"/>
          <p:nvPr/>
        </p:nvSpPr>
        <p:spPr>
          <a:xfrm>
            <a:off x="8035784" y="605916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Epithelial Subtype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734ABF-8599-9A4C-8EAB-80B0B7E487D1}"/>
              </a:ext>
            </a:extLst>
          </p:cNvPr>
          <p:cNvSpPr txBox="1"/>
          <p:nvPr/>
        </p:nvSpPr>
        <p:spPr>
          <a:xfrm>
            <a:off x="8063342" y="4031668"/>
            <a:ext cx="194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Small Cell Subtype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4039C4-B137-ED4A-9454-4B377198D33B}"/>
              </a:ext>
            </a:extLst>
          </p:cNvPr>
          <p:cNvSpPr txBox="1"/>
          <p:nvPr/>
        </p:nvSpPr>
        <p:spPr>
          <a:xfrm>
            <a:off x="7523498" y="5266483"/>
            <a:ext cx="2638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Loss of INI-1 expression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186D4-C7BE-A54B-A77B-D2E1FD8CEB54}"/>
              </a:ext>
            </a:extLst>
          </p:cNvPr>
          <p:cNvSpPr txBox="1"/>
          <p:nvPr/>
        </p:nvSpPr>
        <p:spPr>
          <a:xfrm>
            <a:off x="8474111" y="1100212"/>
            <a:ext cx="1880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Embryonal component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52AA6-335A-8A4F-87DA-948876CB3A38}"/>
              </a:ext>
            </a:extLst>
          </p:cNvPr>
          <p:cNvSpPr txBox="1"/>
          <p:nvPr/>
        </p:nvSpPr>
        <p:spPr>
          <a:xfrm>
            <a:off x="9314354" y="2391184"/>
            <a:ext cx="1438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Fetal component</a:t>
            </a:r>
          </a:p>
        </p:txBody>
      </p:sp>
    </p:spTree>
    <p:extLst>
      <p:ext uri="{BB962C8B-B14F-4D97-AF65-F5344CB8AC3E}">
        <p14:creationId xmlns:p14="http://schemas.microsoft.com/office/powerpoint/2010/main" val="313994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54BAC2F7-F934-5E4F-A126-FE591663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Liver Tumors and Alpha-Fetoprotein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C7C419E9-002D-4945-BED1-6A4D18A7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982"/>
            <a:ext cx="10515600" cy="493836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Elevated in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80%-90% of HBL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60%-70% of HCC</a:t>
            </a:r>
          </a:p>
          <a:p>
            <a:pPr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Differential diagnosis with </a:t>
            </a:r>
          </a:p>
          <a:p>
            <a:pPr lvl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Germ cell tumors (liver primary)</a:t>
            </a:r>
          </a:p>
          <a:p>
            <a:pPr lvl="1">
              <a:buClr>
                <a:schemeClr val="accent1"/>
              </a:buClr>
            </a:pPr>
            <a:r>
              <a:rPr lang="en-US" altLang="en-US" dirty="0" err="1">
                <a:latin typeface="+mj-lt"/>
              </a:rPr>
              <a:t>Pancreatoblastoma</a:t>
            </a:r>
            <a:endParaRPr lang="en-US" altLang="en-US" dirty="0">
              <a:latin typeface="+mj-lt"/>
            </a:endParaRP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Low or Normal in fibrolamellar variant of HCC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In hepatoblastoma </a:t>
            </a:r>
            <a:r>
              <a:rPr lang="en-US" altLang="en-US" u="sng" dirty="0">
                <a:latin typeface="+mj-lt"/>
              </a:rPr>
              <a:t>low AFP</a:t>
            </a:r>
            <a:r>
              <a:rPr lang="en-US" altLang="en-US" dirty="0">
                <a:latin typeface="+mj-lt"/>
              </a:rPr>
              <a:t> (&lt; 100 ng/ml) is associated with </a:t>
            </a:r>
            <a:r>
              <a:rPr lang="en-US" altLang="en-US" u="sng" dirty="0">
                <a:latin typeface="+mj-lt"/>
              </a:rPr>
              <a:t>worse prognosis</a:t>
            </a:r>
            <a:r>
              <a:rPr lang="en-US" altLang="en-US" dirty="0">
                <a:latin typeface="+mj-lt"/>
              </a:rPr>
              <a:t> and with </a:t>
            </a:r>
            <a:r>
              <a:rPr lang="en-US" altLang="en-US" u="sng" dirty="0">
                <a:latin typeface="+mj-lt"/>
              </a:rPr>
              <a:t>Small Cell Undifferentiated histology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Also mildly elevated in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Infantile hemangioendothelioma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Mesenchymal hamartoma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1DBAC-6925-3442-AD64-5B4DBD13DC0A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265795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3AC5272-F0EF-0E4D-AB6E-F58093F3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>
                <a:solidFill>
                  <a:srgbClr val="000000"/>
                </a:solidFill>
              </a:rPr>
              <a:t>Hepatoblastoma</a:t>
            </a:r>
            <a:br>
              <a:rPr lang="en-US" altLang="en-US" sz="4000" b="1">
                <a:solidFill>
                  <a:srgbClr val="000000"/>
                </a:solidFill>
              </a:rPr>
            </a:br>
            <a:r>
              <a:rPr lang="en-US" altLang="en-US" sz="3600" b="1">
                <a:solidFill>
                  <a:srgbClr val="000000"/>
                </a:solidFill>
              </a:rPr>
              <a:t>Staging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D69D4BB2-35C6-2149-99EE-3F438896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Surgical Criteria</a:t>
            </a:r>
            <a:r>
              <a:rPr lang="en-US" altLang="en-US" sz="2400" dirty="0">
                <a:latin typeface="+mj-lt"/>
              </a:rPr>
              <a:t>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Surgical resection is the mainstay of therapy and required for cure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Staging based on </a:t>
            </a:r>
            <a:r>
              <a:rPr lang="en-US" altLang="en-US" sz="2000" u="sng" dirty="0">
                <a:latin typeface="+mj-lt"/>
              </a:rPr>
              <a:t>surgical criteria</a:t>
            </a:r>
            <a:r>
              <a:rPr lang="en-US" altLang="en-US" sz="2000" dirty="0">
                <a:latin typeface="+mj-lt"/>
              </a:rPr>
              <a:t> (currently used by COG and German Cooperative Group)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I: Complete resection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II: Microscopic margins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III: Gross residual or nodal involvement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IV: Metastatic disease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Radiographic Criteria</a:t>
            </a:r>
            <a:r>
              <a:rPr lang="en-US" altLang="en-US" sz="2400" dirty="0">
                <a:latin typeface="+mj-lt"/>
              </a:rPr>
              <a:t>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SIOPEL: Preoperative chemotherapy for all patients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sym typeface="Wingdings" pitchFamily="2" charset="2"/>
              </a:rPr>
              <a:t>Staging based on </a:t>
            </a:r>
            <a:r>
              <a:rPr lang="en-US" altLang="en-US" sz="2000" u="sng" dirty="0">
                <a:latin typeface="+mj-lt"/>
                <a:sym typeface="Wingdings" pitchFamily="2" charset="2"/>
              </a:rPr>
              <a:t>radiographic criteria</a:t>
            </a:r>
            <a:r>
              <a:rPr lang="en-US" altLang="en-US" sz="2000" dirty="0">
                <a:latin typeface="+mj-lt"/>
                <a:sym typeface="Wingdings" pitchFamily="2" charset="2"/>
              </a:rPr>
              <a:t>:</a:t>
            </a:r>
            <a:r>
              <a:rPr lang="en-US" altLang="en-US" sz="2000" dirty="0">
                <a:latin typeface="+mj-lt"/>
              </a:rPr>
              <a:t> </a:t>
            </a:r>
            <a:r>
              <a:rPr lang="en-US" altLang="en-US" sz="2000" b="1" u="sng" dirty="0" err="1">
                <a:latin typeface="+mj-lt"/>
              </a:rPr>
              <a:t>PRET</a:t>
            </a:r>
            <a:r>
              <a:rPr lang="en-US" altLang="en-US" sz="2000" dirty="0" err="1">
                <a:latin typeface="+mj-lt"/>
              </a:rPr>
              <a:t>reatment</a:t>
            </a:r>
            <a:r>
              <a:rPr lang="en-US" altLang="en-US" sz="2000" dirty="0">
                <a:latin typeface="+mj-lt"/>
              </a:rPr>
              <a:t> </a:t>
            </a:r>
            <a:r>
              <a:rPr lang="en-US" altLang="en-US" sz="2000" b="1" u="sng" dirty="0" err="1">
                <a:latin typeface="+mj-lt"/>
              </a:rPr>
              <a:t>EXT</a:t>
            </a:r>
            <a:r>
              <a:rPr lang="en-US" altLang="en-US" sz="2000" dirty="0" err="1">
                <a:latin typeface="+mj-lt"/>
              </a:rPr>
              <a:t>ent</a:t>
            </a:r>
            <a:r>
              <a:rPr lang="en-US" altLang="en-US" sz="2000" dirty="0">
                <a:latin typeface="+mj-lt"/>
              </a:rPr>
              <a:t> of Disease (PRETEXT)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04FDA-6B63-494F-91B9-318208EFA2DA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3922427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4B792-14E7-9145-92A4-82457B93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5" y="571501"/>
            <a:ext cx="1589959" cy="132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1C88A-8843-F246-B373-DE03F4AC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3" y="2016581"/>
            <a:ext cx="1589959" cy="132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40B6B-D302-AA42-8B50-FDD806A4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4" y="3490687"/>
            <a:ext cx="1589959" cy="1321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4BBF6-6F06-4742-BE10-DD5CA53D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5" y="4964793"/>
            <a:ext cx="1589959" cy="132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CCBC8-9351-C84A-8FC8-457E2EAF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6" y="571501"/>
            <a:ext cx="1589959" cy="1321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B0225-C98D-7344-88FB-F6FC3721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12" y="2016581"/>
            <a:ext cx="1589959" cy="1321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F4A24-4D55-264C-972F-13C807B9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49" y="2016581"/>
            <a:ext cx="1589959" cy="1321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B8189-252E-C340-B443-5B0B60DE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2016581"/>
            <a:ext cx="1589959" cy="1321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1E08F-6D30-A546-B66F-23CF852D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7" y="3673326"/>
            <a:ext cx="1075611" cy="894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F8A476-C0D3-F64A-9FA2-7D600585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3529240"/>
            <a:ext cx="1589959" cy="1321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2535E-F43D-514A-A039-D5EB9B55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5" y="3673326"/>
            <a:ext cx="1075611" cy="894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107D78-027D-C44A-BE95-CC3CBEE9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145" y="3673326"/>
            <a:ext cx="1075611" cy="894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4B319C-DD34-E540-9871-6D95B4FC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560" y="3673325"/>
            <a:ext cx="1075611" cy="894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A23E9C-A48B-C943-83A6-C5BEF712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153" y="3673324"/>
            <a:ext cx="1075611" cy="894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9CCED6-0074-1E42-9C7F-8A6359A4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5041899"/>
            <a:ext cx="1589959" cy="1321706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87A590EE-BC4A-C143-BA00-63E67C4E2A82}"/>
              </a:ext>
            </a:extLst>
          </p:cNvPr>
          <p:cNvSpPr txBox="1">
            <a:spLocks/>
          </p:cNvSpPr>
          <p:nvPr/>
        </p:nvSpPr>
        <p:spPr>
          <a:xfrm>
            <a:off x="3232440" y="750816"/>
            <a:ext cx="5950651" cy="1098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PRETEXT I: Three contiguous sectors free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PRETEXT II: Two contiguous sectors free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9510DD89-E826-1246-809C-F97CC15C4E69}"/>
              </a:ext>
            </a:extLst>
          </p:cNvPr>
          <p:cNvSpPr txBox="1">
            <a:spLocks/>
          </p:cNvSpPr>
          <p:nvPr/>
        </p:nvSpPr>
        <p:spPr>
          <a:xfrm>
            <a:off x="3276356" y="4932591"/>
            <a:ext cx="6044008" cy="1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PRETEXT III: One contiguous sector free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PRETEXT IV: All four sectors involved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D6D4E2-93FC-564D-963B-F67923CB0065}"/>
              </a:ext>
            </a:extLst>
          </p:cNvPr>
          <p:cNvSpPr/>
          <p:nvPr/>
        </p:nvSpPr>
        <p:spPr>
          <a:xfrm>
            <a:off x="768350" y="1232354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7B5E5B-4B45-9145-A9ED-A74D33ED56FC}"/>
              </a:ext>
            </a:extLst>
          </p:cNvPr>
          <p:cNvSpPr/>
          <p:nvPr/>
        </p:nvSpPr>
        <p:spPr>
          <a:xfrm>
            <a:off x="11081149" y="873524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9A70E4-1840-8840-84D1-A73547A0FE38}"/>
              </a:ext>
            </a:extLst>
          </p:cNvPr>
          <p:cNvSpPr/>
          <p:nvPr/>
        </p:nvSpPr>
        <p:spPr>
          <a:xfrm>
            <a:off x="847665" y="2567867"/>
            <a:ext cx="617690" cy="277185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EF10A6-DCF1-6F46-9D94-D8DD0C8D2C75}"/>
              </a:ext>
            </a:extLst>
          </p:cNvPr>
          <p:cNvSpPr/>
          <p:nvPr/>
        </p:nvSpPr>
        <p:spPr>
          <a:xfrm>
            <a:off x="4021370" y="2538841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974C6F-66D3-054C-B085-17155BF32707}"/>
              </a:ext>
            </a:extLst>
          </p:cNvPr>
          <p:cNvSpPr/>
          <p:nvPr/>
        </p:nvSpPr>
        <p:spPr>
          <a:xfrm>
            <a:off x="7950012" y="2328206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E63072-5999-F544-BEF0-D8BEB7FA0025}"/>
              </a:ext>
            </a:extLst>
          </p:cNvPr>
          <p:cNvSpPr/>
          <p:nvPr/>
        </p:nvSpPr>
        <p:spPr>
          <a:xfrm>
            <a:off x="6777454" y="2639811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3B328C4-92A0-9E41-A371-A643E4A9245D}"/>
              </a:ext>
            </a:extLst>
          </p:cNvPr>
          <p:cNvSpPr/>
          <p:nvPr/>
        </p:nvSpPr>
        <p:spPr>
          <a:xfrm>
            <a:off x="10740644" y="2317521"/>
            <a:ext cx="617690" cy="277185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D80E6A-24FD-8149-8037-D74A966DC37F}"/>
              </a:ext>
            </a:extLst>
          </p:cNvPr>
          <p:cNvSpPr/>
          <p:nvPr/>
        </p:nvSpPr>
        <p:spPr>
          <a:xfrm>
            <a:off x="906941" y="3889573"/>
            <a:ext cx="791229" cy="5529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3BF567-4A45-6B4A-B6BB-2AA4A3CF446A}"/>
              </a:ext>
            </a:extLst>
          </p:cNvPr>
          <p:cNvSpPr/>
          <p:nvPr/>
        </p:nvSpPr>
        <p:spPr>
          <a:xfrm>
            <a:off x="10345029" y="3811254"/>
            <a:ext cx="791229" cy="5529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A70BAC8-49B0-1040-9D05-1D6E51DBB498}"/>
              </a:ext>
            </a:extLst>
          </p:cNvPr>
          <p:cNvSpPr/>
          <p:nvPr/>
        </p:nvSpPr>
        <p:spPr>
          <a:xfrm>
            <a:off x="2822623" y="4245429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D8856E-DE94-8F41-A4F0-05C6678CE2A9}"/>
              </a:ext>
            </a:extLst>
          </p:cNvPr>
          <p:cNvSpPr/>
          <p:nvPr/>
        </p:nvSpPr>
        <p:spPr>
          <a:xfrm>
            <a:off x="3369743" y="3968244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34A902-4845-364E-BBDB-0BF577C1B93F}"/>
              </a:ext>
            </a:extLst>
          </p:cNvPr>
          <p:cNvSpPr/>
          <p:nvPr/>
        </p:nvSpPr>
        <p:spPr>
          <a:xfrm>
            <a:off x="4358965" y="4017231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E71DBC2-AF59-AB4F-A468-A84DA646DBF8}"/>
              </a:ext>
            </a:extLst>
          </p:cNvPr>
          <p:cNvSpPr/>
          <p:nvPr/>
        </p:nvSpPr>
        <p:spPr>
          <a:xfrm>
            <a:off x="5085756" y="3892170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14F8AED-9F8A-E142-9DFD-65FC081302B4}"/>
              </a:ext>
            </a:extLst>
          </p:cNvPr>
          <p:cNvSpPr/>
          <p:nvPr/>
        </p:nvSpPr>
        <p:spPr>
          <a:xfrm>
            <a:off x="5813542" y="4218316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359C5B-AC57-D449-9F06-D448093032F7}"/>
              </a:ext>
            </a:extLst>
          </p:cNvPr>
          <p:cNvSpPr/>
          <p:nvPr/>
        </p:nvSpPr>
        <p:spPr>
          <a:xfrm>
            <a:off x="6371609" y="3854700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68D251-63A6-0E48-9701-CADB9FF2FCD0}"/>
              </a:ext>
            </a:extLst>
          </p:cNvPr>
          <p:cNvSpPr/>
          <p:nvPr/>
        </p:nvSpPr>
        <p:spPr>
          <a:xfrm>
            <a:off x="7553254" y="3909985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FD46D65-2EF3-C548-A827-276054A8AE43}"/>
              </a:ext>
            </a:extLst>
          </p:cNvPr>
          <p:cNvSpPr/>
          <p:nvPr/>
        </p:nvSpPr>
        <p:spPr>
          <a:xfrm>
            <a:off x="8804460" y="4077256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D6F7B03-4EDE-7648-A331-8D79C355EA02}"/>
              </a:ext>
            </a:extLst>
          </p:cNvPr>
          <p:cNvSpPr/>
          <p:nvPr/>
        </p:nvSpPr>
        <p:spPr>
          <a:xfrm>
            <a:off x="9320364" y="3898141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6C9B90-5F41-3C41-A2A5-0941FD3BF670}"/>
              </a:ext>
            </a:extLst>
          </p:cNvPr>
          <p:cNvSpPr/>
          <p:nvPr/>
        </p:nvSpPr>
        <p:spPr>
          <a:xfrm>
            <a:off x="847665" y="5211279"/>
            <a:ext cx="1185117" cy="7053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6D7EA4-2624-9942-94B2-E33C1A1177D3}"/>
              </a:ext>
            </a:extLst>
          </p:cNvPr>
          <p:cNvSpPr/>
          <p:nvPr/>
        </p:nvSpPr>
        <p:spPr>
          <a:xfrm>
            <a:off x="10017695" y="5625646"/>
            <a:ext cx="395889" cy="3354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77B0D5-615D-6545-9D45-9650C6FA2B12}"/>
              </a:ext>
            </a:extLst>
          </p:cNvPr>
          <p:cNvSpPr/>
          <p:nvPr/>
        </p:nvSpPr>
        <p:spPr>
          <a:xfrm>
            <a:off x="10823852" y="5367308"/>
            <a:ext cx="395889" cy="3354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4420F5-0D9B-5D4B-A26C-A4FE6DB393E3}"/>
              </a:ext>
            </a:extLst>
          </p:cNvPr>
          <p:cNvSpPr/>
          <p:nvPr/>
        </p:nvSpPr>
        <p:spPr>
          <a:xfrm>
            <a:off x="2915764" y="832461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7E71641-7C58-1347-9E71-58770879880A}"/>
              </a:ext>
            </a:extLst>
          </p:cNvPr>
          <p:cNvSpPr/>
          <p:nvPr/>
        </p:nvSpPr>
        <p:spPr>
          <a:xfrm>
            <a:off x="2915764" y="1287392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1483D3A-7F82-974D-9D7A-AE732EEE5E04}"/>
              </a:ext>
            </a:extLst>
          </p:cNvPr>
          <p:cNvSpPr/>
          <p:nvPr/>
        </p:nvSpPr>
        <p:spPr>
          <a:xfrm>
            <a:off x="2955255" y="5450464"/>
            <a:ext cx="277185" cy="2771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2B0EA3E-E22D-734C-BA8A-A62188DC9FF0}"/>
              </a:ext>
            </a:extLst>
          </p:cNvPr>
          <p:cNvSpPr/>
          <p:nvPr/>
        </p:nvSpPr>
        <p:spPr>
          <a:xfrm>
            <a:off x="2955254" y="5015739"/>
            <a:ext cx="277185" cy="2771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9DBDBF6B-C120-AF47-B2AF-47754C385C26}"/>
              </a:ext>
            </a:extLst>
          </p:cNvPr>
          <p:cNvSpPr txBox="1">
            <a:spLocks/>
          </p:cNvSpPr>
          <p:nvPr/>
        </p:nvSpPr>
        <p:spPr>
          <a:xfrm>
            <a:off x="1648690" y="-1246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PRETEXT Staging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92CEAA-7512-F045-866C-DB467A4691E5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58091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C71603C4-C3F1-6548-8B6A-B6794B1C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Treatment of Hepatoblastoma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600" b="1" dirty="0">
                <a:solidFill>
                  <a:srgbClr val="000000"/>
                </a:solidFill>
              </a:rPr>
              <a:t>Principles of Therapy</a:t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31CAFEDC-3C02-E64A-BDBC-6069B2A8D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351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Risk-adapted therapy based on stage and pathology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Surgical resection is the mainstay of curative therapy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Only 20-30% of patients have </a:t>
            </a:r>
            <a:r>
              <a:rPr lang="en-US" altLang="en-US" dirty="0" err="1">
                <a:latin typeface="+mj-lt"/>
              </a:rPr>
              <a:t>resectable</a:t>
            </a:r>
            <a:r>
              <a:rPr lang="en-US" altLang="en-US" dirty="0">
                <a:latin typeface="+mj-lt"/>
              </a:rPr>
              <a:t> disease at presentation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Surgery only is curative &gt; 90% of Pure Fetal HBL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Hepatoblastoma is a very </a:t>
            </a:r>
            <a:r>
              <a:rPr lang="en-US" altLang="en-US" dirty="0" err="1">
                <a:latin typeface="+mj-lt"/>
              </a:rPr>
              <a:t>chemosensitive</a:t>
            </a:r>
            <a:r>
              <a:rPr lang="en-US" altLang="en-US" dirty="0">
                <a:latin typeface="+mj-lt"/>
              </a:rPr>
              <a:t> disease</a:t>
            </a:r>
          </a:p>
          <a:p>
            <a:pPr lvl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Cisplatin-based therapy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Chemotherapy increases proportion of patients achieving complete resection</a:t>
            </a:r>
          </a:p>
          <a:p>
            <a:pPr lvl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Used in neoadjuvant and adjuvant settings based on risk assignment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Radiation therapy IS NOT indicated in the upfront treatment of HB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4E7E0-E1B6-8243-B4BD-427A4F6E8C82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00236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2">
            <a:extLst>
              <a:ext uri="{FF2B5EF4-FFF2-40B4-BE49-F238E27FC236}">
                <a16:creationId xmlns:a16="http://schemas.microsoft.com/office/drawing/2014/main" id="{7CBE140F-08EA-1D4B-A2ED-5BC99896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</a:rPr>
              <a:t>Treatment of Hepatoblastoma</a:t>
            </a:r>
            <a:br>
              <a:rPr lang="en-US" altLang="en-US" sz="36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Chemotherapy</a:t>
            </a:r>
            <a:r>
              <a:rPr lang="en-US" altLang="en-US" sz="36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D18BF-CCC5-9A46-8B4B-A020F2523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b="1" dirty="0">
                <a:latin typeface="+mj-lt"/>
              </a:rPr>
              <a:t>Cisplatin-based regimens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COG: Cisplatin + 5-FU + Vincristine (C5V) +/- DOX (C5VD)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SIOPEL: Cisplatin alone or with Doxorubicin (PLADO)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Other agents (Irinotecan, Carboplatin, Etoposide) may be used for high-risk/metastatic patients</a:t>
            </a:r>
          </a:p>
          <a:p>
            <a:pPr>
              <a:buClr>
                <a:schemeClr val="accent1"/>
              </a:buClr>
            </a:pPr>
            <a:r>
              <a:rPr lang="en-US" b="1" dirty="0">
                <a:latin typeface="+mj-lt"/>
              </a:rPr>
              <a:t>Neoadjuvant </a:t>
            </a:r>
            <a:r>
              <a:rPr lang="en-US" b="1" i="1" dirty="0">
                <a:latin typeface="+mj-lt"/>
              </a:rPr>
              <a:t>vs. </a:t>
            </a:r>
            <a:r>
              <a:rPr lang="en-US" b="1" dirty="0">
                <a:latin typeface="+mj-lt"/>
              </a:rPr>
              <a:t>Adjuvant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COG: Surgery when feasible, followed by chemotherapy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SIOPEL: Always preoperative chemotherapy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AHEP1531 (PHITT Trial): Consensus COG/SIOPEL approach</a:t>
            </a:r>
          </a:p>
          <a:p>
            <a:pPr lvl="1">
              <a:buClr>
                <a:schemeClr val="accent1"/>
              </a:buClr>
            </a:pP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492C9-0BB8-2443-95EB-5EEA02106403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8813891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4">
            <a:extLst>
              <a:ext uri="{FF2B5EF4-FFF2-40B4-BE49-F238E27FC236}">
                <a16:creationId xmlns:a16="http://schemas.microsoft.com/office/drawing/2014/main" id="{62E3A267-7016-544F-950F-2AF07DF2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5"/>
            <a:ext cx="10515600" cy="1325563"/>
          </a:xfrm>
        </p:spPr>
        <p:txBody>
          <a:bodyPr anchor="t"/>
          <a:lstStyle/>
          <a:p>
            <a:r>
              <a:rPr lang="en-US" altLang="en-US" sz="4000" b="1" dirty="0"/>
              <a:t>Treatment of Hepatoblastoma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04D6759-7340-7845-9A75-E09C0975A8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35143"/>
          <a:ext cx="10515600" cy="5902643"/>
        </p:xfrm>
        <a:graphic>
          <a:graphicData uri="http://schemas.openxmlformats.org/drawingml/2006/table">
            <a:tbl>
              <a:tblPr/>
              <a:tblGrid>
                <a:gridCol w="148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7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Risk Group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Definition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Treatment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Outcome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Low-Risk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Stage I and II non-SCU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Upfront 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Adjuvant chemotherapy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90%+ survival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Pure Fetal Histology curable with surgery only</a:t>
                      </a:r>
                      <a:endParaRPr kumimoji="0" lang="en-US" sz="1600" b="0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Intermediate Risk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Stage I and II SCU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Upfront 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Adjuvant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(4 cycles of CDDP-based therapy)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70%-90% survival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Stage III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Early transplant evaluation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Preoperative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Postoperative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High Risk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Stage IV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All patients with AFP &lt; 100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Early transplant evaluation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Preoperative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(2-4 cycles of high-risk CDDP-based therapy)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Surgery (primary and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mets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Postoperative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(2-4 cycles of high-risk CDDP-based therapy)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40%-60% survival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360B6D-1184-7B4A-BBCA-D82EC85CBC0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1926" y="3483666"/>
            <a:ext cx="228600" cy="3175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7D2F37-29D5-244B-8177-12D1B1170C7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2719" y="3998259"/>
            <a:ext cx="228600" cy="1588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6E36A8-D162-AC46-B717-1EE826E51F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2719" y="5457444"/>
            <a:ext cx="228600" cy="1588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BB16CE-B7E7-8B45-A9D6-961362DF234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4307" y="5891453"/>
            <a:ext cx="228600" cy="1587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B49B23-0F98-B242-84E9-91D9FCABA5E6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76907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A9313C37-A490-B94C-822A-1D7C3DBD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Treatment of Hepatoblastoma</a:t>
            </a:r>
            <a:br>
              <a:rPr lang="en-US" altLang="en-US" sz="36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Liver Transplant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12AC877A-BB1C-CE49-9565-FB9272F9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Needed for approximately 10% of patients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Early referral to liver transplant program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Unifocal or multifocal PRETEXT 4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Unifocal, centrally-located tumors involving main hilar structures or main hepatic veins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Factors contributing to improved survival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Complete resection as soon as possible after induction therapy (4 cycles), avoiding excessive pre-transplant chemotherapy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</a:rPr>
              <a:t>Good response to chemotherapy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Lung metastases are not a contraindication if they can be resected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1FCFD-9CA9-884D-BDCD-BECACD5A94B9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3541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0DA75EEC-E50A-0844-B502-D1E32D535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This talk will follow the topical structure suggested by the ABP: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EB8F-E836-451E-9FA2-0AA22A1D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9" y="1780180"/>
            <a:ext cx="11322321" cy="41373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941E-3068-4549-804C-BB39EEB1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Hepatocellular Carcinoma</a:t>
            </a:r>
            <a:br>
              <a:rPr lang="en-US" sz="4000" b="1" dirty="0"/>
            </a:br>
            <a:r>
              <a:rPr lang="en-US" sz="3200" b="1" dirty="0"/>
              <a:t>General Concepts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C2AE5-501E-F24E-ABBD-6134C634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770"/>
            <a:ext cx="10515600" cy="4988057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HCC: Liver tumor of adolescents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95% of liver malignancies in &gt; 15-year </a:t>
            </a:r>
            <a:r>
              <a:rPr lang="en-US" dirty="0" err="1">
                <a:latin typeface="+mj-lt"/>
              </a:rPr>
              <a:t>olds</a:t>
            </a:r>
            <a:endParaRPr lang="en-US" dirty="0">
              <a:latin typeface="+mj-lt"/>
            </a:endParaRP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Median age 12 years</a:t>
            </a:r>
          </a:p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Histology: Two broad categories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HCC in the context of underlying liver disease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De novo HCC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Conventional HCC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Fibrolamellar HCC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HCC with elements of HB (transitional liver cell tumor or hepatocellular neoplasm otherwise no specified)</a:t>
            </a:r>
          </a:p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Biology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Biological background similar to adult HCC: cycle of damage and repair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Multiple chromosomal imbalances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Activation of WNT/CTNNB1, EPHB2, and TGFB1/MTOR signaling pathways 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Increased expression of angiogenesis pathway factors</a:t>
            </a:r>
          </a:p>
          <a:p>
            <a:pPr lvl="1">
              <a:buClr>
                <a:schemeClr val="accent1"/>
              </a:buClr>
            </a:pPr>
            <a:r>
              <a:rPr lang="en-US" i="1" dirty="0">
                <a:latin typeface="+mj-lt"/>
              </a:rPr>
              <a:t>DNAJB1-PRKACA</a:t>
            </a:r>
            <a:r>
              <a:rPr lang="en-US" dirty="0">
                <a:latin typeface="+mj-lt"/>
              </a:rPr>
              <a:t> fusion in Fibrolamellar HCC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17106-C9C5-AC4D-9018-682CC396ABD5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Basic Science and Pathophysiology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8CD53-7738-754A-B278-DC17CE14DC25}"/>
              </a:ext>
            </a:extLst>
          </p:cNvPr>
          <p:cNvSpPr txBox="1"/>
          <p:nvPr/>
        </p:nvSpPr>
        <p:spPr>
          <a:xfrm>
            <a:off x="8721708" y="298587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157251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9A82-9CDD-EF4F-9235-E8F56DAD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Hepatocellular Carcinoma</a:t>
            </a:r>
            <a:br>
              <a:rPr lang="en-US" b="1" dirty="0"/>
            </a:br>
            <a:r>
              <a:rPr lang="en-US" sz="3200" b="1" dirty="0"/>
              <a:t>Risk Factors</a:t>
            </a:r>
            <a:endParaRPr lang="en-US" b="1" dirty="0"/>
          </a:p>
        </p:txBody>
      </p:sp>
      <p:graphicFrame>
        <p:nvGraphicFramePr>
          <p:cNvPr id="553987" name="Group 3">
            <a:extLst>
              <a:ext uri="{FF2B5EF4-FFF2-40B4-BE49-F238E27FC236}">
                <a16:creationId xmlns:a16="http://schemas.microsoft.com/office/drawing/2014/main" id="{6BC9738E-E34F-954E-9EFA-B26E5A1A4E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32861"/>
          <a:ext cx="10515599" cy="4389645"/>
        </p:xfrm>
        <a:graphic>
          <a:graphicData uri="http://schemas.openxmlformats.org/drawingml/2006/table">
            <a:tbl>
              <a:tblPr/>
              <a:tblGrid>
                <a:gridCol w="230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Risk Factors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Hepatoblastoma</a:t>
                      </a: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Hepatocellular Carcinoma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64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Congenital Abnormalities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Familial polyposis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Gardner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Beckwith-Wiedemann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Hemihypertrophy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Glycogen storage diseases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Hereditary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Tyrosenemia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Biliary cirrhosis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Glycogen storage diseases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-1 antitrypsin deficiency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Hemochromatosis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3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Environment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Factors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Fetal alcohol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Prematurity and low birth weight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Oral Contraceptives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Oral Gonadotropins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Parental exposure to metal, petroleum products, paint</a:t>
                      </a: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Hepatitis B &amp; 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Alcohol consumption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Anabolic steroids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Aflatoxin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Carcinogens (pesticides, vinyl chloride,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Thorotrast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6BE4699-429D-054F-A3DB-2811139C8FC5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23228408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4F2CC6FF-7B79-2946-95D7-41143DE9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Hepatocellular Carcinoma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General Concepts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974EA04-A6F4-0F4B-9CDF-26903B140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738"/>
            <a:ext cx="10515600" cy="494451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Median Age 12 years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Fibrolamellar variant 20-25%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More protracted clinical presentation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Lower (to normal) AFP (90% &lt; 20 ng/mL)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Aggressive behavior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Metastases in 30%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Extrahepatic extension or vascular invasion in 40%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Multifocality 50-60%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30% associated with liver cirrhosis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Response to chemotherapy (CDDP/DOX) is poor (&lt;50%), sorafenib usually added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 err="1">
                <a:latin typeface="+mj-lt"/>
              </a:rPr>
              <a:t>Resectability</a:t>
            </a:r>
            <a:r>
              <a:rPr lang="en-US" altLang="en-US" sz="2000" dirty="0">
                <a:latin typeface="+mj-lt"/>
              </a:rPr>
              <a:t>: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Complete resection 30%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Chemoembolization may be used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Candidates for transplant in absence of extrahepatic disease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Outcome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5 </a:t>
            </a:r>
            <a:r>
              <a:rPr lang="en-US" altLang="en-US" sz="1800" dirty="0" err="1">
                <a:latin typeface="+mj-lt"/>
              </a:rPr>
              <a:t>yr</a:t>
            </a:r>
            <a:r>
              <a:rPr lang="en-US" altLang="en-US" sz="1800" dirty="0">
                <a:latin typeface="+mj-lt"/>
              </a:rPr>
              <a:t> OS: 28%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5 </a:t>
            </a:r>
            <a:r>
              <a:rPr lang="en-US" altLang="en-US" sz="1800" dirty="0" err="1">
                <a:latin typeface="+mj-lt"/>
              </a:rPr>
              <a:t>yr</a:t>
            </a:r>
            <a:r>
              <a:rPr lang="en-US" altLang="en-US" sz="1800" dirty="0">
                <a:latin typeface="+mj-lt"/>
              </a:rPr>
              <a:t> EFS 17-19%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18EFE-38FF-A846-94D6-D72D19161CCE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618134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8F3375EB-AF17-2649-ACDC-F0F66F90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Long Term Effects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id="{1AFBBFBB-3F8A-8447-A479-5B57FDF4D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150"/>
            <a:ext cx="11610109" cy="435133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Chemotherapy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Hearing loss 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Therapy-related AML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Cardiotoxicity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Renal toxicity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Surgery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Post-transplant immunosuppression 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>
                <a:latin typeface="+mj-lt"/>
              </a:rPr>
              <a:t>Colon carcinoma in APC+ patients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Surveillance guidelines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Annual sigmoidoscopy from age 13-15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Prophylactic colectomy between 16 and 20 years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Three yearly upper GI from age 30 years (5-10% risk small bowel carcinoma)</a:t>
            </a:r>
          </a:p>
          <a:p>
            <a:pPr lvl="1">
              <a:buClr>
                <a:schemeClr val="accent1"/>
              </a:buClr>
            </a:pPr>
            <a:endParaRPr lang="en-US" altLang="en-US" sz="2000" dirty="0">
              <a:latin typeface="+mj-lt"/>
            </a:endParaRPr>
          </a:p>
          <a:p>
            <a:pPr lvl="1">
              <a:buClr>
                <a:schemeClr val="accent1"/>
              </a:buClr>
            </a:pPr>
            <a:endParaRPr lang="en-US" alt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1792E-CB13-4C45-94D3-C0A1B069E4D5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766260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123158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Hepatoblastoma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A8A072-D5EE-964C-8BF8-F2BD0B100D8E}"/>
              </a:ext>
            </a:extLst>
          </p:cNvPr>
          <p:cNvSpPr/>
          <p:nvPr/>
        </p:nvSpPr>
        <p:spPr>
          <a:xfrm>
            <a:off x="4147928" y="3191819"/>
            <a:ext cx="3167270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Other Rare Tumors</a:t>
            </a:r>
          </a:p>
        </p:txBody>
      </p:sp>
    </p:spTree>
    <p:extLst>
      <p:ext uri="{BB962C8B-B14F-4D97-AF65-F5344CB8AC3E}">
        <p14:creationId xmlns:p14="http://schemas.microsoft.com/office/powerpoint/2010/main" val="198241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DB61-1FBD-7047-A488-9FAFF691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Ovarian Sex-Cord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57D04-202D-6C4E-9233-D6C18557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763"/>
            <a:ext cx="10515600" cy="5103627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Typically present in the first two to three decades of life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Account for approximately 5% of ovarian malignancies in 15-24 y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Clinical presentation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Symptoms of adnexal mass: Abdominal pain, distension, torsion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Signs of hormonal production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Hirsutism and virilization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Menstrual changes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Precocious puberty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Family history: tumor predisposition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Physical examination (cues)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Precocious puberty, delayed menarche, secondary amenorrhea, virilization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Hyper-pigmented macules (</a:t>
            </a:r>
            <a:r>
              <a:rPr lang="en-US" sz="1800" dirty="0" err="1">
                <a:latin typeface="+mj-lt"/>
              </a:rPr>
              <a:t>Peutz-Jegher</a:t>
            </a:r>
            <a:r>
              <a:rPr lang="en-US" sz="1800" dirty="0">
                <a:latin typeface="+mj-lt"/>
              </a:rPr>
              <a:t> syndrome)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Thyroid nodules (DICER1 syndrome)</a:t>
            </a:r>
          </a:p>
        </p:txBody>
      </p:sp>
    </p:spTree>
    <p:extLst>
      <p:ext uri="{BB962C8B-B14F-4D97-AF65-F5344CB8AC3E}">
        <p14:creationId xmlns:p14="http://schemas.microsoft.com/office/powerpoint/2010/main" val="1807064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7B66-8F9D-764D-8541-77F81EA5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Ovarian Sex-Cord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FA50-0DA5-A64A-8C5A-478E50CC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Pathology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Histologic subtypes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Adult granulosa cell tumor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Juvenile granulosa cell tumor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Sertoli-Leydig cell tumor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Sex-cord tumor with annular tubules</a:t>
            </a:r>
          </a:p>
          <a:p>
            <a:pPr lvl="2">
              <a:buClr>
                <a:schemeClr val="accent1"/>
              </a:buClr>
            </a:pPr>
            <a:r>
              <a:rPr lang="en-US" dirty="0" err="1">
                <a:latin typeface="+mj-lt"/>
              </a:rPr>
              <a:t>Gynandroblastomas</a:t>
            </a:r>
            <a:r>
              <a:rPr lang="en-US" dirty="0">
                <a:latin typeface="+mj-lt"/>
              </a:rPr>
              <a:t> and other (mixed forms)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JGCT (65%) and SLCT (20%) are the most common subtypes in children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Approximately half of patients with SLCT and </a:t>
            </a:r>
            <a:r>
              <a:rPr lang="en-US" dirty="0" err="1">
                <a:latin typeface="+mj-lt"/>
              </a:rPr>
              <a:t>gynandroblastoma</a:t>
            </a:r>
            <a:r>
              <a:rPr lang="en-US" dirty="0">
                <a:latin typeface="+mj-lt"/>
              </a:rPr>
              <a:t> have a germline mutation of </a:t>
            </a:r>
            <a:r>
              <a:rPr lang="en-US" i="1" dirty="0">
                <a:latin typeface="+mj-lt"/>
              </a:rPr>
              <a:t>DICER1</a:t>
            </a:r>
          </a:p>
          <a:p>
            <a:pPr marL="457200" lvl="1" indent="0">
              <a:buClr>
                <a:schemeClr val="accent1"/>
              </a:buClr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917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86C8-B0DA-6649-B0CA-603D469C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Ovarian Sex-Cord Tumors</a:t>
            </a:r>
            <a:br>
              <a:rPr lang="en-US" b="1" dirty="0"/>
            </a:br>
            <a:r>
              <a:rPr lang="en-US" sz="3200" b="1" dirty="0"/>
              <a:t>Molecular Pathology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2100FD-0933-4148-80B1-13A215EA17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547810"/>
          <a:ext cx="10638183" cy="441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027">
                  <a:extLst>
                    <a:ext uri="{9D8B030D-6E8A-4147-A177-3AD203B41FA5}">
                      <a16:colId xmlns:a16="http://schemas.microsoft.com/office/drawing/2014/main" val="3390723277"/>
                    </a:ext>
                  </a:extLst>
                </a:gridCol>
                <a:gridCol w="3909391">
                  <a:extLst>
                    <a:ext uri="{9D8B030D-6E8A-4147-A177-3AD203B41FA5}">
                      <a16:colId xmlns:a16="http://schemas.microsoft.com/office/drawing/2014/main" val="3944757125"/>
                    </a:ext>
                  </a:extLst>
                </a:gridCol>
                <a:gridCol w="4664765">
                  <a:extLst>
                    <a:ext uri="{9D8B030D-6E8A-4147-A177-3AD203B41FA5}">
                      <a16:colId xmlns:a16="http://schemas.microsoft.com/office/drawing/2014/main" val="845768532"/>
                    </a:ext>
                  </a:extLst>
                </a:gridCol>
              </a:tblGrid>
              <a:tr h="43527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Tumor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Syndrome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630787"/>
                  </a:ext>
                </a:extLst>
              </a:tr>
              <a:tr h="2039244"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+mj-lt"/>
                        </a:rPr>
                        <a:t>DICER1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Sertoli-Leydig cell tumor</a:t>
                      </a:r>
                    </a:p>
                    <a:p>
                      <a:r>
                        <a:rPr lang="en-US" dirty="0" err="1">
                          <a:latin typeface="+mj-lt"/>
                        </a:rPr>
                        <a:t>Gynandroblastoma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+mj-lt"/>
                        </a:rPr>
                        <a:t>DICER1</a:t>
                      </a:r>
                      <a:r>
                        <a:rPr lang="en-US" dirty="0">
                          <a:latin typeface="+mj-lt"/>
                        </a:rPr>
                        <a:t> syndrome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Pleuropulmonary blastoma, </a:t>
                      </a:r>
                      <a:r>
                        <a:rPr lang="en-US" dirty="0" err="1">
                          <a:latin typeface="+mj-lt"/>
                        </a:rPr>
                        <a:t>eRMS</a:t>
                      </a:r>
                      <a:r>
                        <a:rPr lang="en-US" dirty="0">
                          <a:latin typeface="+mj-lt"/>
                        </a:rPr>
                        <a:t> of uterine cervix,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renal tumors, thyroid nodules and carcinoma, nasal chondromesenchymal hamartoma, ciliary body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medulloepithelioma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pineoblastoma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and pituitary blastoma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315434"/>
                  </a:ext>
                </a:extLst>
              </a:tr>
              <a:tr h="751301"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+mj-lt"/>
                        </a:rPr>
                        <a:t>STK11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Sex cord tumor with annular tubules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Peutz-Jegher</a:t>
                      </a:r>
                      <a:r>
                        <a:rPr lang="en-US" dirty="0">
                          <a:latin typeface="+mj-lt"/>
                        </a:rPr>
                        <a:t>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88075"/>
                  </a:ext>
                </a:extLst>
              </a:tr>
              <a:tr h="751301"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+mj-lt"/>
                        </a:rPr>
                        <a:t>IGH1 and IGH2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Juvenile granulosa cell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Ollier</a:t>
                      </a:r>
                      <a:r>
                        <a:rPr lang="en-US" dirty="0">
                          <a:latin typeface="+mj-lt"/>
                        </a:rPr>
                        <a:t> disease (enchondromatosis) and </a:t>
                      </a:r>
                      <a:r>
                        <a:rPr lang="en-US" dirty="0" err="1">
                          <a:latin typeface="+mj-lt"/>
                        </a:rPr>
                        <a:t>Mafucci</a:t>
                      </a:r>
                      <a:r>
                        <a:rPr lang="en-US" dirty="0">
                          <a:latin typeface="+mj-lt"/>
                        </a:rPr>
                        <a:t> syndrome (enchondromatosis + hemangiomas)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29182"/>
                  </a:ext>
                </a:extLst>
              </a:tr>
              <a:tr h="435277"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+mj-lt"/>
                        </a:rPr>
                        <a:t>FOXL2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Adult granulosa cell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34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605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8A5B-E6BB-7D47-AA10-639F95DA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Ovarian Sex-Cord Tumors</a:t>
            </a:r>
            <a:br>
              <a:rPr lang="en-US" b="1" dirty="0"/>
            </a:br>
            <a:r>
              <a:rPr lang="en-US" sz="3200" b="1" dirty="0"/>
              <a:t>Management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5FDC3-8708-0C4C-9DC5-8BE140CF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Evaluation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Laboratory: Inhibin (inhibin B more predictive than inhibin A), estradiol, testosterone, AFP (SLCT)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Imaging: US, CT/MRI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Family history, genetic testing and counseling</a:t>
            </a:r>
          </a:p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Surgery: fertility-sparing surgery whenever possible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Adjuvant treatment is stage-dependent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FIGO </a:t>
            </a:r>
            <a:r>
              <a:rPr lang="en-US" dirty="0" err="1">
                <a:latin typeface="+mj-lt"/>
              </a:rPr>
              <a:t>Ia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Ib</a:t>
            </a:r>
            <a:r>
              <a:rPr lang="en-US" dirty="0">
                <a:latin typeface="+mj-lt"/>
              </a:rPr>
              <a:t>): Surgery alone and observation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FIGO </a:t>
            </a:r>
            <a:r>
              <a:rPr lang="en-US" dirty="0" err="1">
                <a:latin typeface="+mj-lt"/>
              </a:rPr>
              <a:t>Ic</a:t>
            </a:r>
            <a:r>
              <a:rPr lang="en-US" dirty="0">
                <a:latin typeface="+mj-lt"/>
              </a:rPr>
              <a:t> (surgical spill, tumor rupture, positive fluid) and higher: Adjuvant chemotherapy</a:t>
            </a:r>
          </a:p>
          <a:p>
            <a:pPr lvl="3">
              <a:buClr>
                <a:schemeClr val="accent1"/>
              </a:buClr>
            </a:pPr>
            <a:r>
              <a:rPr lang="en-US" dirty="0">
                <a:latin typeface="+mj-lt"/>
              </a:rPr>
              <a:t>BEP, carboplatin/paclitaxel</a:t>
            </a:r>
          </a:p>
        </p:txBody>
      </p:sp>
    </p:spTree>
    <p:extLst>
      <p:ext uri="{BB962C8B-B14F-4D97-AF65-F5344CB8AC3E}">
        <p14:creationId xmlns:p14="http://schemas.microsoft.com/office/powerpoint/2010/main" val="3962210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3DFB-A15F-1641-BB13-54FBF326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111735"/>
            <a:ext cx="11610109" cy="1325563"/>
          </a:xfrm>
        </p:spPr>
        <p:txBody>
          <a:bodyPr/>
          <a:lstStyle/>
          <a:p>
            <a:r>
              <a:rPr lang="en-US" dirty="0"/>
              <a:t>Melanoma: Epidemiology and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8F7B-D149-FF4A-847A-ADA4916D4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0" y="1148607"/>
            <a:ext cx="11610109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Incidence</a:t>
            </a:r>
            <a:r>
              <a:rPr lang="en-US" sz="2000" dirty="0">
                <a:latin typeface="+mj-lt"/>
              </a:rPr>
              <a:t> increases with age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&lt; 1.8 cases per million in &lt; 10 years to 10.4 cases per million in 15-19 years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Female predominance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&lt; 3% of pediatric malignancies, but accounts for 4% of all cancers in adolescents 15-19 years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Risk factors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Giant congenital melanocytic nevi (GCMN)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Xeroderma pigmentosum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Werner syndrome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Immunosuppression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Neurocutaneous melanosis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Dysplastic nevi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Phenotypic traits: Exposure to UV, red hair, blue eyes, freckling, family history (</a:t>
            </a:r>
            <a:r>
              <a:rPr lang="en-US" sz="1800" i="1" dirty="0">
                <a:latin typeface="+mj-lt"/>
              </a:rPr>
              <a:t>MC1R</a:t>
            </a:r>
            <a:r>
              <a:rPr lang="en-US" sz="1800" dirty="0">
                <a:latin typeface="+mj-lt"/>
              </a:rPr>
              <a:t> polymorphisms)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Types of Pediatric Melanoma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Conventional melanoma (</a:t>
            </a:r>
            <a:r>
              <a:rPr lang="en-US" sz="1800" i="1" dirty="0">
                <a:latin typeface="+mj-lt"/>
              </a:rPr>
              <a:t>BRAF</a:t>
            </a:r>
            <a:r>
              <a:rPr lang="en-US" sz="1800" dirty="0">
                <a:latin typeface="+mj-lt"/>
              </a:rPr>
              <a:t>V 600E, </a:t>
            </a:r>
            <a:r>
              <a:rPr lang="en-US" sz="1800" i="1" dirty="0">
                <a:latin typeface="+mj-lt"/>
              </a:rPr>
              <a:t>TRET, PTEN </a:t>
            </a:r>
            <a:r>
              <a:rPr lang="en-US" sz="1800" u="sng" dirty="0">
                <a:latin typeface="+mj-lt"/>
              </a:rPr>
              <a:t>mutations</a:t>
            </a:r>
            <a:r>
              <a:rPr lang="en-US" sz="1800" dirty="0">
                <a:latin typeface="+mj-lt"/>
              </a:rPr>
              <a:t>)</a:t>
            </a:r>
          </a:p>
          <a:p>
            <a:pPr lvl="1">
              <a:buClr>
                <a:schemeClr val="accent1"/>
              </a:buClr>
            </a:pPr>
            <a:r>
              <a:rPr lang="en-US" sz="1800" dirty="0" err="1">
                <a:latin typeface="+mj-lt"/>
              </a:rPr>
              <a:t>Spitzoid</a:t>
            </a:r>
            <a:r>
              <a:rPr lang="en-US" sz="1800" dirty="0">
                <a:latin typeface="+mj-lt"/>
              </a:rPr>
              <a:t> melanoma (kinase gene </a:t>
            </a:r>
            <a:r>
              <a:rPr lang="en-US" sz="1800" u="sng" dirty="0">
                <a:latin typeface="+mj-lt"/>
              </a:rPr>
              <a:t>fusions</a:t>
            </a:r>
            <a:r>
              <a:rPr lang="en-US" sz="1800" dirty="0">
                <a:latin typeface="+mj-lt"/>
              </a:rPr>
              <a:t>: </a:t>
            </a:r>
            <a:r>
              <a:rPr lang="en-US" sz="1800" i="1" dirty="0">
                <a:latin typeface="+mj-lt"/>
              </a:rPr>
              <a:t>RET, ROS1, NTRK1, ALK, BRAF</a:t>
            </a:r>
            <a:r>
              <a:rPr lang="en-US" sz="1800" dirty="0">
                <a:latin typeface="+mj-lt"/>
              </a:rPr>
              <a:t>)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Melanoma arising in GCMN (</a:t>
            </a:r>
            <a:r>
              <a:rPr lang="en-US" sz="1800" i="1" dirty="0">
                <a:latin typeface="+mj-lt"/>
              </a:rPr>
              <a:t>NRAS</a:t>
            </a:r>
            <a:r>
              <a:rPr lang="en-US" sz="1800" dirty="0">
                <a:latin typeface="+mj-lt"/>
              </a:rPr>
              <a:t> Q61 mutations)</a:t>
            </a:r>
          </a:p>
          <a:p>
            <a:pPr lvl="1">
              <a:buClr>
                <a:schemeClr val="accent1"/>
              </a:buClr>
            </a:pPr>
            <a:endParaRPr lang="en-US" sz="1800" dirty="0">
              <a:latin typeface="+mj-lt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000" dirty="0">
              <a:latin typeface="+mj-lt"/>
            </a:endParaRPr>
          </a:p>
          <a:p>
            <a:pPr>
              <a:buClr>
                <a:schemeClr val="accent1"/>
              </a:buClr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17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123158"/>
            <a:ext cx="3167270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Hepatoblastoma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0BA9691-CECE-67AF-BBA8-C0510360F3CA}"/>
              </a:ext>
            </a:extLst>
          </p:cNvPr>
          <p:cNvSpPr/>
          <p:nvPr/>
        </p:nvSpPr>
        <p:spPr>
          <a:xfrm>
            <a:off x="4147928" y="3234346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Other Rare Tumors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29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8EC0A-BC30-5248-AFE4-FDC283EB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Melanoma: Clinical Presentation and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49B2D-CE35-4845-BB47-ECDFE0540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chemeClr val="accent1"/>
              </a:buClr>
            </a:pPr>
            <a:r>
              <a:rPr lang="en-US" b="1" dirty="0">
                <a:latin typeface="+mj-lt"/>
              </a:rPr>
              <a:t>Clinical Presentation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ABCDE (</a:t>
            </a:r>
            <a:r>
              <a:rPr lang="en-US" u="sng" dirty="0">
                <a:latin typeface="+mj-lt"/>
              </a:rPr>
              <a:t>A</a:t>
            </a:r>
            <a:r>
              <a:rPr lang="en-US" dirty="0">
                <a:latin typeface="+mj-lt"/>
              </a:rPr>
              <a:t>symmetry, </a:t>
            </a:r>
            <a:r>
              <a:rPr lang="en-US" u="sng" dirty="0">
                <a:latin typeface="+mj-lt"/>
              </a:rPr>
              <a:t>B</a:t>
            </a:r>
            <a:r>
              <a:rPr lang="en-US" dirty="0">
                <a:latin typeface="+mj-lt"/>
              </a:rPr>
              <a:t>order, </a:t>
            </a:r>
            <a:r>
              <a:rPr lang="en-US" u="sng" dirty="0">
                <a:latin typeface="+mj-lt"/>
              </a:rPr>
              <a:t>C</a:t>
            </a:r>
            <a:r>
              <a:rPr lang="en-US" dirty="0">
                <a:latin typeface="+mj-lt"/>
              </a:rPr>
              <a:t>olor change, </a:t>
            </a:r>
            <a:r>
              <a:rPr lang="en-US" u="sng" dirty="0">
                <a:latin typeface="+mj-lt"/>
              </a:rPr>
              <a:t>D</a:t>
            </a:r>
            <a:r>
              <a:rPr lang="en-US" dirty="0">
                <a:latin typeface="+mj-lt"/>
              </a:rPr>
              <a:t>iameter, </a:t>
            </a:r>
            <a:r>
              <a:rPr lang="en-US" u="sng" dirty="0">
                <a:latin typeface="+mj-lt"/>
              </a:rPr>
              <a:t>E</a:t>
            </a:r>
            <a:r>
              <a:rPr lang="en-US" dirty="0">
                <a:latin typeface="+mj-lt"/>
              </a:rPr>
              <a:t>volution over time)</a:t>
            </a:r>
          </a:p>
          <a:p>
            <a:pPr lvl="3">
              <a:buClr>
                <a:schemeClr val="accent1"/>
              </a:buClr>
            </a:pPr>
            <a:r>
              <a:rPr lang="en-US" dirty="0">
                <a:latin typeface="+mj-lt"/>
              </a:rPr>
              <a:t>BUT only ~50% of children present with conventional ABCDE criteria</a:t>
            </a:r>
          </a:p>
          <a:p>
            <a:pPr lvl="3">
              <a:buClr>
                <a:schemeClr val="accent1"/>
              </a:buClr>
            </a:pPr>
            <a:r>
              <a:rPr lang="en-US" dirty="0">
                <a:latin typeface="+mj-lt"/>
              </a:rPr>
              <a:t>Additional signs: bleeding, itching, </a:t>
            </a:r>
            <a:r>
              <a:rPr lang="en-US" dirty="0" err="1">
                <a:latin typeface="+mj-lt"/>
              </a:rPr>
              <a:t>amelanosis</a:t>
            </a:r>
            <a:r>
              <a:rPr lang="en-US" dirty="0">
                <a:latin typeface="+mj-lt"/>
              </a:rPr>
              <a:t>, pyogenic granuloma-like</a:t>
            </a:r>
          </a:p>
          <a:p>
            <a:pPr lvl="1">
              <a:buClr>
                <a:schemeClr val="accent1"/>
              </a:buClr>
            </a:pPr>
            <a:r>
              <a:rPr lang="en-US" b="1" dirty="0">
                <a:latin typeface="+mj-lt"/>
              </a:rPr>
              <a:t>Diagnostic evaluation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Biopsy or excision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Lymph node evaluation (sentinel lymph node biopsy)</a:t>
            </a:r>
          </a:p>
          <a:p>
            <a:pPr lvl="3">
              <a:buClr>
                <a:schemeClr val="accent1"/>
              </a:buClr>
            </a:pPr>
            <a:r>
              <a:rPr lang="en-US" dirty="0">
                <a:latin typeface="+mj-lt"/>
              </a:rPr>
              <a:t>Lesions &gt; 1 mm in thickness</a:t>
            </a:r>
          </a:p>
          <a:p>
            <a:pPr lvl="3">
              <a:buClr>
                <a:schemeClr val="accent1"/>
              </a:buClr>
            </a:pPr>
            <a:r>
              <a:rPr lang="en-US" dirty="0">
                <a:latin typeface="+mj-lt"/>
              </a:rPr>
              <a:t>Lesions </a:t>
            </a:r>
            <a:r>
              <a:rPr lang="en-US" u="sng" dirty="0">
                <a:latin typeface="+mj-lt"/>
              </a:rPr>
              <a:t>&lt;</a:t>
            </a:r>
            <a:r>
              <a:rPr lang="en-US" dirty="0">
                <a:latin typeface="+mj-lt"/>
              </a:rPr>
              <a:t> 1 mm in thickness BUT with high mitotic rate or ulceration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Imaging: locoregional imaging (CT/MRI), chest imaging, PET</a:t>
            </a:r>
          </a:p>
          <a:p>
            <a:pPr lvl="1">
              <a:buClr>
                <a:schemeClr val="accent1"/>
              </a:buClr>
            </a:pPr>
            <a:r>
              <a:rPr lang="en-US" b="1" dirty="0">
                <a:latin typeface="+mj-lt"/>
              </a:rPr>
              <a:t>Staging</a:t>
            </a:r>
            <a:r>
              <a:rPr lang="en-US" dirty="0">
                <a:latin typeface="+mj-lt"/>
              </a:rPr>
              <a:t>: AJCC (TNM) </a:t>
            </a:r>
          </a:p>
          <a:p>
            <a:pPr lvl="1">
              <a:buClr>
                <a:schemeClr val="accent1"/>
              </a:buClr>
            </a:pPr>
            <a:r>
              <a:rPr lang="en-US" b="1" dirty="0">
                <a:latin typeface="+mj-lt"/>
              </a:rPr>
              <a:t>Tumor genomics </a:t>
            </a:r>
            <a:r>
              <a:rPr lang="en-US" dirty="0">
                <a:latin typeface="+mj-lt"/>
              </a:rPr>
              <a:t>(important to identify targetable alterations)</a:t>
            </a:r>
          </a:p>
          <a:p>
            <a:pPr lvl="3">
              <a:buClr>
                <a:schemeClr val="accent1"/>
              </a:buClr>
            </a:pPr>
            <a:endParaRPr lang="en-US" dirty="0">
              <a:latin typeface="+mj-lt"/>
            </a:endParaRPr>
          </a:p>
          <a:p>
            <a:pPr lvl="3">
              <a:buClr>
                <a:schemeClr val="accent1"/>
              </a:buClr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828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FE61-216A-D24B-B54D-96C4D319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Melanoma: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3C92D-6660-5B4F-96CD-229C883C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16" y="1589239"/>
            <a:ext cx="11610109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Surgery is the treatment of choice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0.5 cm margins for melanoma </a:t>
            </a:r>
            <a:r>
              <a:rPr lang="en-US" sz="1800" i="1" dirty="0">
                <a:latin typeface="+mj-lt"/>
              </a:rPr>
              <a:t>in situ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1 cm margin for thickness &lt; 1 mm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1 cm to 2 cm margin for thickness 1 mm to 2 mm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2 cm margin for thickness &gt; 2 mm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For patients with + sentinel node 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US observation of nodal basin vs. consideration for lymph node dissection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Consider adjuvant therapy: check-point inhibitors or BRAF/MEK inhibitors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For patients with </a:t>
            </a:r>
            <a:r>
              <a:rPr lang="en-US" sz="2000" b="1" u="sng" dirty="0">
                <a:latin typeface="+mj-lt"/>
              </a:rPr>
              <a:t>clinical</a:t>
            </a:r>
            <a:r>
              <a:rPr lang="en-US" sz="2000" b="1" dirty="0">
                <a:latin typeface="+mj-lt"/>
              </a:rPr>
              <a:t> nodal involvement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Wide excision + lymph node dissection +/- locoregional RT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Consider adjuvant therapy: check-point inhibitors or BRAF/MEK inhibitors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</a:rPr>
              <a:t>For patients with distant metastases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Surgery whenever possible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latin typeface="+mj-lt"/>
              </a:rPr>
              <a:t>Check-point inhibitors or BRAF/MEK inhibitors</a:t>
            </a:r>
          </a:p>
          <a:p>
            <a:pPr lvl="1">
              <a:buClr>
                <a:schemeClr val="accent1"/>
              </a:buClr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83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FDE0D-DF5B-1C41-A7A2-0C5DF440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Carcinoma: Epidemiology and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0AD6-FC96-8142-8C47-1341C235F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397730"/>
            <a:ext cx="11610109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</a:rPr>
              <a:t>Annual incidence</a:t>
            </a:r>
            <a:r>
              <a:rPr lang="en-US" sz="1800" dirty="0">
                <a:latin typeface="+mj-lt"/>
              </a:rPr>
              <a:t>: 5 cases per million in 0-19 years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</a:rPr>
              <a:t>Increases with age: 17 cases per million in 15-19 years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</a:rPr>
              <a:t>Higher in females than males (8 vs. 2 per million)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</a:rPr>
              <a:t>Higher in whites than blacks (5 vs. 1.5 per million)</a:t>
            </a:r>
          </a:p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</a:rPr>
              <a:t>Risk factors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</a:rPr>
              <a:t>Ionizing radiation exposure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</a:rPr>
              <a:t>Familial cancer syndromes</a:t>
            </a:r>
          </a:p>
          <a:p>
            <a:pPr lvl="2">
              <a:buClr>
                <a:schemeClr val="accent1"/>
              </a:buClr>
            </a:pPr>
            <a:r>
              <a:rPr lang="en-US" sz="1400" dirty="0">
                <a:latin typeface="+mj-lt"/>
              </a:rPr>
              <a:t>Medullary thyroid carcinoma: MEN2 (</a:t>
            </a:r>
            <a:r>
              <a:rPr lang="en-US" sz="1400" i="1" dirty="0">
                <a:latin typeface="+mj-lt"/>
              </a:rPr>
              <a:t>RET</a:t>
            </a:r>
            <a:r>
              <a:rPr lang="en-US" sz="1400" dirty="0">
                <a:latin typeface="+mj-lt"/>
              </a:rPr>
              <a:t> mutations)</a:t>
            </a:r>
          </a:p>
          <a:p>
            <a:pPr lvl="2">
              <a:buClr>
                <a:schemeClr val="accent1"/>
              </a:buClr>
            </a:pPr>
            <a:r>
              <a:rPr lang="en-US" sz="1400" dirty="0">
                <a:latin typeface="+mj-lt"/>
              </a:rPr>
              <a:t>Differentiated thyroid carcinoma: </a:t>
            </a:r>
            <a:r>
              <a:rPr lang="en-US" sz="1400" i="1" dirty="0">
                <a:latin typeface="+mj-lt"/>
              </a:rPr>
              <a:t>APC</a:t>
            </a:r>
            <a:r>
              <a:rPr lang="en-US" sz="1400" dirty="0">
                <a:latin typeface="+mj-lt"/>
              </a:rPr>
              <a:t>-polyposis, </a:t>
            </a:r>
            <a:r>
              <a:rPr lang="en-US" sz="1400" i="1" dirty="0">
                <a:latin typeface="+mj-lt"/>
              </a:rPr>
              <a:t>PTEN </a:t>
            </a:r>
            <a:r>
              <a:rPr lang="en-US" sz="1400" dirty="0">
                <a:latin typeface="+mj-lt"/>
              </a:rPr>
              <a:t>hamartoma tumor syndrome, Werner syndrome, Carney complex, </a:t>
            </a:r>
            <a:r>
              <a:rPr lang="en-US" sz="1400" i="1" dirty="0">
                <a:latin typeface="+mj-lt"/>
              </a:rPr>
              <a:t>DICER1</a:t>
            </a:r>
            <a:r>
              <a:rPr lang="en-US" sz="1400" dirty="0">
                <a:latin typeface="+mj-lt"/>
              </a:rPr>
              <a:t> syndrome</a:t>
            </a:r>
          </a:p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</a:rPr>
              <a:t>Types of thyroid carcinoma in children and adolescents</a:t>
            </a:r>
          </a:p>
          <a:p>
            <a:pPr lvl="1">
              <a:buClr>
                <a:schemeClr val="accent1"/>
              </a:buClr>
            </a:pPr>
            <a:r>
              <a:rPr lang="en-US" sz="1600" u="sng" dirty="0">
                <a:latin typeface="+mj-lt"/>
              </a:rPr>
              <a:t>Differentiated thyroid carcinoma (DTC) (~90%)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Papillary: 90% of cases, frequently multifocal, regional nodal metastases are common, lung metastases in 25% of cases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Follicular: 10% of cases, typically unifocal, and more prone to hematogenous metastases (lungs and bones)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Molecular alterations: </a:t>
            </a:r>
            <a:r>
              <a:rPr lang="en-US" sz="1200" i="1" dirty="0">
                <a:latin typeface="+mj-lt"/>
              </a:rPr>
              <a:t>BRAF</a:t>
            </a:r>
            <a:r>
              <a:rPr lang="en-US" sz="1200" dirty="0">
                <a:latin typeface="+mj-lt"/>
              </a:rPr>
              <a:t> mutations (V600E) and fusions most common (40-80%), followed by </a:t>
            </a:r>
            <a:r>
              <a:rPr lang="en-US" sz="1200" i="1" dirty="0">
                <a:latin typeface="+mj-lt"/>
              </a:rPr>
              <a:t>RAS</a:t>
            </a:r>
            <a:r>
              <a:rPr lang="en-US" sz="1200" dirty="0">
                <a:latin typeface="+mj-lt"/>
              </a:rPr>
              <a:t> mutations, </a:t>
            </a:r>
            <a:r>
              <a:rPr lang="en-US" sz="1200" i="1" dirty="0">
                <a:latin typeface="+mj-lt"/>
              </a:rPr>
              <a:t>RET-PTC</a:t>
            </a:r>
            <a:r>
              <a:rPr lang="en-US" sz="1200" dirty="0">
                <a:latin typeface="+mj-lt"/>
              </a:rPr>
              <a:t> rearrangements, </a:t>
            </a:r>
            <a:r>
              <a:rPr lang="en-US" sz="1200" i="1" dirty="0">
                <a:latin typeface="+mj-lt"/>
              </a:rPr>
              <a:t>NTRK</a:t>
            </a:r>
            <a:r>
              <a:rPr lang="en-US" sz="1200" dirty="0">
                <a:latin typeface="+mj-lt"/>
              </a:rPr>
              <a:t> rearrangements, and </a:t>
            </a:r>
            <a:r>
              <a:rPr lang="en-US" sz="1200" i="1" dirty="0">
                <a:latin typeface="+mj-lt"/>
              </a:rPr>
              <a:t>DICER1</a:t>
            </a:r>
            <a:r>
              <a:rPr lang="en-US" sz="1200" dirty="0">
                <a:latin typeface="+mj-lt"/>
              </a:rPr>
              <a:t> mutations</a:t>
            </a:r>
          </a:p>
          <a:p>
            <a:pPr lvl="1">
              <a:buClr>
                <a:schemeClr val="accent1"/>
              </a:buClr>
            </a:pPr>
            <a:r>
              <a:rPr lang="en-US" sz="1600" u="sng" dirty="0">
                <a:latin typeface="+mj-lt"/>
              </a:rPr>
              <a:t>Medullary thyroid carcinoma (MTC) (~10%)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Originates from calcitonin-secreting parafollicular C cells, associated with germline </a:t>
            </a:r>
            <a:r>
              <a:rPr lang="en-US" sz="1200" i="1" dirty="0">
                <a:latin typeface="+mj-lt"/>
              </a:rPr>
              <a:t>RET</a:t>
            </a:r>
            <a:r>
              <a:rPr lang="en-US" sz="1200" dirty="0">
                <a:latin typeface="+mj-lt"/>
              </a:rPr>
              <a:t> mutations (MEN2 syndrome)</a:t>
            </a:r>
          </a:p>
          <a:p>
            <a:pPr lvl="1">
              <a:buClr>
                <a:schemeClr val="accent1"/>
              </a:buClr>
            </a:pPr>
            <a:r>
              <a:rPr lang="en-US" sz="1600" u="sng" dirty="0">
                <a:latin typeface="+mj-lt"/>
              </a:rPr>
              <a:t>Anaplastic carcinoma (&lt; 1%)</a:t>
            </a:r>
          </a:p>
        </p:txBody>
      </p:sp>
    </p:spTree>
    <p:extLst>
      <p:ext uri="{BB962C8B-B14F-4D97-AF65-F5344CB8AC3E}">
        <p14:creationId xmlns:p14="http://schemas.microsoft.com/office/powerpoint/2010/main" val="3478570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063F-3C87-1E42-8278-37204B44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Thyroid Carcinoma: Clinical Presentation and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5AEF8-7DF4-DD4E-8732-5F86B23F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555659"/>
            <a:ext cx="11610109" cy="448945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Clinical presentation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Thyroid mass +/- painless cervical lymphadenopathy, normal thyroid function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Stigmata of cancer predisposition syndrome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Younger age is associated with more aggressive presentation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DTC in adolescents, MTC usually in younger patients (and commonly in first 5 years in MEN2)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Diagnostic evaluation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US of the neck and fine needle aspiration biopsy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Imaging: CT or MRI (preferred) of the neck, CT chest</a:t>
            </a:r>
          </a:p>
          <a:p>
            <a:pPr lvl="1">
              <a:buClr>
                <a:schemeClr val="accent1"/>
              </a:buClr>
            </a:pPr>
            <a:r>
              <a:rPr lang="en-US" sz="2000" baseline="30000" dirty="0">
                <a:latin typeface="+mj-lt"/>
              </a:rPr>
              <a:t>123</a:t>
            </a:r>
            <a:r>
              <a:rPr lang="en-US" sz="2000" dirty="0">
                <a:latin typeface="+mj-lt"/>
              </a:rPr>
              <a:t>I scan not required at baseline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Labs: Thyroglobulin in DTC, calcitonin in MTC (important markers for follow-up)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Staging</a:t>
            </a:r>
            <a:r>
              <a:rPr lang="en-US" sz="2400" dirty="0">
                <a:latin typeface="+mj-lt"/>
              </a:rPr>
              <a:t>: AJCC (TNM)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Tumor and germline genomics</a:t>
            </a:r>
          </a:p>
          <a:p>
            <a:pPr>
              <a:buClr>
                <a:schemeClr val="accent1"/>
              </a:buClr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441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B60D-DBC0-2A48-B394-6AB742C3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4560"/>
            <a:ext cx="11610109" cy="1325563"/>
          </a:xfrm>
        </p:spPr>
        <p:txBody>
          <a:bodyPr/>
          <a:lstStyle/>
          <a:p>
            <a:r>
              <a:rPr lang="en-US" dirty="0"/>
              <a:t>Differentiated Thyroid Carcinoma: Treatment</a:t>
            </a:r>
            <a:br>
              <a:rPr lang="en-US" dirty="0"/>
            </a:br>
            <a:r>
              <a:rPr lang="en-US" sz="2800" dirty="0"/>
              <a:t>American Thyroid Association (ATA) Guidelines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1A45-8F0B-C143-922C-9AAF7DBF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278475"/>
            <a:ext cx="11610109" cy="466725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Surgery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Total thyroidectomy + prophylactic central neck lymph node dissection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Lateral neck dissection if confirmation of lateral cervical lymph node metastases</a:t>
            </a:r>
          </a:p>
          <a:p>
            <a:pPr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Post-surgical risk assignment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ATA Pediatric Low Risk: Confined to thyroid (or microscopic to small number of central neck nodes)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ATA Pediatric Intermediate Risk: Minimal nodal disease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ATA Pediatric High Risk: Extensive nodal disease, locally invasive disease, or distant metastases</a:t>
            </a:r>
          </a:p>
          <a:p>
            <a:pPr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Post-surgical management is </a:t>
            </a:r>
            <a:r>
              <a:rPr lang="en-US" sz="1600" b="1" u="sng" dirty="0">
                <a:latin typeface="+mj-lt"/>
              </a:rPr>
              <a:t>risk-adapted</a:t>
            </a:r>
          </a:p>
          <a:p>
            <a:pPr lvl="1">
              <a:buClr>
                <a:schemeClr val="accent1"/>
              </a:buClr>
            </a:pPr>
            <a:r>
              <a:rPr lang="en-US" sz="1400" u="sng" dirty="0">
                <a:latin typeface="+mj-lt"/>
              </a:rPr>
              <a:t>ATA Pediatric Low Risk</a:t>
            </a:r>
          </a:p>
          <a:p>
            <a:pPr lvl="2">
              <a:buClr>
                <a:schemeClr val="accent1"/>
              </a:buClr>
            </a:pPr>
            <a:r>
              <a:rPr lang="en-US" sz="1200" baseline="30000" dirty="0">
                <a:latin typeface="+mj-lt"/>
              </a:rPr>
              <a:t>123</a:t>
            </a:r>
            <a:r>
              <a:rPr lang="en-US" sz="1200" dirty="0">
                <a:latin typeface="+mj-lt"/>
              </a:rPr>
              <a:t>I scan not required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TSH-suppressed thyroglobulin and US neck baseline and thyroglobulin every 3 to 6 months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Keep TSH suppressed at 0.5-1 </a:t>
            </a:r>
            <a:r>
              <a:rPr lang="en-US" sz="1200" dirty="0" err="1">
                <a:latin typeface="+mj-lt"/>
              </a:rPr>
              <a:t>mIU</a:t>
            </a:r>
            <a:r>
              <a:rPr lang="en-US" sz="1200" dirty="0">
                <a:latin typeface="+mj-lt"/>
              </a:rPr>
              <a:t>/L</a:t>
            </a:r>
          </a:p>
          <a:p>
            <a:pPr lvl="1">
              <a:buClr>
                <a:schemeClr val="accent1"/>
              </a:buClr>
            </a:pPr>
            <a:r>
              <a:rPr lang="en-US" sz="1400" u="sng" dirty="0">
                <a:latin typeface="+mj-lt"/>
              </a:rPr>
              <a:t>ATA Pediatric Intermediate Risk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US neck, TSH-stimulated thyroglobulin and </a:t>
            </a:r>
            <a:r>
              <a:rPr lang="en-US" sz="1200" baseline="30000" dirty="0">
                <a:latin typeface="+mj-lt"/>
              </a:rPr>
              <a:t>123</a:t>
            </a:r>
            <a:r>
              <a:rPr lang="en-US" sz="1200" dirty="0">
                <a:latin typeface="+mj-lt"/>
              </a:rPr>
              <a:t>I scan baseline* and US and thyroglobulin every 3 to 6 months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Keep TSH suppressed at 0.1-0.5 </a:t>
            </a:r>
            <a:r>
              <a:rPr lang="en-US" sz="1200" dirty="0" err="1">
                <a:latin typeface="+mj-lt"/>
              </a:rPr>
              <a:t>mIU</a:t>
            </a:r>
            <a:r>
              <a:rPr lang="en-US" sz="1200" dirty="0">
                <a:latin typeface="+mj-lt"/>
              </a:rPr>
              <a:t>/L</a:t>
            </a:r>
          </a:p>
          <a:p>
            <a:pPr lvl="1">
              <a:buClr>
                <a:schemeClr val="accent1"/>
              </a:buClr>
            </a:pPr>
            <a:r>
              <a:rPr lang="en-US" sz="1400" u="sng" dirty="0">
                <a:latin typeface="+mj-lt"/>
              </a:rPr>
              <a:t>ATA Pediatric High Risk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US neck, TSH-stimulated thyroglobulin and </a:t>
            </a:r>
            <a:r>
              <a:rPr lang="en-US" sz="1200" baseline="30000" dirty="0">
                <a:latin typeface="+mj-lt"/>
              </a:rPr>
              <a:t>123</a:t>
            </a:r>
            <a:r>
              <a:rPr lang="en-US" sz="1200" dirty="0">
                <a:latin typeface="+mj-lt"/>
              </a:rPr>
              <a:t>I scan baseline* and US and thyroglobulin every 3 to 6 months</a:t>
            </a:r>
          </a:p>
          <a:p>
            <a:pPr lvl="2">
              <a:buClr>
                <a:schemeClr val="accent1"/>
              </a:buClr>
            </a:pPr>
            <a:r>
              <a:rPr lang="en-US" sz="1200" dirty="0">
                <a:latin typeface="+mj-lt"/>
              </a:rPr>
              <a:t>Keep TSH suppressed at &lt; 0.1 </a:t>
            </a:r>
            <a:r>
              <a:rPr lang="en-US" sz="1200" dirty="0" err="1">
                <a:latin typeface="+mj-lt"/>
              </a:rPr>
              <a:t>mIU</a:t>
            </a:r>
            <a:r>
              <a:rPr lang="en-US" sz="1200" dirty="0">
                <a:latin typeface="+mj-lt"/>
              </a:rPr>
              <a:t>/L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latin typeface="+mj-lt"/>
              </a:rPr>
              <a:t>Radioactive Iodine Ablation (</a:t>
            </a:r>
            <a:r>
              <a:rPr lang="en-US" sz="1400" baseline="30000" dirty="0">
                <a:latin typeface="+mj-lt"/>
              </a:rPr>
              <a:t>131</a:t>
            </a:r>
            <a:r>
              <a:rPr lang="en-US" sz="1400" dirty="0">
                <a:latin typeface="+mj-lt"/>
              </a:rPr>
              <a:t>I) – For patients with </a:t>
            </a:r>
            <a:r>
              <a:rPr lang="en-US" sz="1400" baseline="30000" dirty="0">
                <a:latin typeface="+mj-lt"/>
              </a:rPr>
              <a:t>123</a:t>
            </a:r>
            <a:r>
              <a:rPr lang="en-US" sz="1400" dirty="0">
                <a:latin typeface="+mj-lt"/>
              </a:rPr>
              <a:t>I avid residual disease (*)</a:t>
            </a:r>
          </a:p>
          <a:p>
            <a:pPr lvl="2">
              <a:buClr>
                <a:schemeClr val="accent1"/>
              </a:buClr>
            </a:pPr>
            <a:endParaRPr lang="en-US" sz="1100" dirty="0">
              <a:latin typeface="+mj-lt"/>
            </a:endParaRPr>
          </a:p>
          <a:p>
            <a:pPr lvl="1">
              <a:buClr>
                <a:schemeClr val="accent1"/>
              </a:buClr>
            </a:pP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278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5854-485F-AE44-8F09-C72D4F86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Medullary Thyroid Carcinoma: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F4D08-4F83-7D45-BBDD-7C9CDBCD0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589881"/>
            <a:ext cx="11610109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Surgery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Total thyroidectomy + prophylactic central neck lymph node dissection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Lateral cervical lymph node dissection if nodal disease</a:t>
            </a:r>
          </a:p>
          <a:p>
            <a:pPr lvl="1">
              <a:buClr>
                <a:schemeClr val="accent1"/>
              </a:buClr>
            </a:pPr>
            <a:r>
              <a:rPr lang="en-US" sz="2000" u="sng" dirty="0">
                <a:latin typeface="+mj-lt"/>
              </a:rPr>
              <a:t>Most MTC cases in children are associated with MEN2 syndrome</a:t>
            </a:r>
          </a:p>
          <a:p>
            <a:pPr lvl="2">
              <a:buClr>
                <a:schemeClr val="accent1"/>
              </a:buClr>
            </a:pPr>
            <a:r>
              <a:rPr lang="en-US" sz="1800" dirty="0">
                <a:latin typeface="+mj-lt"/>
              </a:rPr>
              <a:t>Early genetic testing and counseling</a:t>
            </a:r>
          </a:p>
          <a:p>
            <a:pPr lvl="2">
              <a:buClr>
                <a:schemeClr val="accent1"/>
              </a:buClr>
            </a:pPr>
            <a:r>
              <a:rPr lang="en-US" sz="1800" u="sng" dirty="0">
                <a:latin typeface="+mj-lt"/>
              </a:rPr>
              <a:t>Prophylactic thyroidectomy</a:t>
            </a:r>
            <a:r>
              <a:rPr lang="en-US" sz="1800" dirty="0">
                <a:latin typeface="+mj-lt"/>
              </a:rPr>
              <a:t> is recommended for children with germline </a:t>
            </a:r>
            <a:r>
              <a:rPr lang="en-US" sz="1800" i="1" dirty="0">
                <a:latin typeface="+mj-lt"/>
              </a:rPr>
              <a:t>RET</a:t>
            </a:r>
            <a:r>
              <a:rPr lang="en-US" sz="1800" dirty="0">
                <a:latin typeface="+mj-lt"/>
              </a:rPr>
              <a:t> mutation</a:t>
            </a:r>
          </a:p>
          <a:p>
            <a:pPr lvl="3">
              <a:buClr>
                <a:schemeClr val="accent1"/>
              </a:buClr>
            </a:pPr>
            <a:r>
              <a:rPr lang="en-US" sz="1600" dirty="0">
                <a:latin typeface="+mj-lt"/>
              </a:rPr>
              <a:t>Time of surgery depends on type of mutation</a:t>
            </a:r>
          </a:p>
          <a:p>
            <a:pPr lvl="4">
              <a:buClr>
                <a:schemeClr val="accent1"/>
              </a:buClr>
            </a:pPr>
            <a:r>
              <a:rPr lang="en-US" sz="1600" dirty="0">
                <a:latin typeface="+mj-lt"/>
              </a:rPr>
              <a:t>MEN2B (highest risk) – total thyroidectomy in first months of life</a:t>
            </a:r>
          </a:p>
          <a:p>
            <a:pPr lvl="4">
              <a:buClr>
                <a:schemeClr val="accent1"/>
              </a:buClr>
            </a:pPr>
            <a:r>
              <a:rPr lang="en-US" sz="1600" dirty="0">
                <a:latin typeface="+mj-lt"/>
              </a:rPr>
              <a:t>MEN2A with high-risk mutations – total thyroidectomy before age 5</a:t>
            </a:r>
          </a:p>
          <a:p>
            <a:pPr lvl="4">
              <a:buClr>
                <a:schemeClr val="accent1"/>
              </a:buClr>
            </a:pPr>
            <a:r>
              <a:rPr lang="en-US" sz="1600" dirty="0">
                <a:latin typeface="+mj-lt"/>
              </a:rPr>
              <a:t>MEN2A with moderate-risk mutations – total thyroidectomy after 5 or when calcitonin levels increase above normal range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Treatment of unresectable or metastatic disease </a:t>
            </a:r>
            <a:r>
              <a:rPr lang="en-US" sz="2400" dirty="0">
                <a:latin typeface="+mj-lt"/>
              </a:rPr>
              <a:t>(lymph nodes, lungs, liver, bones)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RET inhibitors (</a:t>
            </a:r>
            <a:r>
              <a:rPr lang="en-US" sz="2000" dirty="0" err="1">
                <a:latin typeface="+mj-lt"/>
              </a:rPr>
              <a:t>vandetanib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cabozantinib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selpercatinib</a:t>
            </a:r>
            <a:r>
              <a:rPr lang="en-US" sz="20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2858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8EE1-7EB5-F24D-B5C2-F64A5BFA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Nasopharyngeal Carcinoma: Epidemiology and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ED3A9-8EAC-A049-A721-91DB8D17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712412"/>
            <a:ext cx="11610109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Annual incidence: </a:t>
            </a:r>
            <a:r>
              <a:rPr lang="en-US" sz="2400" dirty="0">
                <a:latin typeface="+mj-lt"/>
              </a:rPr>
              <a:t>0.5 cases per million 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In the US: Higher incidence in Black children and adolescents (1.5 cases per million)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Endemic form: Higher incidence in South East Asia, North Africa and Mediterranean basin 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Risk Factors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EBV infection (&gt;90% of childhood NPC)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Environmental: volatile carcinogenic nitrosamines (salted fish)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Genetic predisposition (HLA A2 and HLA B</a:t>
            </a:r>
            <a:r>
              <a:rPr lang="en-US" sz="2000" i="1" dirty="0">
                <a:latin typeface="+mj-lt"/>
              </a:rPr>
              <a:t>Sin</a:t>
            </a:r>
            <a:r>
              <a:rPr lang="en-US" sz="2000" dirty="0">
                <a:latin typeface="+mj-lt"/>
              </a:rPr>
              <a:t>2)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Types of NPC (WHO classification)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Type I: Keratinizing squamous cell carcinoma 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Type II: Nonkeratinizing squamous cell carcinoma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Type III: Undifferentiated carcinoma or lymphoepithelioma</a:t>
            </a:r>
          </a:p>
          <a:p>
            <a:pPr lvl="2">
              <a:buClr>
                <a:schemeClr val="accent1"/>
              </a:buClr>
            </a:pPr>
            <a:r>
              <a:rPr lang="en-US" sz="1600" dirty="0">
                <a:latin typeface="+mj-lt"/>
              </a:rPr>
              <a:t>Most common histology in endemic and childhood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592066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6A9-23AF-1F42-B316-9841A19C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Nasopharyngeal Carcinoma: Clinical Presentation and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2A317-6433-CB4B-81D9-3D808409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Clinical presentation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Usually in the second decade of life and with male preponderance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Nasal congestion, epistaxis, otalgia, trismus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Bilateral bulky cervical lymph nodes in ~80% of cases, distant metastases (lungs, liver, bone) in ~5-10%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Diagnostic evaluation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Nasopharyngeal scope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MRI of head and neck, CT chest, PET scan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EBV serology and EBV DNA levels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Biopsy of primary mass or lymph node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Staging:</a:t>
            </a:r>
            <a:r>
              <a:rPr lang="en-US" sz="2400" dirty="0">
                <a:latin typeface="+mj-lt"/>
              </a:rPr>
              <a:t> AJCC (TNM)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+mj-lt"/>
              </a:rPr>
              <a:t>Differential diagnosis</a:t>
            </a:r>
            <a:r>
              <a:rPr lang="en-US" sz="2400" dirty="0">
                <a:latin typeface="+mj-lt"/>
              </a:rPr>
              <a:t>: RMS, </a:t>
            </a:r>
            <a:r>
              <a:rPr lang="en-US" sz="2400" dirty="0" err="1">
                <a:latin typeface="+mj-lt"/>
              </a:rPr>
              <a:t>esthesioneuroblastoma</a:t>
            </a:r>
            <a:r>
              <a:rPr lang="en-US" sz="2400" dirty="0">
                <a:latin typeface="+mj-lt"/>
              </a:rPr>
              <a:t>, NUT-midline carcinoma</a:t>
            </a:r>
          </a:p>
        </p:txBody>
      </p:sp>
    </p:spTree>
    <p:extLst>
      <p:ext uri="{BB962C8B-B14F-4D97-AF65-F5344CB8AC3E}">
        <p14:creationId xmlns:p14="http://schemas.microsoft.com/office/powerpoint/2010/main" val="3958187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8E4F-BA5D-7D4E-A3F4-04C0D399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Carcinoma: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D4AC6-2B26-FD4E-9FE8-70E0C1D4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Combined chemotherapy and high-dose radiation therapy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Neoadjuvant chemotherapy: 3 cycles of Cisplatin + 5-Fluorouracil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Response-based chemoradiotherapy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Radiation therapy: 55-60 </a:t>
            </a:r>
            <a:r>
              <a:rPr lang="en-US" dirty="0" err="1">
                <a:latin typeface="+mj-lt"/>
              </a:rPr>
              <a:t>Gy</a:t>
            </a:r>
            <a:r>
              <a:rPr lang="en-US" dirty="0">
                <a:latin typeface="+mj-lt"/>
              </a:rPr>
              <a:t> for good responders and &gt; 60 </a:t>
            </a:r>
            <a:r>
              <a:rPr lang="en-US" dirty="0" err="1">
                <a:latin typeface="+mj-lt"/>
              </a:rPr>
              <a:t>Gy</a:t>
            </a:r>
            <a:r>
              <a:rPr lang="en-US" dirty="0">
                <a:latin typeface="+mj-lt"/>
              </a:rPr>
              <a:t> for poor responders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latin typeface="+mj-lt"/>
              </a:rPr>
              <a:t>Chemotherapy: single-agent cisplatin during radiation </a:t>
            </a:r>
          </a:p>
          <a:p>
            <a:pPr>
              <a:buClr>
                <a:schemeClr val="accent1"/>
              </a:buClr>
            </a:pPr>
            <a:r>
              <a:rPr lang="en-US" dirty="0">
                <a:latin typeface="+mj-lt"/>
              </a:rPr>
              <a:t>Long-term effects of treatment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Hearing loss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Xerostomia and dental problems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Trismus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latin typeface="+mj-lt"/>
              </a:rPr>
              <a:t>Hypothyroidism, panhypopituitarism</a:t>
            </a:r>
          </a:p>
          <a:p>
            <a:pPr lvl="2">
              <a:buClr>
                <a:schemeClr val="accent1"/>
              </a:buClr>
            </a:pPr>
            <a:endParaRPr lang="en-US" dirty="0">
              <a:latin typeface="+mj-lt"/>
            </a:endParaRPr>
          </a:p>
          <a:p>
            <a:pPr lvl="2">
              <a:buClr>
                <a:schemeClr val="accent1"/>
              </a:buClr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281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B65F-1F7C-514F-B770-72E46856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Pleuropulmonary Blastoma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9F30-70DA-534B-9524-1FFE7EF0C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374520"/>
            <a:ext cx="11610109" cy="520915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1800" b="1" i="1" dirty="0">
                <a:latin typeface="+mj-lt"/>
              </a:rPr>
              <a:t>DICER1</a:t>
            </a:r>
            <a:r>
              <a:rPr lang="en-US" sz="1800" b="1" dirty="0">
                <a:latin typeface="+mj-lt"/>
              </a:rPr>
              <a:t>-associated malignancy</a:t>
            </a:r>
          </a:p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</a:rPr>
              <a:t>Presents in four main forms</a:t>
            </a:r>
            <a:r>
              <a:rPr lang="en-US" sz="1800" dirty="0">
                <a:latin typeface="+mj-lt"/>
              </a:rPr>
              <a:t>, which are associated with prognosis</a:t>
            </a:r>
          </a:p>
          <a:p>
            <a:pPr lvl="1"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Type I PPB: </a:t>
            </a:r>
            <a:r>
              <a:rPr lang="en-US" sz="1600" dirty="0">
                <a:latin typeface="+mj-lt"/>
              </a:rPr>
              <a:t>Cystic, median age 8 months </a:t>
            </a:r>
            <a:r>
              <a:rPr lang="en-US" sz="1600" dirty="0">
                <a:latin typeface="+mj-lt"/>
                <a:sym typeface="Wingdings" pitchFamily="2" charset="2"/>
              </a:rPr>
              <a:t> 5-y OS 89%</a:t>
            </a:r>
            <a:endParaRPr lang="en-US" sz="1600" dirty="0">
              <a:latin typeface="+mj-lt"/>
            </a:endParaRPr>
          </a:p>
          <a:p>
            <a:pPr lvl="2">
              <a:buClr>
                <a:schemeClr val="accent1"/>
              </a:buClr>
            </a:pPr>
            <a:r>
              <a:rPr lang="en-US" sz="1400" dirty="0">
                <a:latin typeface="+mj-lt"/>
              </a:rPr>
              <a:t>Type </a:t>
            </a:r>
            <a:r>
              <a:rPr lang="en-US" sz="1400" dirty="0" err="1">
                <a:latin typeface="+mj-lt"/>
              </a:rPr>
              <a:t>Ir</a:t>
            </a:r>
            <a:r>
              <a:rPr lang="en-US" sz="1400" dirty="0">
                <a:latin typeface="+mj-lt"/>
              </a:rPr>
              <a:t> PPB: regressed form of type I, excellent prognosis</a:t>
            </a:r>
          </a:p>
          <a:p>
            <a:pPr lvl="1"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Type II PPB: </a:t>
            </a:r>
            <a:r>
              <a:rPr lang="en-US" sz="1600" dirty="0">
                <a:latin typeface="+mj-lt"/>
              </a:rPr>
              <a:t>Cystic and solid, median age 35 months </a:t>
            </a:r>
            <a:r>
              <a:rPr lang="en-US" sz="1600" dirty="0">
                <a:latin typeface="+mj-lt"/>
                <a:sym typeface="Wingdings" pitchFamily="2" charset="2"/>
              </a:rPr>
              <a:t> 5-y OS 71%</a:t>
            </a:r>
            <a:endParaRPr lang="en-US" sz="1600" dirty="0">
              <a:latin typeface="+mj-lt"/>
            </a:endParaRPr>
          </a:p>
          <a:p>
            <a:pPr lvl="1"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Type III PPB: </a:t>
            </a:r>
            <a:r>
              <a:rPr lang="en-US" sz="1600" dirty="0">
                <a:latin typeface="+mj-lt"/>
              </a:rPr>
              <a:t>Solid, median age 41 months </a:t>
            </a:r>
            <a:r>
              <a:rPr lang="en-US" sz="1600" dirty="0">
                <a:latin typeface="+mj-lt"/>
                <a:sym typeface="Wingdings" pitchFamily="2" charset="2"/>
              </a:rPr>
              <a:t> 5-y OS 53%</a:t>
            </a:r>
          </a:p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  <a:sym typeface="Wingdings" pitchFamily="2" charset="2"/>
              </a:rPr>
              <a:t>Clinical presentation: 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Non-specific: respiratory distress, pneumothorax, chest pain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30-50% of cases present with multifocal or bilateral disease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Types II and III have high risk of brain metastasis</a:t>
            </a:r>
          </a:p>
          <a:p>
            <a:pPr>
              <a:buClr>
                <a:schemeClr val="accent1"/>
              </a:buClr>
            </a:pPr>
            <a:r>
              <a:rPr lang="en-US" sz="1800" b="1" dirty="0">
                <a:latin typeface="+mj-lt"/>
                <a:sym typeface="Wingdings" pitchFamily="2" charset="2"/>
              </a:rPr>
              <a:t>Pathology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Type I: multilocular cyst with primitive mesenchymal cells, skeletal muscle differentiation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Types II and III: mixed </a:t>
            </a:r>
            <a:r>
              <a:rPr lang="en-US" sz="1600" dirty="0" err="1">
                <a:latin typeface="+mj-lt"/>
                <a:sym typeface="Wingdings" pitchFamily="2" charset="2"/>
              </a:rPr>
              <a:t>blastematous</a:t>
            </a:r>
            <a:r>
              <a:rPr lang="en-US" sz="1600" dirty="0">
                <a:latin typeface="+mj-lt"/>
                <a:sym typeface="Wingdings" pitchFamily="2" charset="2"/>
              </a:rPr>
              <a:t> and sarcomatous (</a:t>
            </a:r>
            <a:r>
              <a:rPr lang="en-US" sz="1600" dirty="0" err="1">
                <a:latin typeface="+mj-lt"/>
                <a:sym typeface="Wingdings" pitchFamily="2" charset="2"/>
              </a:rPr>
              <a:t>rhabdomyoblasts</a:t>
            </a:r>
            <a:r>
              <a:rPr lang="en-US" sz="1600" dirty="0">
                <a:latin typeface="+mj-lt"/>
                <a:sym typeface="Wingdings" pitchFamily="2" charset="2"/>
              </a:rPr>
              <a:t> and cartilaginous differentiation), anaplasia is common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latin typeface="+mj-lt"/>
                <a:sym typeface="Wingdings" pitchFamily="2" charset="2"/>
              </a:rPr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Type I: Surgery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Types II and III: Radical surgery + sarcoma chemotherapy (role of radiation therapy not well defined)</a:t>
            </a:r>
          </a:p>
          <a:p>
            <a:pPr lvl="1">
              <a:buClr>
                <a:schemeClr val="accent1"/>
              </a:buClr>
            </a:pPr>
            <a:endParaRPr lang="en-US" sz="1600" dirty="0">
              <a:latin typeface="+mj-lt"/>
            </a:endParaRPr>
          </a:p>
          <a:p>
            <a:pPr>
              <a:buClr>
                <a:schemeClr val="accent1"/>
              </a:buClr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65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AEEA93-650E-9F4F-B21F-EE14AED9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Pediatric Liver Tumors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34141-C4B2-C747-BF67-0E28135AC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7530" y="1784530"/>
            <a:ext cx="6908213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Rare: ~ 1.1% of malignancies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100-150 cases/year in US 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0.5-1.5/10</a:t>
            </a:r>
            <a:r>
              <a:rPr lang="en-US" altLang="en-US" sz="1800" baseline="30000" dirty="0">
                <a:latin typeface="+mj-lt"/>
              </a:rPr>
              <a:t>6</a:t>
            </a:r>
            <a:r>
              <a:rPr lang="en-US" altLang="en-US" sz="1800" dirty="0">
                <a:latin typeface="+mj-lt"/>
              </a:rPr>
              <a:t> children 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Affect infants and young children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Median age 19 months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80% younger than 15 years</a:t>
            </a:r>
          </a:p>
          <a:p>
            <a:pPr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Hepatoblastoma: Third most common intra-abdominal neoplasm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Incidence is highest during infancy (11.2 per million children)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91% of cases occur before 5 years of age</a:t>
            </a:r>
          </a:p>
          <a:p>
            <a:pPr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Hepatocellular carcinoma: Liver malignancy of adolescents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Accounts for &gt; 95% of liver malignancies in &gt; 15-year </a:t>
            </a:r>
            <a:r>
              <a:rPr lang="en-US" altLang="en-US" sz="1800" dirty="0" err="1">
                <a:latin typeface="+mj-lt"/>
              </a:rPr>
              <a:t>olds</a:t>
            </a:r>
            <a:endParaRPr lang="en-US" altLang="en-US" sz="1800" dirty="0">
              <a:latin typeface="+mj-lt"/>
            </a:endParaRPr>
          </a:p>
          <a:p>
            <a:pPr lvl="1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More frequent than hepatoblastoma in Asia and Africa (where hepatitis B infection is endemic)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altLang="en-US" sz="2600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C53823-4B32-7A43-BF38-CDE1B449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r="22836"/>
          <a:stretch>
            <a:fillRect/>
          </a:stretch>
        </p:blipFill>
        <p:spPr bwMode="auto">
          <a:xfrm>
            <a:off x="838200" y="1784530"/>
            <a:ext cx="3424518" cy="443352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106AA8-3FFA-AA4D-9640-0F3B4ABB11D7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1267702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9488-64B8-2F4B-9CD9-F3A760D4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Adrenocortical Carcinoma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6AF93-11DE-B340-92CB-575392978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0" y="1508632"/>
            <a:ext cx="11610109" cy="4562983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Rare childhood malignancy of the adrenal cortex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Associated with constitutional and cancer predisposition syndromes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50% have germline </a:t>
            </a:r>
            <a:r>
              <a:rPr lang="en-US" sz="2000" i="1" dirty="0">
                <a:latin typeface="+mj-lt"/>
              </a:rPr>
              <a:t>TP53</a:t>
            </a:r>
            <a:r>
              <a:rPr lang="en-US" sz="2000" dirty="0">
                <a:latin typeface="+mj-lt"/>
              </a:rPr>
              <a:t> mutation (Li-Fraumeni syndrome)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Other syndromes: Beckwith-Wiedemann, Hemihypertrophy, NF-1, MEN type 1 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Clinical Presentation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Typically presents in the first years of life (median age 38 months), with female predominance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Virilization in &gt; 90% of cases, Cushing and mixed syndromes less common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j-lt"/>
              </a:rPr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Surgery is the mainstay of therapy, high risk of tumor spillage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Surgery alone for completely resected tumors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+mj-lt"/>
              </a:rPr>
              <a:t>Surgery and chemotherapy (mitotane and cisplatin-based regimen) for patients with unresectable and metastatic disease</a:t>
            </a:r>
          </a:p>
        </p:txBody>
      </p:sp>
    </p:spTree>
    <p:extLst>
      <p:ext uri="{BB962C8B-B14F-4D97-AF65-F5344CB8AC3E}">
        <p14:creationId xmlns:p14="http://schemas.microsoft.com/office/powerpoint/2010/main" val="251066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540BEF8C-005B-D247-BE03-B28671E5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b="1" dirty="0"/>
              <a:t>Pediatric Liver Tumors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graphicFrame>
        <p:nvGraphicFramePr>
          <p:cNvPr id="44" name="Content Placeholder 43">
            <a:extLst>
              <a:ext uri="{FF2B5EF4-FFF2-40B4-BE49-F238E27FC236}">
                <a16:creationId xmlns:a16="http://schemas.microsoft.com/office/drawing/2014/main" id="{805DAFAE-712C-2E42-8A64-DA519BB2A8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03313"/>
          <a:ext cx="10515600" cy="4883151"/>
        </p:xfrm>
        <a:graphic>
          <a:graphicData uri="http://schemas.openxmlformats.org/drawingml/2006/table">
            <a:tbl>
              <a:tblPr/>
              <a:tblGrid>
                <a:gridCol w="277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Age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Benign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Malignant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Infancy (0-1 y)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Hemangioendothelioma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Mesenchymal hamartoma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Teratoma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Hepatoblastoma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Rhabdoid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Yolk sac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LCH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M7 AML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Disseminated NB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Early childhood (1-3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Hemangioendothelioma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Mesenchymal hamartoma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Hepatoblastoma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Rhabdomyosarcoma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Inflammatory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myofibroblastic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 tumor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Later childhood (3-10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Perivascular epithelioid cell tumors (PE-comas)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Hepatocellular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Embryonal 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Cholangiocarcinoma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Endocrine (gastrin) carcinoma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Adolescence (10-16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Focal nodular hyperplasia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Biliary cystadenoma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Conventional and Fibrolamellar HCC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Hodgkin lymphoma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ＭＳ Ｐゴシック" charset="0"/>
                        </a:rPr>
                        <a:t>Leiomyosarcoma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4780" name="Rectangle 42">
            <a:extLst>
              <a:ext uri="{FF2B5EF4-FFF2-40B4-BE49-F238E27FC236}">
                <a16:creationId xmlns:a16="http://schemas.microsoft.com/office/drawing/2014/main" id="{5C166C68-9559-F54B-AD72-776CF5AC2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544195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3518" name="TextBox 44">
            <a:extLst>
              <a:ext uri="{FF2B5EF4-FFF2-40B4-BE49-F238E27FC236}">
                <a16:creationId xmlns:a16="http://schemas.microsoft.com/office/drawing/2014/main" id="{684FBB8E-097F-C147-BDC8-9D890867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4" y="5986464"/>
            <a:ext cx="4459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Adapted from Finegold MJ et al. Arch Path Lab Med 2007; 131:520-9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A253E-6895-F94D-8358-52DA52929F8F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39577848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B3FABE49-EBBC-B449-B798-0D47C05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/>
              <a:t>Hepatoblastoma</a:t>
            </a:r>
            <a:br>
              <a:rPr lang="en-US" altLang="en-US" b="1" dirty="0"/>
            </a:br>
            <a:r>
              <a:rPr lang="en-US" altLang="en-US" sz="3200" b="1" dirty="0"/>
              <a:t>Biology</a:t>
            </a:r>
            <a:endParaRPr lang="en-US" altLang="en-US" b="1" dirty="0"/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EC9672E6-8289-304A-B95A-2474CEBEE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u="sng" dirty="0">
                <a:latin typeface="+mj-lt"/>
              </a:rPr>
              <a:t>Activation of WNT pathway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Activating mutations in </a:t>
            </a:r>
            <a:r>
              <a:rPr lang="en-US" altLang="en-US" i="1" dirty="0">
                <a:latin typeface="+mj-lt"/>
              </a:rPr>
              <a:t>CTNNB1</a:t>
            </a:r>
            <a:r>
              <a:rPr lang="en-US" altLang="en-US" dirty="0">
                <a:latin typeface="+mj-lt"/>
              </a:rPr>
              <a:t> (or </a:t>
            </a:r>
            <a:r>
              <a:rPr lang="en-US" altLang="en-US" i="1" dirty="0">
                <a:latin typeface="+mj-lt"/>
              </a:rPr>
              <a:t>APC</a:t>
            </a:r>
            <a:r>
              <a:rPr lang="en-US" altLang="en-US" dirty="0">
                <a:latin typeface="+mj-lt"/>
              </a:rPr>
              <a:t>) in &gt; 90% of cases</a:t>
            </a:r>
            <a:endParaRPr lang="en-US" altLang="en-US" i="1" dirty="0">
              <a:latin typeface="+mj-lt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Upregulation of </a:t>
            </a:r>
            <a:r>
              <a:rPr lang="en-US" altLang="en-US" dirty="0" err="1">
                <a:latin typeface="+mj-lt"/>
              </a:rPr>
              <a:t>Wnt</a:t>
            </a:r>
            <a:r>
              <a:rPr lang="en-US" altLang="en-US" dirty="0">
                <a:latin typeface="+mj-lt"/>
              </a:rPr>
              <a:t> signaling pathway genes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i="1" dirty="0">
                <a:latin typeface="+mj-lt"/>
              </a:rPr>
              <a:t>DKK1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i="1" dirty="0">
                <a:latin typeface="+mj-lt"/>
              </a:rPr>
              <a:t>APCDD1, AXIN2, CCND1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i="1" u="sng" dirty="0">
                <a:latin typeface="+mj-lt"/>
              </a:rPr>
              <a:t>NFE2L2 (NRF2) </a:t>
            </a:r>
            <a:r>
              <a:rPr lang="en-US" altLang="en-US" u="sng" dirty="0">
                <a:latin typeface="+mj-lt"/>
              </a:rPr>
              <a:t>mutation </a:t>
            </a:r>
            <a:r>
              <a:rPr lang="en-US" altLang="en-US" dirty="0">
                <a:latin typeface="+mj-lt"/>
              </a:rPr>
              <a:t>(5%)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Associated with worse prognosis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Other alterations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Mutations in epigenetic modifiers (</a:t>
            </a:r>
            <a:r>
              <a:rPr lang="en-US" altLang="en-US" i="1" dirty="0">
                <a:latin typeface="+mj-lt"/>
              </a:rPr>
              <a:t>MLL2, ARID1a</a:t>
            </a:r>
            <a:r>
              <a:rPr lang="en-US" altLang="en-US" dirty="0">
                <a:latin typeface="+mj-lt"/>
              </a:rPr>
              <a:t>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+mj-lt"/>
              </a:rPr>
              <a:t>Variable expression of Lin-28, AFP, Notch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dirty="0">
              <a:latin typeface="+mj-lt"/>
            </a:endParaRP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1D1B0-7260-744E-BE32-687241690540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Basic Science and Pathophysiology</a:t>
            </a:r>
          </a:p>
        </p:txBody>
      </p:sp>
    </p:spTree>
    <p:extLst>
      <p:ext uri="{BB962C8B-B14F-4D97-AF65-F5344CB8AC3E}">
        <p14:creationId xmlns:p14="http://schemas.microsoft.com/office/powerpoint/2010/main" val="198946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9A82-9CDD-EF4F-9235-E8F56DAD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Hepatoblastoma</a:t>
            </a:r>
            <a:br>
              <a:rPr lang="en-US" b="1" dirty="0"/>
            </a:br>
            <a:r>
              <a:rPr lang="en-US" sz="3200" b="1" dirty="0"/>
              <a:t>Risk Factors</a:t>
            </a:r>
            <a:endParaRPr lang="en-US" b="1" dirty="0"/>
          </a:p>
        </p:txBody>
      </p:sp>
      <p:graphicFrame>
        <p:nvGraphicFramePr>
          <p:cNvPr id="553987" name="Group 3">
            <a:extLst>
              <a:ext uri="{FF2B5EF4-FFF2-40B4-BE49-F238E27FC236}">
                <a16:creationId xmlns:a16="http://schemas.microsoft.com/office/drawing/2014/main" id="{6BC9738E-E34F-954E-9EFA-B26E5A1A4E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32861"/>
          <a:ext cx="10515599" cy="4389645"/>
        </p:xfrm>
        <a:graphic>
          <a:graphicData uri="http://schemas.openxmlformats.org/drawingml/2006/table">
            <a:tbl>
              <a:tblPr/>
              <a:tblGrid>
                <a:gridCol w="230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Risk Factors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Hepatoblastoma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Hepatocellular Carcinoma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64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Congenital Abnormalities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Familial polyposis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Gardner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Beckwith-Wiedemann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Hemihypertrophy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Glycogen storage diseases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Hereditary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Tyrosenemia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Biliary cirrhosis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Glycogen storage diseases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-1 antitrypsin deficiency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Hemochromatosis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3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Environment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Factors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Fetal alcohol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Prematurity and low birth weight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Oral Contraceptives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Oral Gonadotropins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Parental exposure to metal, petroleum products, paint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Hepatitis B &amp; 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Alcohol consumption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Anabolic steroids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Aflatoxin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Carcinogens (pesticides, vinyl chloride,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Thorotrast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6BE4699-429D-054F-A3DB-2811139C8FC5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13EC76-7BD7-DA4D-89FF-1E33FD4DE1DA}"/>
              </a:ext>
            </a:extLst>
          </p:cNvPr>
          <p:cNvSpPr/>
          <p:nvPr/>
        </p:nvSpPr>
        <p:spPr>
          <a:xfrm>
            <a:off x="7248939" y="1524000"/>
            <a:ext cx="4280452" cy="4691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800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5663786C-A527-5A43-85BF-BD05C365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Risk Factors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D819B7EC-6697-E445-BEE0-525475AB5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703"/>
            <a:ext cx="10515600" cy="511064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accent1"/>
              </a:buClr>
              <a:buNone/>
            </a:pPr>
            <a:endParaRPr lang="en-US" altLang="en-US" sz="1800" dirty="0">
              <a:latin typeface="+mj-lt"/>
            </a:endParaRP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Beckwith-Wiedemann Syndrome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Complex multigenic disorder </a:t>
            </a:r>
            <a:r>
              <a:rPr lang="mr-IN" altLang="en-US" sz="2000" dirty="0">
                <a:latin typeface="+mj-lt"/>
              </a:rPr>
              <a:t>–</a:t>
            </a:r>
            <a:r>
              <a:rPr lang="en-US" altLang="en-US" sz="2000" dirty="0">
                <a:latin typeface="+mj-lt"/>
              </a:rPr>
              <a:t>  growth regulatory genes on 11p15.5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Incidence: 1/10,000 live births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Overgrowth, abdominal wall defects, macroglossia, GU malformations, </a:t>
            </a:r>
            <a:r>
              <a:rPr lang="en-US" altLang="en-US" sz="2000" dirty="0" err="1">
                <a:latin typeface="+mj-lt"/>
              </a:rPr>
              <a:t>organomegaly</a:t>
            </a:r>
            <a:r>
              <a:rPr lang="en-US" altLang="en-US" sz="2000" dirty="0">
                <a:latin typeface="+mj-lt"/>
              </a:rPr>
              <a:t>, </a:t>
            </a:r>
            <a:r>
              <a:rPr lang="en-US" altLang="en-US" sz="2000" dirty="0" err="1">
                <a:latin typeface="+mj-lt"/>
              </a:rPr>
              <a:t>hyperinsulinemic</a:t>
            </a:r>
            <a:r>
              <a:rPr lang="en-US" altLang="en-US" sz="2000" dirty="0">
                <a:latin typeface="+mj-lt"/>
              </a:rPr>
              <a:t> hypoglycemia, and others.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Malignancy risk: 8-10% during first decade of life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Wilms tumor (43%)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Hepatoblastoma (20%)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Adrenocortical tumors (7%)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Others: Neuroblastoma, rhabdomyosarcoma, </a:t>
            </a:r>
            <a:r>
              <a:rPr lang="en-US" altLang="en-US" sz="1800" dirty="0" err="1">
                <a:latin typeface="+mj-lt"/>
              </a:rPr>
              <a:t>pancreatoblatoma</a:t>
            </a:r>
            <a:r>
              <a:rPr lang="en-US" altLang="en-US" sz="1800" dirty="0">
                <a:latin typeface="+mj-lt"/>
              </a:rPr>
              <a:t>, leukemia</a:t>
            </a:r>
            <a:br>
              <a:rPr lang="en-US" altLang="en-US" sz="1800" dirty="0">
                <a:latin typeface="+mj-lt"/>
              </a:rPr>
            </a:br>
            <a:endParaRPr lang="en-US" altLang="en-US" sz="1800" dirty="0">
              <a:latin typeface="+mj-lt"/>
            </a:endParaRP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Hemihypertrophy</a:t>
            </a:r>
            <a:endParaRPr lang="en-US" altLang="en-US" sz="2400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Incidence 1/86,000 live births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Isolated or associated with BWS or Klippel-</a:t>
            </a:r>
            <a:r>
              <a:rPr lang="en-US" altLang="en-US" sz="1800" dirty="0" err="1">
                <a:latin typeface="+mj-lt"/>
              </a:rPr>
              <a:t>Trenaunay</a:t>
            </a:r>
            <a:r>
              <a:rPr lang="en-US" altLang="en-US" sz="1800" dirty="0">
                <a:latin typeface="+mj-lt"/>
              </a:rPr>
              <a:t>-Weber or McCune-Albright Syndrome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Malignancy risk: 5% (Wilms tumor, hepatoblastoma, adrenocortical tumors)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altLang="en-US" sz="1800" dirty="0">
              <a:latin typeface="+mj-lt"/>
            </a:endParaRP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  <a:buFontTx/>
              <a:buNone/>
            </a:pPr>
            <a:endParaRPr lang="en-US" alt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D666F-9F65-8F4B-AD31-28EC7AF5E32A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235035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>
            <a:extLst>
              <a:ext uri="{FF2B5EF4-FFF2-40B4-BE49-F238E27FC236}">
                <a16:creationId xmlns:a16="http://schemas.microsoft.com/office/drawing/2014/main" id="{8FBE7FCD-E870-CA49-B211-CC0BAF03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Risk Factors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77825" name="Rectangle 3">
            <a:extLst>
              <a:ext uri="{FF2B5EF4-FFF2-40B4-BE49-F238E27FC236}">
                <a16:creationId xmlns:a16="http://schemas.microsoft.com/office/drawing/2014/main" id="{A429FDF4-ED18-6E41-9D51-F797470A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59"/>
            <a:ext cx="10515600" cy="5050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Prematurity and low birth weight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Disproportionate # of cases with birth weight &lt; 2500 grams 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Relative risk increases with lower weight</a:t>
            </a:r>
          </a:p>
          <a:p>
            <a:pPr>
              <a:buClr>
                <a:schemeClr val="accent1"/>
              </a:buClr>
            </a:pPr>
            <a:r>
              <a:rPr lang="en-US" altLang="en-US" sz="2400" u="sng" dirty="0">
                <a:latin typeface="+mj-lt"/>
              </a:rPr>
              <a:t>Familial Adenomatous Polyposis (FAP) and Gardner syndrome:</a:t>
            </a:r>
            <a:r>
              <a:rPr lang="en-US" altLang="en-US" sz="2400" dirty="0">
                <a:latin typeface="+mj-lt"/>
              </a:rPr>
              <a:t> 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Germline </a:t>
            </a:r>
            <a:r>
              <a:rPr lang="en-US" altLang="en-US" sz="2000" i="1" dirty="0">
                <a:latin typeface="+mj-lt"/>
              </a:rPr>
              <a:t>APC</a:t>
            </a:r>
            <a:r>
              <a:rPr lang="en-US" altLang="en-US" sz="2000" dirty="0">
                <a:latin typeface="+mj-lt"/>
              </a:rPr>
              <a:t> mutations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FAP: Gastric tumors, desmoids, </a:t>
            </a:r>
            <a:r>
              <a:rPr lang="en-US" altLang="en-US" sz="2000" u="sng" dirty="0">
                <a:latin typeface="+mj-lt"/>
              </a:rPr>
              <a:t>congenital hypertrophy of retinal pigment epithelium</a:t>
            </a:r>
            <a:endParaRPr lang="en-US" altLang="en-US" sz="2000" dirty="0">
              <a:latin typeface="+mj-lt"/>
            </a:endParaRP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Gardner syndrome: Osteomas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Estimation: 5-10% cases of HB have FAP syndrome </a:t>
            </a:r>
            <a:r>
              <a:rPr lang="en-US" altLang="en-US" sz="2000" dirty="0">
                <a:latin typeface="+mj-lt"/>
                <a:sym typeface="Wingdings" pitchFamily="2" charset="2"/>
              </a:rPr>
              <a:t> Importance of family history</a:t>
            </a:r>
            <a:r>
              <a:rPr lang="en-US" altLang="en-US" sz="2000" dirty="0">
                <a:latin typeface="+mj-lt"/>
              </a:rPr>
              <a:t> 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i="1" dirty="0">
                <a:latin typeface="+mj-lt"/>
                <a:sym typeface="Wingdings" pitchFamily="2" charset="2"/>
              </a:rPr>
              <a:t>APC</a:t>
            </a:r>
            <a:r>
              <a:rPr lang="en-US" altLang="en-US" sz="1800" dirty="0">
                <a:latin typeface="+mj-lt"/>
                <a:sym typeface="Wingdings" pitchFamily="2" charset="2"/>
              </a:rPr>
              <a:t> testing recommended in sporadic HB</a:t>
            </a:r>
            <a:endParaRPr lang="en-US" altLang="en-US" sz="1800" dirty="0">
              <a:latin typeface="+mj-lt"/>
            </a:endParaRP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latin typeface="+mj-lt"/>
              </a:rPr>
              <a:t>Lifetime risk of HB for children of FAP families: 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</a:rPr>
              <a:t>1/250 compared to 1/100,000 in general population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latin typeface="+mj-lt"/>
                <a:sym typeface="Wingdings" pitchFamily="2" charset="2"/>
              </a:rPr>
              <a:t>RR of developing HB = 800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AA111-4270-074A-8ADE-6588669E33F3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Epidemiology and Risk Factors</a:t>
            </a:r>
          </a:p>
        </p:txBody>
      </p:sp>
    </p:spTree>
    <p:extLst>
      <p:ext uri="{BB962C8B-B14F-4D97-AF65-F5344CB8AC3E}">
        <p14:creationId xmlns:p14="http://schemas.microsoft.com/office/powerpoint/2010/main" val="30811583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3560</Words>
  <Application>Microsoft Office PowerPoint</Application>
  <PresentationFormat>Widescreen</PresentationFormat>
  <Paragraphs>583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1_Office Theme</vt:lpstr>
      <vt:lpstr>Hepatoblastoma and Other Rare Tumors</vt:lpstr>
      <vt:lpstr>This talk will follow the topical structure suggested by the ABP:</vt:lpstr>
      <vt:lpstr>PowerPoint Presentation</vt:lpstr>
      <vt:lpstr>Pediatric Liver Tumors</vt:lpstr>
      <vt:lpstr>Pediatric Liver Tumors</vt:lpstr>
      <vt:lpstr>Hepatoblastoma Biology</vt:lpstr>
      <vt:lpstr>Hepatoblastoma Risk Factors</vt:lpstr>
      <vt:lpstr>Hepatoblastoma Risk Factors</vt:lpstr>
      <vt:lpstr>Hepatoblastoma Risk Factors</vt:lpstr>
      <vt:lpstr>Hepatoblastoma Clinical Presentation</vt:lpstr>
      <vt:lpstr>Hepatoblastoma Evaluation</vt:lpstr>
      <vt:lpstr>Hepatoblastoma  Pathology</vt:lpstr>
      <vt:lpstr>Liver Tumors and Alpha-Fetoprotein</vt:lpstr>
      <vt:lpstr>Hepatoblastoma Staging</vt:lpstr>
      <vt:lpstr>PowerPoint Presentation</vt:lpstr>
      <vt:lpstr>Treatment of Hepatoblastoma Principles of Therapy  </vt:lpstr>
      <vt:lpstr>Treatment of Hepatoblastoma Chemotherapy </vt:lpstr>
      <vt:lpstr>Treatment of Hepatoblastoma</vt:lpstr>
      <vt:lpstr>Treatment of Hepatoblastoma Liver Transplant</vt:lpstr>
      <vt:lpstr>Hepatocellular Carcinoma General Concepts</vt:lpstr>
      <vt:lpstr>Hepatocellular Carcinoma Risk Factors</vt:lpstr>
      <vt:lpstr>Hepatocellular Carcinoma General Concepts</vt:lpstr>
      <vt:lpstr>Long Term Effects</vt:lpstr>
      <vt:lpstr>PowerPoint Presentation</vt:lpstr>
      <vt:lpstr>Ovarian Sex-Cord Tumors</vt:lpstr>
      <vt:lpstr>Ovarian Sex-Cord Tumors</vt:lpstr>
      <vt:lpstr>Ovarian Sex-Cord Tumors Molecular Pathology</vt:lpstr>
      <vt:lpstr>Ovarian Sex-Cord Tumors Management</vt:lpstr>
      <vt:lpstr>Melanoma: Epidemiology and Biology</vt:lpstr>
      <vt:lpstr>Melanoma: Clinical Presentation and Diagnosis</vt:lpstr>
      <vt:lpstr>Melanoma: Treatment</vt:lpstr>
      <vt:lpstr>Thyroid Carcinoma: Epidemiology and Biology</vt:lpstr>
      <vt:lpstr>Thyroid Carcinoma: Clinical Presentation and Diagnosis</vt:lpstr>
      <vt:lpstr>Differentiated Thyroid Carcinoma: Treatment American Thyroid Association (ATA) Guidelines </vt:lpstr>
      <vt:lpstr>Medullary Thyroid Carcinoma: Treatment </vt:lpstr>
      <vt:lpstr>Nasopharyngeal Carcinoma: Epidemiology and Biology</vt:lpstr>
      <vt:lpstr>Nasopharyngeal Carcinoma: Clinical Presentation and Diagnosis</vt:lpstr>
      <vt:lpstr>Nasopharyngeal Carcinoma: Treatment</vt:lpstr>
      <vt:lpstr>Pleuropulmonary Blastoma</vt:lpstr>
      <vt:lpstr>Adrenocortical Carcinoma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Retinoblastoma,  Germ Cell Tumors, and Hepatoblastoma</dc:title>
  <dc:creator>Cassie McGarigle</dc:creator>
  <cp:lastModifiedBy>Cassie McGarigle</cp:lastModifiedBy>
  <cp:revision>1</cp:revision>
  <dcterms:created xsi:type="dcterms:W3CDTF">2022-08-30T19:11:07Z</dcterms:created>
  <dcterms:modified xsi:type="dcterms:W3CDTF">2022-09-01T14:38:39Z</dcterms:modified>
</cp:coreProperties>
</file>