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338" r:id="rId7"/>
    <p:sldId id="432" r:id="rId8"/>
    <p:sldId id="430" r:id="rId9"/>
    <p:sldId id="429" r:id="rId10"/>
    <p:sldId id="342" r:id="rId11"/>
    <p:sldId id="343" r:id="rId12"/>
    <p:sldId id="341" r:id="rId13"/>
    <p:sldId id="344" r:id="rId14"/>
    <p:sldId id="345" r:id="rId15"/>
    <p:sldId id="347" r:id="rId16"/>
    <p:sldId id="349" r:id="rId17"/>
    <p:sldId id="350" r:id="rId18"/>
    <p:sldId id="351" r:id="rId19"/>
    <p:sldId id="355" r:id="rId20"/>
    <p:sldId id="433" r:id="rId21"/>
    <p:sldId id="411" r:id="rId22"/>
    <p:sldId id="403" r:id="rId23"/>
    <p:sldId id="396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82139" autoAdjust="0"/>
  </p:normalViewPr>
  <p:slideViewPr>
    <p:cSldViewPr snapToGrid="0" snapToObjects="1">
      <p:cViewPr varScale="1">
        <p:scale>
          <a:sx n="93" d="100"/>
          <a:sy n="93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e McGarigle" userId="4ca557e4-d419-4850-84b3-46fb6a8c477f" providerId="ADAL" clId="{FC4BB428-A1A2-4967-8B3B-3AD9E96E8B28}"/>
    <pc:docChg chg="custSel delSld modSld">
      <pc:chgData name="Cassie McGarigle" userId="4ca557e4-d419-4850-84b3-46fb6a8c477f" providerId="ADAL" clId="{FC4BB428-A1A2-4967-8B3B-3AD9E96E8B28}" dt="2022-09-01T14:37:24.223" v="117" actId="6549"/>
      <pc:docMkLst>
        <pc:docMk/>
      </pc:docMkLst>
      <pc:sldChg chg="modSp mod">
        <pc:chgData name="Cassie McGarigle" userId="4ca557e4-d419-4850-84b3-46fb6a8c477f" providerId="ADAL" clId="{FC4BB428-A1A2-4967-8B3B-3AD9E96E8B28}" dt="2022-09-01T14:37:24.223" v="117" actId="6549"/>
        <pc:sldMkLst>
          <pc:docMk/>
          <pc:sldMk cId="0" sldId="256"/>
        </pc:sldMkLst>
        <pc:spChg chg="mod">
          <ac:chgData name="Cassie McGarigle" userId="4ca557e4-d419-4850-84b3-46fb6a8c477f" providerId="ADAL" clId="{FC4BB428-A1A2-4967-8B3B-3AD9E96E8B28}" dt="2022-09-01T14:37:24.223" v="117" actId="6549"/>
          <ac:spMkLst>
            <pc:docMk/>
            <pc:sldMk cId="0" sldId="256"/>
            <ac:spMk id="14337" creationId="{98B250AD-5EEA-C24D-8F00-A6428F0E3A78}"/>
          </ac:spMkLst>
        </pc:spChg>
      </pc:sldChg>
      <pc:sldChg chg="del">
        <pc:chgData name="Cassie McGarigle" userId="4ca557e4-d419-4850-84b3-46fb6a8c477f" providerId="ADAL" clId="{FC4BB428-A1A2-4967-8B3B-3AD9E96E8B28}" dt="2022-09-01T14:31:26.741" v="0" actId="47"/>
        <pc:sldMkLst>
          <pc:docMk/>
          <pc:sldMk cId="296535553" sldId="267"/>
        </pc:sldMkLst>
      </pc:sldChg>
      <pc:sldChg chg="del">
        <pc:chgData name="Cassie McGarigle" userId="4ca557e4-d419-4850-84b3-46fb6a8c477f" providerId="ADAL" clId="{FC4BB428-A1A2-4967-8B3B-3AD9E96E8B28}" dt="2022-09-01T14:31:31.565" v="10" actId="47"/>
        <pc:sldMkLst>
          <pc:docMk/>
          <pc:sldMk cId="1796736701" sldId="271"/>
        </pc:sldMkLst>
      </pc:sldChg>
      <pc:sldChg chg="del">
        <pc:chgData name="Cassie McGarigle" userId="4ca557e4-d419-4850-84b3-46fb6a8c477f" providerId="ADAL" clId="{FC4BB428-A1A2-4967-8B3B-3AD9E96E8B28}" dt="2022-09-01T14:31:31.913" v="11" actId="47"/>
        <pc:sldMkLst>
          <pc:docMk/>
          <pc:sldMk cId="2866500275" sldId="272"/>
        </pc:sldMkLst>
      </pc:sldChg>
      <pc:sldChg chg="del">
        <pc:chgData name="Cassie McGarigle" userId="4ca557e4-d419-4850-84b3-46fb6a8c477f" providerId="ADAL" clId="{FC4BB428-A1A2-4967-8B3B-3AD9E96E8B28}" dt="2022-09-01T14:31:32.213" v="12" actId="47"/>
        <pc:sldMkLst>
          <pc:docMk/>
          <pc:sldMk cId="2794125728" sldId="273"/>
        </pc:sldMkLst>
      </pc:sldChg>
      <pc:sldChg chg="del">
        <pc:chgData name="Cassie McGarigle" userId="4ca557e4-d419-4850-84b3-46fb6a8c477f" providerId="ADAL" clId="{FC4BB428-A1A2-4967-8B3B-3AD9E96E8B28}" dt="2022-09-01T14:31:32.499" v="13" actId="47"/>
        <pc:sldMkLst>
          <pc:docMk/>
          <pc:sldMk cId="3260466031" sldId="275"/>
        </pc:sldMkLst>
      </pc:sldChg>
      <pc:sldChg chg="del">
        <pc:chgData name="Cassie McGarigle" userId="4ca557e4-d419-4850-84b3-46fb6a8c477f" providerId="ADAL" clId="{FC4BB428-A1A2-4967-8B3B-3AD9E96E8B28}" dt="2022-09-01T14:31:33.047" v="15" actId="47"/>
        <pc:sldMkLst>
          <pc:docMk/>
          <pc:sldMk cId="511927027" sldId="276"/>
        </pc:sldMkLst>
      </pc:sldChg>
      <pc:sldChg chg="del">
        <pc:chgData name="Cassie McGarigle" userId="4ca557e4-d419-4850-84b3-46fb6a8c477f" providerId="ADAL" clId="{FC4BB428-A1A2-4967-8B3B-3AD9E96E8B28}" dt="2022-09-01T14:31:35.122" v="21" actId="47"/>
        <pc:sldMkLst>
          <pc:docMk/>
          <pc:sldMk cId="3506915493" sldId="280"/>
        </pc:sldMkLst>
      </pc:sldChg>
      <pc:sldChg chg="del">
        <pc:chgData name="Cassie McGarigle" userId="4ca557e4-d419-4850-84b3-46fb6a8c477f" providerId="ADAL" clId="{FC4BB428-A1A2-4967-8B3B-3AD9E96E8B28}" dt="2022-09-01T14:31:35.438" v="22" actId="47"/>
        <pc:sldMkLst>
          <pc:docMk/>
          <pc:sldMk cId="3594846900" sldId="283"/>
        </pc:sldMkLst>
      </pc:sldChg>
      <pc:sldChg chg="del">
        <pc:chgData name="Cassie McGarigle" userId="4ca557e4-d419-4850-84b3-46fb6a8c477f" providerId="ADAL" clId="{FC4BB428-A1A2-4967-8B3B-3AD9E96E8B28}" dt="2022-09-01T14:31:36.476" v="25" actId="47"/>
        <pc:sldMkLst>
          <pc:docMk/>
          <pc:sldMk cId="3199485740" sldId="287"/>
        </pc:sldMkLst>
      </pc:sldChg>
      <pc:sldChg chg="del">
        <pc:chgData name="Cassie McGarigle" userId="4ca557e4-d419-4850-84b3-46fb6a8c477f" providerId="ADAL" clId="{FC4BB428-A1A2-4967-8B3B-3AD9E96E8B28}" dt="2022-09-01T14:31:37.464" v="28" actId="47"/>
        <pc:sldMkLst>
          <pc:docMk/>
          <pc:sldMk cId="783535153" sldId="288"/>
        </pc:sldMkLst>
      </pc:sldChg>
      <pc:sldChg chg="del">
        <pc:chgData name="Cassie McGarigle" userId="4ca557e4-d419-4850-84b3-46fb6a8c477f" providerId="ADAL" clId="{FC4BB428-A1A2-4967-8B3B-3AD9E96E8B28}" dt="2022-09-01T14:31:37.854" v="29" actId="47"/>
        <pc:sldMkLst>
          <pc:docMk/>
          <pc:sldMk cId="1729526314" sldId="289"/>
        </pc:sldMkLst>
      </pc:sldChg>
      <pc:sldChg chg="del">
        <pc:chgData name="Cassie McGarigle" userId="4ca557e4-d419-4850-84b3-46fb6a8c477f" providerId="ADAL" clId="{FC4BB428-A1A2-4967-8B3B-3AD9E96E8B28}" dt="2022-09-01T14:31:30.513" v="6" actId="47"/>
        <pc:sldMkLst>
          <pc:docMk/>
          <pc:sldMk cId="4219594198" sldId="290"/>
        </pc:sldMkLst>
      </pc:sldChg>
      <pc:sldChg chg="del">
        <pc:chgData name="Cassie McGarigle" userId="4ca557e4-d419-4850-84b3-46fb6a8c477f" providerId="ADAL" clId="{FC4BB428-A1A2-4967-8B3B-3AD9E96E8B28}" dt="2022-09-01T14:31:30.783" v="7" actId="47"/>
        <pc:sldMkLst>
          <pc:docMk/>
          <pc:sldMk cId="391962967" sldId="294"/>
        </pc:sldMkLst>
      </pc:sldChg>
      <pc:sldChg chg="del">
        <pc:chgData name="Cassie McGarigle" userId="4ca557e4-d419-4850-84b3-46fb6a8c477f" providerId="ADAL" clId="{FC4BB428-A1A2-4967-8B3B-3AD9E96E8B28}" dt="2022-09-01T14:31:39.827" v="34" actId="47"/>
        <pc:sldMkLst>
          <pc:docMk/>
          <pc:sldMk cId="1165191523" sldId="300"/>
        </pc:sldMkLst>
      </pc:sldChg>
      <pc:sldChg chg="del">
        <pc:chgData name="Cassie McGarigle" userId="4ca557e4-d419-4850-84b3-46fb6a8c477f" providerId="ADAL" clId="{FC4BB428-A1A2-4967-8B3B-3AD9E96E8B28}" dt="2022-09-01T14:31:40.260" v="35" actId="47"/>
        <pc:sldMkLst>
          <pc:docMk/>
          <pc:sldMk cId="1247741905" sldId="301"/>
        </pc:sldMkLst>
      </pc:sldChg>
      <pc:sldChg chg="del">
        <pc:chgData name="Cassie McGarigle" userId="4ca557e4-d419-4850-84b3-46fb6a8c477f" providerId="ADAL" clId="{FC4BB428-A1A2-4967-8B3B-3AD9E96E8B28}" dt="2022-09-01T14:31:41.748" v="37" actId="47"/>
        <pc:sldMkLst>
          <pc:docMk/>
          <pc:sldMk cId="1267702031" sldId="302"/>
        </pc:sldMkLst>
      </pc:sldChg>
      <pc:sldChg chg="del">
        <pc:chgData name="Cassie McGarigle" userId="4ca557e4-d419-4850-84b3-46fb6a8c477f" providerId="ADAL" clId="{FC4BB428-A1A2-4967-8B3B-3AD9E96E8B28}" dt="2022-09-01T14:31:42.096" v="38" actId="47"/>
        <pc:sldMkLst>
          <pc:docMk/>
          <pc:sldMk cId="3957784802" sldId="307"/>
        </pc:sldMkLst>
      </pc:sldChg>
      <pc:sldChg chg="del">
        <pc:chgData name="Cassie McGarigle" userId="4ca557e4-d419-4850-84b3-46fb6a8c477f" providerId="ADAL" clId="{FC4BB428-A1A2-4967-8B3B-3AD9E96E8B28}" dt="2022-09-01T14:31:43.221" v="40" actId="47"/>
        <pc:sldMkLst>
          <pc:docMk/>
          <pc:sldMk cId="520480099" sldId="308"/>
        </pc:sldMkLst>
      </pc:sldChg>
      <pc:sldChg chg="del">
        <pc:chgData name="Cassie McGarigle" userId="4ca557e4-d419-4850-84b3-46fb6a8c477f" providerId="ADAL" clId="{FC4BB428-A1A2-4967-8B3B-3AD9E96E8B28}" dt="2022-09-01T14:31:43.553" v="41" actId="47"/>
        <pc:sldMkLst>
          <pc:docMk/>
          <pc:sldMk cId="2350350661" sldId="309"/>
        </pc:sldMkLst>
      </pc:sldChg>
      <pc:sldChg chg="del">
        <pc:chgData name="Cassie McGarigle" userId="4ca557e4-d419-4850-84b3-46fb6a8c477f" providerId="ADAL" clId="{FC4BB428-A1A2-4967-8B3B-3AD9E96E8B28}" dt="2022-09-01T14:31:43.854" v="42" actId="47"/>
        <pc:sldMkLst>
          <pc:docMk/>
          <pc:sldMk cId="3081158320" sldId="316"/>
        </pc:sldMkLst>
      </pc:sldChg>
      <pc:sldChg chg="del">
        <pc:chgData name="Cassie McGarigle" userId="4ca557e4-d419-4850-84b3-46fb6a8c477f" providerId="ADAL" clId="{FC4BB428-A1A2-4967-8B3B-3AD9E96E8B28}" dt="2022-09-01T14:31:44.223" v="43" actId="47"/>
        <pc:sldMkLst>
          <pc:docMk/>
          <pc:sldMk cId="1268423965" sldId="317"/>
        </pc:sldMkLst>
      </pc:sldChg>
      <pc:sldChg chg="del">
        <pc:chgData name="Cassie McGarigle" userId="4ca557e4-d419-4850-84b3-46fb6a8c477f" providerId="ADAL" clId="{FC4BB428-A1A2-4967-8B3B-3AD9E96E8B28}" dt="2022-09-01T14:31:44.887" v="45" actId="47"/>
        <pc:sldMkLst>
          <pc:docMk/>
          <pc:sldMk cId="3139945317" sldId="320"/>
        </pc:sldMkLst>
      </pc:sldChg>
      <pc:sldChg chg="del">
        <pc:chgData name="Cassie McGarigle" userId="4ca557e4-d419-4850-84b3-46fb6a8c477f" providerId="ADAL" clId="{FC4BB428-A1A2-4967-8B3B-3AD9E96E8B28}" dt="2022-09-01T14:31:42.465" v="39" actId="47"/>
        <pc:sldMkLst>
          <pc:docMk/>
          <pc:sldMk cId="1989463700" sldId="321"/>
        </pc:sldMkLst>
      </pc:sldChg>
      <pc:sldChg chg="del">
        <pc:chgData name="Cassie McGarigle" userId="4ca557e4-d419-4850-84b3-46fb6a8c477f" providerId="ADAL" clId="{FC4BB428-A1A2-4967-8B3B-3AD9E96E8B28}" dt="2022-09-01T14:31:44.555" v="44" actId="47"/>
        <pc:sldMkLst>
          <pc:docMk/>
          <pc:sldMk cId="320349174" sldId="322"/>
        </pc:sldMkLst>
      </pc:sldChg>
      <pc:sldChg chg="del">
        <pc:chgData name="Cassie McGarigle" userId="4ca557e4-d419-4850-84b3-46fb6a8c477f" providerId="ADAL" clId="{FC4BB428-A1A2-4967-8B3B-3AD9E96E8B28}" dt="2022-09-01T14:31:45.257" v="46" actId="47"/>
        <pc:sldMkLst>
          <pc:docMk/>
          <pc:sldMk cId="2657953473" sldId="323"/>
        </pc:sldMkLst>
      </pc:sldChg>
      <pc:sldChg chg="del">
        <pc:chgData name="Cassie McGarigle" userId="4ca557e4-d419-4850-84b3-46fb6a8c477f" providerId="ADAL" clId="{FC4BB428-A1A2-4967-8B3B-3AD9E96E8B28}" dt="2022-09-01T14:31:45.576" v="47" actId="47"/>
        <pc:sldMkLst>
          <pc:docMk/>
          <pc:sldMk cId="392242783" sldId="324"/>
        </pc:sldMkLst>
      </pc:sldChg>
      <pc:sldChg chg="del">
        <pc:chgData name="Cassie McGarigle" userId="4ca557e4-d419-4850-84b3-46fb6a8c477f" providerId="ADAL" clId="{FC4BB428-A1A2-4967-8B3B-3AD9E96E8B28}" dt="2022-09-01T14:31:46.282" v="49" actId="47"/>
        <pc:sldMkLst>
          <pc:docMk/>
          <pc:sldMk cId="3002368168" sldId="327"/>
        </pc:sldMkLst>
      </pc:sldChg>
      <pc:sldChg chg="del">
        <pc:chgData name="Cassie McGarigle" userId="4ca557e4-d419-4850-84b3-46fb6a8c477f" providerId="ADAL" clId="{FC4BB428-A1A2-4967-8B3B-3AD9E96E8B28}" dt="2022-09-01T14:31:46.699" v="50" actId="47"/>
        <pc:sldMkLst>
          <pc:docMk/>
          <pc:sldMk cId="2881389189" sldId="328"/>
        </pc:sldMkLst>
      </pc:sldChg>
      <pc:sldChg chg="del">
        <pc:chgData name="Cassie McGarigle" userId="4ca557e4-d419-4850-84b3-46fb6a8c477f" providerId="ADAL" clId="{FC4BB428-A1A2-4967-8B3B-3AD9E96E8B28}" dt="2022-09-01T14:31:47.216" v="51" actId="47"/>
        <pc:sldMkLst>
          <pc:docMk/>
          <pc:sldMk cId="1769077925" sldId="329"/>
        </pc:sldMkLst>
      </pc:sldChg>
      <pc:sldChg chg="del">
        <pc:chgData name="Cassie McGarigle" userId="4ca557e4-d419-4850-84b3-46fb6a8c477f" providerId="ADAL" clId="{FC4BB428-A1A2-4967-8B3B-3AD9E96E8B28}" dt="2022-09-01T14:31:47.638" v="52" actId="47"/>
        <pc:sldMkLst>
          <pc:docMk/>
          <pc:sldMk cId="235412634" sldId="330"/>
        </pc:sldMkLst>
      </pc:sldChg>
      <pc:sldChg chg="del">
        <pc:chgData name="Cassie McGarigle" userId="4ca557e4-d419-4850-84b3-46fb6a8c477f" providerId="ADAL" clId="{FC4BB428-A1A2-4967-8B3B-3AD9E96E8B28}" dt="2022-09-01T14:31:48.888" v="55" actId="47"/>
        <pc:sldMkLst>
          <pc:docMk/>
          <pc:sldMk cId="618134379" sldId="335"/>
        </pc:sldMkLst>
      </pc:sldChg>
      <pc:sldChg chg="del">
        <pc:chgData name="Cassie McGarigle" userId="4ca557e4-d419-4850-84b3-46fb6a8c477f" providerId="ADAL" clId="{FC4BB428-A1A2-4967-8B3B-3AD9E96E8B28}" dt="2022-09-01T14:32:23.296" v="78" actId="47"/>
        <pc:sldMkLst>
          <pc:docMk/>
          <pc:sldMk cId="2398242397" sldId="356"/>
        </pc:sldMkLst>
      </pc:sldChg>
      <pc:sldChg chg="del">
        <pc:chgData name="Cassie McGarigle" userId="4ca557e4-d419-4850-84b3-46fb6a8c477f" providerId="ADAL" clId="{FC4BB428-A1A2-4967-8B3B-3AD9E96E8B28}" dt="2022-09-01T14:31:35.777" v="23" actId="47"/>
        <pc:sldMkLst>
          <pc:docMk/>
          <pc:sldMk cId="362382320" sldId="376"/>
        </pc:sldMkLst>
      </pc:sldChg>
      <pc:sldChg chg="del">
        <pc:chgData name="Cassie McGarigle" userId="4ca557e4-d419-4850-84b3-46fb6a8c477f" providerId="ADAL" clId="{FC4BB428-A1A2-4967-8B3B-3AD9E96E8B28}" dt="2022-09-01T14:31:36.808" v="26" actId="47"/>
        <pc:sldMkLst>
          <pc:docMk/>
          <pc:sldMk cId="3783648611" sldId="377"/>
        </pc:sldMkLst>
      </pc:sldChg>
      <pc:sldChg chg="del">
        <pc:chgData name="Cassie McGarigle" userId="4ca557e4-d419-4850-84b3-46fb6a8c477f" providerId="ADAL" clId="{FC4BB428-A1A2-4967-8B3B-3AD9E96E8B28}" dt="2022-09-01T14:31:38.176" v="30" actId="47"/>
        <pc:sldMkLst>
          <pc:docMk/>
          <pc:sldMk cId="263786754" sldId="378"/>
        </pc:sldMkLst>
      </pc:sldChg>
      <pc:sldChg chg="del">
        <pc:chgData name="Cassie McGarigle" userId="4ca557e4-d419-4850-84b3-46fb6a8c477f" providerId="ADAL" clId="{FC4BB428-A1A2-4967-8B3B-3AD9E96E8B28}" dt="2022-09-01T14:31:33.332" v="16" actId="47"/>
        <pc:sldMkLst>
          <pc:docMk/>
          <pc:sldMk cId="375858748" sldId="388"/>
        </pc:sldMkLst>
      </pc:sldChg>
      <pc:sldChg chg="del">
        <pc:chgData name="Cassie McGarigle" userId="4ca557e4-d419-4850-84b3-46fb6a8c477f" providerId="ADAL" clId="{FC4BB428-A1A2-4967-8B3B-3AD9E96E8B28}" dt="2022-09-01T14:31:33.633" v="17" actId="47"/>
        <pc:sldMkLst>
          <pc:docMk/>
          <pc:sldMk cId="481103304" sldId="390"/>
        </pc:sldMkLst>
      </pc:sldChg>
      <pc:sldChg chg="del">
        <pc:chgData name="Cassie McGarigle" userId="4ca557e4-d419-4850-84b3-46fb6a8c477f" providerId="ADAL" clId="{FC4BB428-A1A2-4967-8B3B-3AD9E96E8B28}" dt="2022-09-01T14:31:38.524" v="31" actId="47"/>
        <pc:sldMkLst>
          <pc:docMk/>
          <pc:sldMk cId="1401449979" sldId="391"/>
        </pc:sldMkLst>
      </pc:sldChg>
      <pc:sldChg chg="del">
        <pc:chgData name="Cassie McGarigle" userId="4ca557e4-d419-4850-84b3-46fb6a8c477f" providerId="ADAL" clId="{FC4BB428-A1A2-4967-8B3B-3AD9E96E8B28}" dt="2022-09-01T14:31:30.250" v="5" actId="47"/>
        <pc:sldMkLst>
          <pc:docMk/>
          <pc:sldMk cId="492555611" sldId="392"/>
        </pc:sldMkLst>
      </pc:sldChg>
      <pc:sldChg chg="del">
        <pc:chgData name="Cassie McGarigle" userId="4ca557e4-d419-4850-84b3-46fb6a8c477f" providerId="ADAL" clId="{FC4BB428-A1A2-4967-8B3B-3AD9E96E8B28}" dt="2022-09-01T14:31:29.747" v="3" actId="47"/>
        <pc:sldMkLst>
          <pc:docMk/>
          <pc:sldMk cId="1110531020" sldId="393"/>
        </pc:sldMkLst>
      </pc:sldChg>
      <pc:sldChg chg="del">
        <pc:chgData name="Cassie McGarigle" userId="4ca557e4-d419-4850-84b3-46fb6a8c477f" providerId="ADAL" clId="{FC4BB428-A1A2-4967-8B3B-3AD9E96E8B28}" dt="2022-09-01T14:31:31.163" v="8" actId="47"/>
        <pc:sldMkLst>
          <pc:docMk/>
          <pc:sldMk cId="169017671" sldId="394"/>
        </pc:sldMkLst>
      </pc:sldChg>
      <pc:sldChg chg="del">
        <pc:chgData name="Cassie McGarigle" userId="4ca557e4-d419-4850-84b3-46fb6a8c477f" providerId="ADAL" clId="{FC4BB428-A1A2-4967-8B3B-3AD9E96E8B28}" dt="2022-09-01T14:31:31.273" v="9" actId="47"/>
        <pc:sldMkLst>
          <pc:docMk/>
          <pc:sldMk cId="680089406" sldId="395"/>
        </pc:sldMkLst>
      </pc:sldChg>
      <pc:sldChg chg="del">
        <pc:chgData name="Cassie McGarigle" userId="4ca557e4-d419-4850-84b3-46fb6a8c477f" providerId="ADAL" clId="{FC4BB428-A1A2-4967-8B3B-3AD9E96E8B28}" dt="2022-09-01T14:31:36.140" v="24" actId="47"/>
        <pc:sldMkLst>
          <pc:docMk/>
          <pc:sldMk cId="1835761814" sldId="407"/>
        </pc:sldMkLst>
      </pc:sldChg>
      <pc:sldChg chg="del">
        <pc:chgData name="Cassie McGarigle" userId="4ca557e4-d419-4850-84b3-46fb6a8c477f" providerId="ADAL" clId="{FC4BB428-A1A2-4967-8B3B-3AD9E96E8B28}" dt="2022-09-01T14:31:37.140" v="27" actId="47"/>
        <pc:sldMkLst>
          <pc:docMk/>
          <pc:sldMk cId="2097471233" sldId="408"/>
        </pc:sldMkLst>
      </pc:sldChg>
      <pc:sldChg chg="del">
        <pc:chgData name="Cassie McGarigle" userId="4ca557e4-d419-4850-84b3-46fb6a8c477f" providerId="ADAL" clId="{FC4BB428-A1A2-4967-8B3B-3AD9E96E8B28}" dt="2022-09-01T14:31:33.987" v="18" actId="47"/>
        <pc:sldMkLst>
          <pc:docMk/>
          <pc:sldMk cId="1062074581" sldId="409"/>
        </pc:sldMkLst>
      </pc:sldChg>
      <pc:sldChg chg="del">
        <pc:chgData name="Cassie McGarigle" userId="4ca557e4-d419-4850-84b3-46fb6a8c477f" providerId="ADAL" clId="{FC4BB428-A1A2-4967-8B3B-3AD9E96E8B28}" dt="2022-09-01T14:31:39.310" v="33" actId="47"/>
        <pc:sldMkLst>
          <pc:docMk/>
          <pc:sldMk cId="3228085390" sldId="413"/>
        </pc:sldMkLst>
      </pc:sldChg>
      <pc:sldChg chg="del">
        <pc:chgData name="Cassie McGarigle" userId="4ca557e4-d419-4850-84b3-46fb6a8c477f" providerId="ADAL" clId="{FC4BB428-A1A2-4967-8B3B-3AD9E96E8B28}" dt="2022-09-01T14:31:49.273" v="56" actId="47"/>
        <pc:sldMkLst>
          <pc:docMk/>
          <pc:sldMk cId="2766260083" sldId="423"/>
        </pc:sldMkLst>
      </pc:sldChg>
      <pc:sldChg chg="del">
        <pc:chgData name="Cassie McGarigle" userId="4ca557e4-d419-4850-84b3-46fb6a8c477f" providerId="ADAL" clId="{FC4BB428-A1A2-4967-8B3B-3AD9E96E8B28}" dt="2022-09-01T14:31:48.101" v="53" actId="47"/>
        <pc:sldMkLst>
          <pc:docMk/>
          <pc:sldMk cId="1572514064" sldId="424"/>
        </pc:sldMkLst>
      </pc:sldChg>
      <pc:sldChg chg="del">
        <pc:chgData name="Cassie McGarigle" userId="4ca557e4-d419-4850-84b3-46fb6a8c477f" providerId="ADAL" clId="{FC4BB428-A1A2-4967-8B3B-3AD9E96E8B28}" dt="2022-09-01T14:32:05.581" v="62" actId="47"/>
        <pc:sldMkLst>
          <pc:docMk/>
          <pc:sldMk cId="1807064987" sldId="425"/>
        </pc:sldMkLst>
      </pc:sldChg>
      <pc:sldChg chg="del">
        <pc:chgData name="Cassie McGarigle" userId="4ca557e4-d419-4850-84b3-46fb6a8c477f" providerId="ADAL" clId="{FC4BB428-A1A2-4967-8B3B-3AD9E96E8B28}" dt="2022-09-01T14:32:06.790" v="63" actId="47"/>
        <pc:sldMkLst>
          <pc:docMk/>
          <pc:sldMk cId="2568917364" sldId="426"/>
        </pc:sldMkLst>
      </pc:sldChg>
      <pc:sldChg chg="del">
        <pc:chgData name="Cassie McGarigle" userId="4ca557e4-d419-4850-84b3-46fb6a8c477f" providerId="ADAL" clId="{FC4BB428-A1A2-4967-8B3B-3AD9E96E8B28}" dt="2022-09-01T14:32:08.663" v="64" actId="47"/>
        <pc:sldMkLst>
          <pc:docMk/>
          <pc:sldMk cId="3076605559" sldId="427"/>
        </pc:sldMkLst>
      </pc:sldChg>
      <pc:sldChg chg="del">
        <pc:chgData name="Cassie McGarigle" userId="4ca557e4-d419-4850-84b3-46fb6a8c477f" providerId="ADAL" clId="{FC4BB428-A1A2-4967-8B3B-3AD9E96E8B28}" dt="2022-09-01T14:32:09.280" v="65" actId="47"/>
        <pc:sldMkLst>
          <pc:docMk/>
          <pc:sldMk cId="3962210061" sldId="428"/>
        </pc:sldMkLst>
      </pc:sldChg>
      <pc:sldChg chg="del">
        <pc:chgData name="Cassie McGarigle" userId="4ca557e4-d419-4850-84b3-46fb6a8c477f" providerId="ADAL" clId="{FC4BB428-A1A2-4967-8B3B-3AD9E96E8B28}" dt="2022-09-01T14:31:48.518" v="54" actId="47"/>
        <pc:sldMkLst>
          <pc:docMk/>
          <pc:sldMk cId="2322840883" sldId="431"/>
        </pc:sldMkLst>
      </pc:sldChg>
      <pc:sldChg chg="del">
        <pc:chgData name="Cassie McGarigle" userId="4ca557e4-d419-4850-84b3-46fb6a8c477f" providerId="ADAL" clId="{FC4BB428-A1A2-4967-8B3B-3AD9E96E8B28}" dt="2022-09-01T14:31:28.791" v="1" actId="47"/>
        <pc:sldMkLst>
          <pc:docMk/>
          <pc:sldMk cId="1349958165" sldId="441"/>
        </pc:sldMkLst>
      </pc:sldChg>
      <pc:sldChg chg="del">
        <pc:chgData name="Cassie McGarigle" userId="4ca557e4-d419-4850-84b3-46fb6a8c477f" providerId="ADAL" clId="{FC4BB428-A1A2-4967-8B3B-3AD9E96E8B28}" dt="2022-09-01T14:31:30.017" v="4" actId="47"/>
        <pc:sldMkLst>
          <pc:docMk/>
          <pc:sldMk cId="1934366780" sldId="443"/>
        </pc:sldMkLst>
      </pc:sldChg>
      <pc:sldChg chg="del">
        <pc:chgData name="Cassie McGarigle" userId="4ca557e4-d419-4850-84b3-46fb6a8c477f" providerId="ADAL" clId="{FC4BB428-A1A2-4967-8B3B-3AD9E96E8B28}" dt="2022-09-01T14:31:32.762" v="14" actId="47"/>
        <pc:sldMkLst>
          <pc:docMk/>
          <pc:sldMk cId="3283900848" sldId="444"/>
        </pc:sldMkLst>
      </pc:sldChg>
      <pc:sldChg chg="del">
        <pc:chgData name="Cassie McGarigle" userId="4ca557e4-d419-4850-84b3-46fb6a8c477f" providerId="ADAL" clId="{FC4BB428-A1A2-4967-8B3B-3AD9E96E8B28}" dt="2022-09-01T14:31:45.943" v="48" actId="47"/>
        <pc:sldMkLst>
          <pc:docMk/>
          <pc:sldMk cId="580916292" sldId="446"/>
        </pc:sldMkLst>
      </pc:sldChg>
      <pc:sldChg chg="del">
        <pc:chgData name="Cassie McGarigle" userId="4ca557e4-d419-4850-84b3-46fb6a8c477f" providerId="ADAL" clId="{FC4BB428-A1A2-4967-8B3B-3AD9E96E8B28}" dt="2022-09-01T14:31:29.377" v="2" actId="47"/>
        <pc:sldMkLst>
          <pc:docMk/>
          <pc:sldMk cId="2944322734" sldId="448"/>
        </pc:sldMkLst>
      </pc:sldChg>
      <pc:sldChg chg="del">
        <pc:chgData name="Cassie McGarigle" userId="4ca557e4-d419-4850-84b3-46fb6a8c477f" providerId="ADAL" clId="{FC4BB428-A1A2-4967-8B3B-3AD9E96E8B28}" dt="2022-09-01T14:32:04.841" v="61" actId="47"/>
        <pc:sldMkLst>
          <pc:docMk/>
          <pc:sldMk cId="1982410274" sldId="449"/>
        </pc:sldMkLst>
      </pc:sldChg>
      <pc:sldChg chg="del">
        <pc:chgData name="Cassie McGarigle" userId="4ca557e4-d419-4850-84b3-46fb6a8c477f" providerId="ADAL" clId="{FC4BB428-A1A2-4967-8B3B-3AD9E96E8B28}" dt="2022-09-01T14:32:10.083" v="66" actId="47"/>
        <pc:sldMkLst>
          <pc:docMk/>
          <pc:sldMk cId="481174893" sldId="450"/>
        </pc:sldMkLst>
      </pc:sldChg>
      <pc:sldChg chg="del">
        <pc:chgData name="Cassie McGarigle" userId="4ca557e4-d419-4850-84b3-46fb6a8c477f" providerId="ADAL" clId="{FC4BB428-A1A2-4967-8B3B-3AD9E96E8B28}" dt="2022-09-01T14:32:12.052" v="67" actId="47"/>
        <pc:sldMkLst>
          <pc:docMk/>
          <pc:sldMk cId="2523828753" sldId="451"/>
        </pc:sldMkLst>
      </pc:sldChg>
      <pc:sldChg chg="del">
        <pc:chgData name="Cassie McGarigle" userId="4ca557e4-d419-4850-84b3-46fb6a8c477f" providerId="ADAL" clId="{FC4BB428-A1A2-4967-8B3B-3AD9E96E8B28}" dt="2022-09-01T14:32:12.668" v="68" actId="47"/>
        <pc:sldMkLst>
          <pc:docMk/>
          <pc:sldMk cId="3219683423" sldId="452"/>
        </pc:sldMkLst>
      </pc:sldChg>
      <pc:sldChg chg="del">
        <pc:chgData name="Cassie McGarigle" userId="4ca557e4-d419-4850-84b3-46fb6a8c477f" providerId="ADAL" clId="{FC4BB428-A1A2-4967-8B3B-3AD9E96E8B28}" dt="2022-09-01T14:32:13.439" v="69" actId="47"/>
        <pc:sldMkLst>
          <pc:docMk/>
          <pc:sldMk cId="3478570602" sldId="453"/>
        </pc:sldMkLst>
      </pc:sldChg>
      <pc:sldChg chg="del">
        <pc:chgData name="Cassie McGarigle" userId="4ca557e4-d419-4850-84b3-46fb6a8c477f" providerId="ADAL" clId="{FC4BB428-A1A2-4967-8B3B-3AD9E96E8B28}" dt="2022-09-01T14:32:15.758" v="70" actId="47"/>
        <pc:sldMkLst>
          <pc:docMk/>
          <pc:sldMk cId="3242441682" sldId="454"/>
        </pc:sldMkLst>
      </pc:sldChg>
      <pc:sldChg chg="del">
        <pc:chgData name="Cassie McGarigle" userId="4ca557e4-d419-4850-84b3-46fb6a8c477f" providerId="ADAL" clId="{FC4BB428-A1A2-4967-8B3B-3AD9E96E8B28}" dt="2022-09-01T14:32:16.243" v="71" actId="47"/>
        <pc:sldMkLst>
          <pc:docMk/>
          <pc:sldMk cId="2022780742" sldId="455"/>
        </pc:sldMkLst>
      </pc:sldChg>
      <pc:sldChg chg="del">
        <pc:chgData name="Cassie McGarigle" userId="4ca557e4-d419-4850-84b3-46fb6a8c477f" providerId="ADAL" clId="{FC4BB428-A1A2-4967-8B3B-3AD9E96E8B28}" dt="2022-09-01T14:32:16.776" v="72" actId="47"/>
        <pc:sldMkLst>
          <pc:docMk/>
          <pc:sldMk cId="462858474" sldId="456"/>
        </pc:sldMkLst>
      </pc:sldChg>
      <pc:sldChg chg="del">
        <pc:chgData name="Cassie McGarigle" userId="4ca557e4-d419-4850-84b3-46fb6a8c477f" providerId="ADAL" clId="{FC4BB428-A1A2-4967-8B3B-3AD9E96E8B28}" dt="2022-09-01T14:32:17.324" v="73" actId="47"/>
        <pc:sldMkLst>
          <pc:docMk/>
          <pc:sldMk cId="1592066856" sldId="457"/>
        </pc:sldMkLst>
      </pc:sldChg>
      <pc:sldChg chg="del">
        <pc:chgData name="Cassie McGarigle" userId="4ca557e4-d419-4850-84b3-46fb6a8c477f" providerId="ADAL" clId="{FC4BB428-A1A2-4967-8B3B-3AD9E96E8B28}" dt="2022-09-01T14:32:19.452" v="74" actId="47"/>
        <pc:sldMkLst>
          <pc:docMk/>
          <pc:sldMk cId="3958187032" sldId="458"/>
        </pc:sldMkLst>
      </pc:sldChg>
      <pc:sldChg chg="del">
        <pc:chgData name="Cassie McGarigle" userId="4ca557e4-d419-4850-84b3-46fb6a8c477f" providerId="ADAL" clId="{FC4BB428-A1A2-4967-8B3B-3AD9E96E8B28}" dt="2022-09-01T14:32:20.101" v="75" actId="47"/>
        <pc:sldMkLst>
          <pc:docMk/>
          <pc:sldMk cId="2473281321" sldId="459"/>
        </pc:sldMkLst>
      </pc:sldChg>
      <pc:sldChg chg="del">
        <pc:chgData name="Cassie McGarigle" userId="4ca557e4-d419-4850-84b3-46fb6a8c477f" providerId="ADAL" clId="{FC4BB428-A1A2-4967-8B3B-3AD9E96E8B28}" dt="2022-09-01T14:32:20.619" v="76" actId="47"/>
        <pc:sldMkLst>
          <pc:docMk/>
          <pc:sldMk cId="814653657" sldId="460"/>
        </pc:sldMkLst>
      </pc:sldChg>
      <pc:sldChg chg="del">
        <pc:chgData name="Cassie McGarigle" userId="4ca557e4-d419-4850-84b3-46fb6a8c477f" providerId="ADAL" clId="{FC4BB428-A1A2-4967-8B3B-3AD9E96E8B28}" dt="2022-09-01T14:32:22.593" v="77" actId="47"/>
        <pc:sldMkLst>
          <pc:docMk/>
          <pc:sldMk cId="2510664001" sldId="461"/>
        </pc:sldMkLst>
      </pc:sldChg>
      <pc:sldChg chg="del">
        <pc:chgData name="Cassie McGarigle" userId="4ca557e4-d419-4850-84b3-46fb6a8c477f" providerId="ADAL" clId="{FC4BB428-A1A2-4967-8B3B-3AD9E96E8B28}" dt="2022-09-01T14:31:41.463" v="36" actId="47"/>
        <pc:sldMkLst>
          <pc:docMk/>
          <pc:sldMk cId="1820129044" sldId="463"/>
        </pc:sldMkLst>
      </pc:sldChg>
      <pc:sldChg chg="delSp modSp del mod">
        <pc:chgData name="Cassie McGarigle" userId="4ca557e4-d419-4850-84b3-46fb6a8c477f" providerId="ADAL" clId="{FC4BB428-A1A2-4967-8B3B-3AD9E96E8B28}" dt="2022-09-01T14:37:12.384" v="79" actId="47"/>
        <pc:sldMkLst>
          <pc:docMk/>
          <pc:sldMk cId="1003678" sldId="464"/>
        </pc:sldMkLst>
        <pc:spChg chg="del">
          <ac:chgData name="Cassie McGarigle" userId="4ca557e4-d419-4850-84b3-46fb6a8c477f" providerId="ADAL" clId="{FC4BB428-A1A2-4967-8B3B-3AD9E96E8B28}" dt="2022-09-01T14:31:52.650" v="57" actId="478"/>
          <ac:spMkLst>
            <pc:docMk/>
            <pc:sldMk cId="1003678" sldId="464"/>
            <ac:spMk id="4" creationId="{8B917402-FCCF-4248-AF80-0C6600BEA423}"/>
          </ac:spMkLst>
        </pc:spChg>
        <pc:spChg chg="del">
          <ac:chgData name="Cassie McGarigle" userId="4ca557e4-d419-4850-84b3-46fb6a8c477f" providerId="ADAL" clId="{FC4BB428-A1A2-4967-8B3B-3AD9E96E8B28}" dt="2022-09-01T14:31:53.583" v="58" actId="478"/>
          <ac:spMkLst>
            <pc:docMk/>
            <pc:sldMk cId="1003678" sldId="464"/>
            <ac:spMk id="5" creationId="{2C0230C6-DFD8-6347-9E98-E832453865FF}"/>
          </ac:spMkLst>
        </pc:spChg>
        <pc:spChg chg="mod">
          <ac:chgData name="Cassie McGarigle" userId="4ca557e4-d419-4850-84b3-46fb6a8c477f" providerId="ADAL" clId="{FC4BB428-A1A2-4967-8B3B-3AD9E96E8B28}" dt="2022-09-01T14:31:56.391" v="59" actId="1076"/>
          <ac:spMkLst>
            <pc:docMk/>
            <pc:sldMk cId="1003678" sldId="464"/>
            <ac:spMk id="6" creationId="{81B82011-98E3-AC42-9110-257FE2336643}"/>
          </ac:spMkLst>
        </pc:spChg>
        <pc:spChg chg="del">
          <ac:chgData name="Cassie McGarigle" userId="4ca557e4-d419-4850-84b3-46fb6a8c477f" providerId="ADAL" clId="{FC4BB428-A1A2-4967-8B3B-3AD9E96E8B28}" dt="2022-09-01T14:31:57.498" v="60" actId="478"/>
          <ac:spMkLst>
            <pc:docMk/>
            <pc:sldMk cId="1003678" sldId="464"/>
            <ac:spMk id="8" creationId="{AFA8A072-D5EE-964C-8BF8-F2BD0B100D8E}"/>
          </ac:spMkLst>
        </pc:spChg>
      </pc:sldChg>
      <pc:sldChg chg="del">
        <pc:chgData name="Cassie McGarigle" userId="4ca557e4-d419-4850-84b3-46fb6a8c477f" providerId="ADAL" clId="{FC4BB428-A1A2-4967-8B3B-3AD9E96E8B28}" dt="2022-09-01T14:31:34.736" v="20" actId="47"/>
        <pc:sldMkLst>
          <pc:docMk/>
          <pc:sldMk cId="2878248723" sldId="465"/>
        </pc:sldMkLst>
      </pc:sldChg>
      <pc:sldChg chg="del">
        <pc:chgData name="Cassie McGarigle" userId="4ca557e4-d419-4850-84b3-46fb6a8c477f" providerId="ADAL" clId="{FC4BB428-A1A2-4967-8B3B-3AD9E96E8B28}" dt="2022-09-01T14:31:38.941" v="32" actId="47"/>
        <pc:sldMkLst>
          <pc:docMk/>
          <pc:sldMk cId="3438675966" sldId="466"/>
        </pc:sldMkLst>
      </pc:sldChg>
      <pc:sldChg chg="del">
        <pc:chgData name="Cassie McGarigle" userId="4ca557e4-d419-4850-84b3-46fb6a8c477f" providerId="ADAL" clId="{FC4BB428-A1A2-4967-8B3B-3AD9E96E8B28}" dt="2022-09-01T14:31:34.373" v="19" actId="47"/>
        <pc:sldMkLst>
          <pc:docMk/>
          <pc:sldMk cId="1741122002" sldId="4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493A4652-B216-AF46-8C09-B08445EB5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CB2BFC-254B-3249-9869-71FFE2C3C68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D26777A-A572-BC4A-B28A-1CAB57736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67C010D-DD60-1C4F-A247-6D148EF20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3236E407-287E-FD46-89D5-0987B9D78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8A849F-926E-2241-918E-3547AE1CF49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61922DA-4C88-6042-A1FC-DD54F30F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F7E020A-9088-CE48-9A7E-1FA400D4A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9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584C47A0-A8D7-3B45-958C-EC052E9F1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7A7DDB-1856-604B-B4F7-A4374B3E49A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670ED2EF-0E74-B042-A19C-B20E18CDD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A4FFDBA-712F-254E-A6AD-E2B31C316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61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9D5E8050-621A-6748-AF9B-670DF743E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242D69-B2DB-1A49-8CF4-0DE563320D9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8BCA07B-A5FD-4C4A-AA9B-47E070F0F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FD2353C-1355-264C-9663-349CF2689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3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E5F4C1A2-BF51-AF47-A2D5-C3FACDB4D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9FDBE6-E1F9-5247-B29F-33D8C13899F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2B091305-9A19-634C-A622-087872011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8DF4AF3-F612-7B42-9A9C-A3C404589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5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5A83EE0E-6082-D84E-99FF-073A05567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09A50F-FD94-C44E-8BD6-4E783E7B5CC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B8556196-EA9C-7441-902B-F417AE3B8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B280471-E9F4-2447-A614-F0C26D728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0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sz="4400" dirty="0"/>
              <a:t>Germ Cell Tumors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sz="2400" dirty="0"/>
              <a:t>Carlos Rodriguez-Galindo, MD</a:t>
            </a:r>
          </a:p>
          <a:p>
            <a:r>
              <a:rPr lang="en-US" altLang="en-US" sz="2400" dirty="0"/>
              <a:t>St. Jude Children’s Research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64B388F0-6EBA-1F42-9E24-ECF5CF73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2800" b="1" dirty="0">
                <a:solidFill>
                  <a:srgbClr val="000000"/>
                </a:solidFill>
              </a:rPr>
              <a:t>Histology and Tumor Markers</a:t>
            </a:r>
          </a:p>
        </p:txBody>
      </p:sp>
      <p:graphicFrame>
        <p:nvGraphicFramePr>
          <p:cNvPr id="479235" name="Group 3">
            <a:extLst>
              <a:ext uri="{FF2B5EF4-FFF2-40B4-BE49-F238E27FC236}">
                <a16:creationId xmlns:a16="http://schemas.microsoft.com/office/drawing/2014/main" id="{F9058DDA-5F97-0249-819A-7AF7023B0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598791"/>
              </p:ext>
            </p:extLst>
          </p:nvPr>
        </p:nvGraphicFramePr>
        <p:xfrm>
          <a:off x="838200" y="1626845"/>
          <a:ext cx="10515600" cy="4114801"/>
        </p:xfrm>
        <a:graphic>
          <a:graphicData uri="http://schemas.openxmlformats.org/drawingml/2006/table">
            <a:tbl>
              <a:tblPr/>
              <a:tblGrid>
                <a:gridCol w="428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Histology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Serum AFP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Serum B-HCG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Yolk sac tumor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++++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Choriocarcinoma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++++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Embryonal carcinoma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Germinoma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Teratoma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Immature teratoma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2677" name="Slide Number Placeholder 4">
            <a:extLst>
              <a:ext uri="{FF2B5EF4-FFF2-40B4-BE49-F238E27FC236}">
                <a16:creationId xmlns:a16="http://schemas.microsoft.com/office/drawing/2014/main" id="{29A93113-F1BF-CF48-AEFA-BC7111C9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676" name="Text Box 37">
            <a:extLst>
              <a:ext uri="{FF2B5EF4-FFF2-40B4-BE49-F238E27FC236}">
                <a16:creationId xmlns:a16="http://schemas.microsoft.com/office/drawing/2014/main" id="{0599715C-C0FE-5C46-9C71-CCD97C99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62638"/>
            <a:ext cx="4343400" cy="6461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AFP: Developmental changes in &lt; 12 months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Dysgerminomas: May have elevated PLAP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202BB-C532-2541-8310-D0698DB5CF95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50795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1EB16F14-5D20-2F4D-9947-86619127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Pediatric Germ Cell Tumors</a:t>
            </a:r>
            <a:br>
              <a:rPr lang="en-US" altLang="en-US" sz="4000" b="1" dirty="0"/>
            </a:br>
            <a:r>
              <a:rPr lang="en-US" altLang="en-US" sz="3200" b="1" dirty="0"/>
              <a:t>Tumor Marker Kinetics</a:t>
            </a:r>
          </a:p>
        </p:txBody>
      </p:sp>
      <p:sp>
        <p:nvSpPr>
          <p:cNvPr id="113666" name="Content Placeholder 1">
            <a:extLst>
              <a:ext uri="{FF2B5EF4-FFF2-40B4-BE49-F238E27FC236}">
                <a16:creationId xmlns:a16="http://schemas.microsoft.com/office/drawing/2014/main" id="{451E313B-BFFD-D549-B19C-BC581011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42" y="1599366"/>
            <a:ext cx="10515600" cy="494306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lang="en-US" altLang="en-US" sz="1800" b="1" dirty="0">
                <a:latin typeface="+mj-lt"/>
              </a:rPr>
              <a:t>Alpha-Fetoprotein</a:t>
            </a:r>
          </a:p>
          <a:p>
            <a:pPr lvl="1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Normal values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Newborn &gt; 40,000 ng/mL (&gt; 100,000 in </a:t>
            </a:r>
            <a:r>
              <a:rPr lang="en-US" altLang="en-US" sz="1400" dirty="0" err="1">
                <a:latin typeface="+mj-lt"/>
              </a:rPr>
              <a:t>preterms</a:t>
            </a:r>
            <a:r>
              <a:rPr lang="en-US" altLang="en-US" sz="1400" dirty="0">
                <a:latin typeface="+mj-lt"/>
              </a:rPr>
              <a:t>)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Adult levels (&lt;10) reached by 8-12 months</a:t>
            </a:r>
          </a:p>
          <a:p>
            <a:pPr lvl="1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t ½ = 5-7 days (important for monitoring response to therapy)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But: wide variability in t ½ in the first year of life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Difficulties in interpreting absolute levels and decay during infancy</a:t>
            </a:r>
          </a:p>
          <a:p>
            <a:pPr lvl="1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Elevation in levels of AFP suggests active disease, </a:t>
            </a:r>
            <a:r>
              <a:rPr lang="en-US" altLang="en-US" sz="1600" u="sng" dirty="0">
                <a:latin typeface="+mj-lt"/>
              </a:rPr>
              <a:t>BUT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Infants may have slow rebound in AFP after completing chemotherapy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Abrupt increase in AFP may occur after initiation of therapy (tumor lysis)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Spurious persistence of elevated AFP may occur in alterations of liver function (viral hepatitis, cholestasis secondary to anesthesia, exposure to phenytoin)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Other malignancies may also cause elevation of AFP (hepatoblastoma, </a:t>
            </a:r>
            <a:r>
              <a:rPr lang="en-US" altLang="en-US" sz="1400" dirty="0" err="1">
                <a:latin typeface="+mj-lt"/>
              </a:rPr>
              <a:t>pancreatoblastoma</a:t>
            </a:r>
            <a:r>
              <a:rPr lang="en-US" altLang="en-US" sz="1400" dirty="0">
                <a:latin typeface="+mj-lt"/>
              </a:rPr>
              <a:t>)</a:t>
            </a:r>
          </a:p>
          <a:p>
            <a:pPr>
              <a:buClr>
                <a:schemeClr val="accent1"/>
              </a:buClr>
            </a:pPr>
            <a:r>
              <a:rPr lang="en-US" altLang="en-US" sz="1800" b="1" dirty="0">
                <a:latin typeface="+mj-lt"/>
              </a:rPr>
              <a:t>Beta-HCG</a:t>
            </a:r>
          </a:p>
          <a:p>
            <a:pPr lvl="1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Normal values &lt; 5 IU/mL</a:t>
            </a:r>
          </a:p>
          <a:p>
            <a:pPr lvl="1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t ½ = 24-36 hours</a:t>
            </a:r>
          </a:p>
          <a:p>
            <a:pPr lvl="1">
              <a:buClr>
                <a:schemeClr val="accent1"/>
              </a:buClr>
            </a:pPr>
            <a:r>
              <a:rPr lang="en-US" altLang="en-US" sz="1600" dirty="0">
                <a:latin typeface="+mj-lt"/>
              </a:rPr>
              <a:t>Elevation of levels of B-HCG suggest active disease, </a:t>
            </a:r>
            <a:r>
              <a:rPr lang="en-US" altLang="en-US" sz="1600" u="sng" dirty="0">
                <a:latin typeface="+mj-lt"/>
              </a:rPr>
              <a:t>BUT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Iatrogenic hypogonadism may cause elevation of Luteinizing Hormone, which has immunologic cross-reactivity with B-HCG</a:t>
            </a:r>
          </a:p>
          <a:p>
            <a:pPr lvl="2">
              <a:buClr>
                <a:schemeClr val="accent1"/>
              </a:buClr>
            </a:pPr>
            <a:r>
              <a:rPr lang="en-US" altLang="en-US" sz="1400" dirty="0">
                <a:latin typeface="+mj-lt"/>
              </a:rPr>
              <a:t>Other malignancies may also cause elevation of B-HCG  (multiple myeloma and other adult-type malignancies)</a:t>
            </a:r>
          </a:p>
        </p:txBody>
      </p:sp>
      <p:sp>
        <p:nvSpPr>
          <p:cNvPr id="113667" name="Slide Number Placeholder 6">
            <a:extLst>
              <a:ext uri="{FF2B5EF4-FFF2-40B4-BE49-F238E27FC236}">
                <a16:creationId xmlns:a16="http://schemas.microsoft.com/office/drawing/2014/main" id="{000E9E23-4E50-734F-8136-95178DFA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52C53-E562-E540-A3C7-F1C33E19369E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7626407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3" name="Rectangle 2">
            <a:extLst>
              <a:ext uri="{FF2B5EF4-FFF2-40B4-BE49-F238E27FC236}">
                <a16:creationId xmlns:a16="http://schemas.microsoft.com/office/drawing/2014/main" id="{467061BE-ECF4-4A43-A389-7B3F4532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Staging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483331" name="Group 3">
            <a:extLst>
              <a:ext uri="{FF2B5EF4-FFF2-40B4-BE49-F238E27FC236}">
                <a16:creationId xmlns:a16="http://schemas.microsoft.com/office/drawing/2014/main" id="{9F804852-FADB-174F-8ACB-A72336613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705862"/>
              </p:ext>
            </p:extLst>
          </p:nvPr>
        </p:nvGraphicFramePr>
        <p:xfrm>
          <a:off x="838200" y="1666601"/>
          <a:ext cx="10515600" cy="4251327"/>
        </p:xfrm>
        <a:graphic>
          <a:graphicData uri="http://schemas.openxmlformats.org/drawingml/2006/table">
            <a:tbl>
              <a:tblPr/>
              <a:tblGrid>
                <a:gridCol w="176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  <a:cs typeface="Calibri"/>
                        </a:rPr>
                        <a:t>Stage</a:t>
                      </a:r>
                    </a:p>
                  </a:txBody>
                  <a:tcPr marL="124425" marR="124425"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  <a:cs typeface="Calibri"/>
                        </a:rPr>
                        <a:t>Description</a:t>
                      </a:r>
                    </a:p>
                  </a:txBody>
                  <a:tcPr marL="124425" marR="12442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  <a:cs typeface="Calibri"/>
                        </a:rPr>
                        <a:t>I</a:t>
                      </a:r>
                    </a:p>
                  </a:txBody>
                  <a:tcPr marL="124425" marR="124425"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Complete resection with normalization of tumor markers within expected half-life.</a:t>
                      </a:r>
                    </a:p>
                  </a:txBody>
                  <a:tcPr marL="124425" marR="12442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  <a:cs typeface="Calibri"/>
                        </a:rPr>
                        <a:t>II</a:t>
                      </a:r>
                    </a:p>
                  </a:txBody>
                  <a:tcPr marL="124425" marR="124425"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Microscopic residual disease: persistent marker elevation; lymph nodes &lt; 2 cms</a:t>
                      </a:r>
                    </a:p>
                  </a:txBody>
                  <a:tcPr marL="124425" marR="12442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  <a:cs typeface="Calibri"/>
                        </a:rPr>
                        <a:t>III</a:t>
                      </a:r>
                    </a:p>
                  </a:txBody>
                  <a:tcPr marL="124425" marR="124425"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Gross residual disease: lymph nodes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&gt;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2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cms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 (or &gt; 1 - &lt; 2 cm that fail to resolve within 4-6 weeks); no extra-abdominal or visceral metastases</a:t>
                      </a:r>
                    </a:p>
                  </a:txBody>
                  <a:tcPr marL="124425" marR="12442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j-lt"/>
                          <a:cs typeface="Calibri"/>
                        </a:rPr>
                        <a:t>IV</a:t>
                      </a:r>
                    </a:p>
                  </a:txBody>
                  <a:tcPr marL="124425" marR="124425"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/>
                        </a:rPr>
                        <a:t>Distant metastases</a:t>
                      </a:r>
                    </a:p>
                  </a:txBody>
                  <a:tcPr marL="124425" marR="12442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752" name="Slide Number Placeholder 4">
            <a:extLst>
              <a:ext uri="{FF2B5EF4-FFF2-40B4-BE49-F238E27FC236}">
                <a16:creationId xmlns:a16="http://schemas.microsoft.com/office/drawing/2014/main" id="{29CC149D-D5C2-7F4D-B2CB-DDFF3DED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49565-1053-AF44-8436-6DD903BC43FD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64679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A91B83CB-C58C-5D4F-9686-2A5B29E6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Staging of Testicular Tumors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08C5A1CC-B843-9D42-BF9B-4BC8FD0A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84"/>
            <a:ext cx="10515600" cy="470276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Inguinal incision and radical orchiectomy with high ligation of cord structures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Assessment of retroperitoneal lymph nodes by CT 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LN &lt; 1 cm: Negative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LN 1 to &lt;2 cm: Indeterminate </a:t>
            </a:r>
            <a:r>
              <a:rPr lang="en-US" altLang="en-US" dirty="0">
                <a:latin typeface="+mj-lt"/>
                <a:sym typeface="Wingdings" pitchFamily="2" charset="2"/>
              </a:rPr>
              <a:t> if stage I, f-u in 4-6 weeks, remain stage I if &lt; 1 cm, if stable or increased, consider biopsy or upstage.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  <a:sym typeface="Wingdings" pitchFamily="2" charset="2"/>
              </a:rPr>
              <a:t>LN </a:t>
            </a:r>
            <a:r>
              <a:rPr lang="en-US" altLang="en-US" u="sng" dirty="0">
                <a:latin typeface="+mj-lt"/>
                <a:sym typeface="Wingdings" pitchFamily="2" charset="2"/>
              </a:rPr>
              <a:t>&gt;</a:t>
            </a:r>
            <a:r>
              <a:rPr lang="en-US" altLang="en-US" dirty="0">
                <a:latin typeface="+mj-lt"/>
                <a:sym typeface="Wingdings" pitchFamily="2" charset="2"/>
              </a:rPr>
              <a:t> 2 cm: Metastatic disease</a:t>
            </a:r>
            <a:endParaRPr lang="en-US" altLang="en-US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In case of scrotal orchiectomy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May remain stage I if negative margins and appropriate decline of tumor markers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Proximal cord structures should be resected and upstage if disease present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If scrotal biopsy was performed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Scrotum is contaminated </a:t>
            </a:r>
            <a:r>
              <a:rPr lang="en-US" altLang="en-US" dirty="0">
                <a:latin typeface="+mj-lt"/>
                <a:sym typeface="Wingdings" pitchFamily="2" charset="2"/>
              </a:rPr>
              <a:t> stage II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+mj-lt"/>
                <a:sym typeface="Wingdings" pitchFamily="2" charset="2"/>
              </a:rPr>
              <a:t>Hemiscrotectomy</a:t>
            </a:r>
            <a:r>
              <a:rPr lang="en-US" altLang="en-US" dirty="0">
                <a:latin typeface="+mj-lt"/>
                <a:sym typeface="Wingdings" pitchFamily="2" charset="2"/>
              </a:rPr>
              <a:t> is not required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sym typeface="Wingdings" pitchFamily="2" charset="2"/>
              </a:rPr>
              <a:t>Completion orchiectomy should be performed</a:t>
            </a:r>
            <a:endParaRPr lang="en-US" altLang="en-US" dirty="0">
              <a:latin typeface="+mj-lt"/>
            </a:endParaRPr>
          </a:p>
        </p:txBody>
      </p:sp>
      <p:sp>
        <p:nvSpPr>
          <p:cNvPr id="119811" name="Slide Number Placeholder 4">
            <a:extLst>
              <a:ext uri="{FF2B5EF4-FFF2-40B4-BE49-F238E27FC236}">
                <a16:creationId xmlns:a16="http://schemas.microsoft.com/office/drawing/2014/main" id="{95B395AC-6D2A-B04C-9A20-6C8525A9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A88E9-E326-1849-A619-E43B89C9A5D0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06538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B8A94660-3EEF-304D-8CAC-2244C41D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Staging of Ovarian Tumors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53F21292-2064-0746-894C-94C6B458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Ovarian GCT are usually large and always friable (risk of intraoperative spill)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Required components of surgical staging: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Cytological assessment of peritoneal fluid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Inspection and biopsy of any </a:t>
            </a:r>
            <a:r>
              <a:rPr lang="en-US" altLang="en-US" u="sng" dirty="0">
                <a:latin typeface="+mj-lt"/>
              </a:rPr>
              <a:t>abnormal</a:t>
            </a:r>
            <a:r>
              <a:rPr lang="en-US" altLang="en-US" dirty="0">
                <a:latin typeface="+mj-lt"/>
              </a:rPr>
              <a:t> appearing peritoneal surfaces, lymph nodes, </a:t>
            </a:r>
            <a:r>
              <a:rPr lang="en-US" altLang="en-US" dirty="0" err="1">
                <a:latin typeface="+mj-lt"/>
              </a:rPr>
              <a:t>omentum</a:t>
            </a:r>
            <a:r>
              <a:rPr lang="en-US" altLang="en-US" dirty="0">
                <a:latin typeface="+mj-lt"/>
              </a:rPr>
              <a:t>, contralateral ovary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Removal of the primary tumor without violation of the tumor capsule in situ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Failure to document inspection and confirmation of normal appearance of </a:t>
            </a:r>
            <a:r>
              <a:rPr lang="en-US" altLang="en-US" dirty="0" err="1">
                <a:latin typeface="+mj-lt"/>
              </a:rPr>
              <a:t>omentum</a:t>
            </a:r>
            <a:r>
              <a:rPr lang="en-US" altLang="en-US" dirty="0">
                <a:latin typeface="+mj-lt"/>
              </a:rPr>
              <a:t>, peritoneal surfaces, lymph nodes, and opposite ovary precludes eligibility for surgery only approaches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en-US" dirty="0">
              <a:latin typeface="+mj-lt"/>
            </a:endParaRPr>
          </a:p>
        </p:txBody>
      </p:sp>
      <p:sp>
        <p:nvSpPr>
          <p:cNvPr id="120835" name="Slide Number Placeholder 4">
            <a:extLst>
              <a:ext uri="{FF2B5EF4-FFF2-40B4-BE49-F238E27FC236}">
                <a16:creationId xmlns:a16="http://schemas.microsoft.com/office/drawing/2014/main" id="{A8B76AFC-A9E8-5A4B-80AA-323AD493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E73C8-B189-FF40-8D11-6D43FC80FF6D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6102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EA3C8648-5888-AB47-A3D7-B567F2E6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b="1" dirty="0"/>
              <a:t>Pediatric Germ Cell Tumors</a:t>
            </a:r>
            <a:br>
              <a:rPr lang="en-US" altLang="en-US" sz="4000" b="1" dirty="0"/>
            </a:br>
            <a:r>
              <a:rPr lang="en-US" altLang="en-US" sz="3200" b="1" dirty="0"/>
              <a:t>Treatment</a:t>
            </a:r>
            <a:endParaRPr lang="en-US" alt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8FF3-192A-F740-9E46-2B7C54A3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Stage I gonadal tumors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Surgery and observation are indicated in the setting of normalization of tumor markers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Tumor markers are followed monthly to monitor normalization and anticipate recurrence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If markers fail to normalize </a:t>
            </a:r>
            <a:r>
              <a:rPr lang="en-US" dirty="0">
                <a:latin typeface="+mj-lt"/>
                <a:sym typeface="Wingdings" pitchFamily="2" charset="2"/>
              </a:rPr>
              <a:t> stage II</a:t>
            </a:r>
            <a:endParaRPr lang="en-US" dirty="0">
              <a:latin typeface="+mj-lt"/>
            </a:endParaRP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30% to 50% of patients may recur, but salvage rates are high, and survival is &gt; 95%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All others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Chemotherapy + surgery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Risk-adapted regimens and intensification under evaluation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Radiation therapy IS NOT indicated in upfront management of malignant GCT</a:t>
            </a:r>
          </a:p>
        </p:txBody>
      </p:sp>
      <p:sp>
        <p:nvSpPr>
          <p:cNvPr id="121885" name="Slide Number Placeholder 4">
            <a:extLst>
              <a:ext uri="{FF2B5EF4-FFF2-40B4-BE49-F238E27FC236}">
                <a16:creationId xmlns:a16="http://schemas.microsoft.com/office/drawing/2014/main" id="{073BFDF0-CAF5-894A-A798-2E6F9C71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09CE2-6B57-D04A-B01A-CC5E267A306F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37069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AE52359A-5656-704E-BBCA-614ABB2E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/>
              <a:t>Pediatric Germ Cell Tumors</a:t>
            </a:r>
            <a:br>
              <a:rPr lang="en-US" dirty="0"/>
            </a:br>
            <a:r>
              <a:rPr lang="en-US" sz="3200" b="1" dirty="0"/>
              <a:t>Risk Assignment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F1705F74-6989-C745-A818-1F2AE1E8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Patients with stage I GCT represent a low-risk group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Patients with stage II-IV gonadal GCT appear to be an intermediate risk group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However, post-</a:t>
            </a:r>
            <a:r>
              <a:rPr lang="en-US" altLang="en-US" dirty="0" err="1">
                <a:latin typeface="+mj-lt"/>
              </a:rPr>
              <a:t>puberal</a:t>
            </a:r>
            <a:r>
              <a:rPr lang="en-US" altLang="en-US" dirty="0">
                <a:latin typeface="+mj-lt"/>
              </a:rPr>
              <a:t> patients with gonadal tumors have a higher risk of failure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Patients with advanced extragonadal tumors represent the highest-risk group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Older age (post-</a:t>
            </a:r>
            <a:r>
              <a:rPr lang="en-US" altLang="en-US" dirty="0" err="1">
                <a:latin typeface="+mj-lt"/>
              </a:rPr>
              <a:t>puberal</a:t>
            </a:r>
            <a:r>
              <a:rPr lang="en-US" altLang="en-US" dirty="0">
                <a:latin typeface="+mj-lt"/>
              </a:rPr>
              <a:t>) is the factor most predictive for outcome in these patients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There is a significant interaction between age and primary site.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Young patients – sacrococcygeal (better prognosis)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Older patients – mediastinal (worse prognosis)</a:t>
            </a:r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DDF7B453-D6F8-724B-B40F-65360643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232B4-F9FE-B543-BF2A-7C9E74B876AF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12724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EA3C8648-5888-AB47-A3D7-B567F2E6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4000" b="1" dirty="0"/>
              <a:t>Pediatric Germ Cell Tumors</a:t>
            </a:r>
            <a:br>
              <a:rPr lang="en-US" altLang="en-US" sz="4000" b="1" dirty="0"/>
            </a:br>
            <a:r>
              <a:rPr lang="en-US" altLang="en-US" sz="3200" b="1" dirty="0"/>
              <a:t>Treatment</a:t>
            </a:r>
            <a:endParaRPr lang="en-US" altLang="en-US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C1DC72-FD9C-9649-BC98-6DDDAEDAC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0668"/>
              </p:ext>
            </p:extLst>
          </p:nvPr>
        </p:nvGraphicFramePr>
        <p:xfrm>
          <a:off x="838200" y="1825625"/>
          <a:ext cx="10515600" cy="2292351"/>
        </p:xfrm>
        <a:graphic>
          <a:graphicData uri="http://schemas.openxmlformats.org/drawingml/2006/table">
            <a:tbl>
              <a:tblPr/>
              <a:tblGrid>
                <a:gridCol w="194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Risk-Group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Stages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Treatment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Outcome (OS)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Low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Stage I immature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teratoma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Stage I gonadal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Surgery only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&gt; 95%*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Intermediate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Stages II-IV gonadal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Stages I-II extragonadal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Surgery + Chemotherapy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&gt; 90%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Stages III-IV extragonadal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Surgery + Chemotherapy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70%-75%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marL="116840" marR="116840" marT="45744" marB="4574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1885" name="Slide Number Placeholder 4">
            <a:extLst>
              <a:ext uri="{FF2B5EF4-FFF2-40B4-BE49-F238E27FC236}">
                <a16:creationId xmlns:a16="http://schemas.microsoft.com/office/drawing/2014/main" id="{073BFDF0-CAF5-894A-A798-2E6F9C71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7BF58-08BD-F240-A44E-DEA5EA6C618E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D700D-8F88-6841-9C36-3F7A0431C2A9}"/>
              </a:ext>
            </a:extLst>
          </p:cNvPr>
          <p:cNvSpPr txBox="1"/>
          <p:nvPr/>
        </p:nvSpPr>
        <p:spPr>
          <a:xfrm>
            <a:off x="2728914" y="4457700"/>
            <a:ext cx="772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* Patients with stage I gonadal disease have a ~30%-50% risk of recurrence with surgery only; however, salvage rates with chemotherapy are excellent, thus the recommendation for surgery only and close observation with tumor markers</a:t>
            </a:r>
          </a:p>
        </p:txBody>
      </p:sp>
    </p:spTree>
    <p:extLst>
      <p:ext uri="{BB962C8B-B14F-4D97-AF65-F5344CB8AC3E}">
        <p14:creationId xmlns:p14="http://schemas.microsoft.com/office/powerpoint/2010/main" val="393640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F2AFAB7D-CDD8-684B-B0F7-FB942879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Pediatric Germ Cell Tumors</a:t>
            </a:r>
            <a:br>
              <a:rPr lang="en-US" altLang="en-US" sz="3600" b="1" dirty="0"/>
            </a:br>
            <a:r>
              <a:rPr lang="en-US" altLang="en-US" sz="3200" b="1" dirty="0"/>
              <a:t>Treatment</a:t>
            </a:r>
            <a:endParaRPr lang="en-US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E3AC-060F-EE4B-8D97-B010E3C13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400" dirty="0">
                <a:latin typeface="+mj-lt"/>
                <a:ea typeface="ＭＳ Ｐゴシック" charset="0"/>
              </a:rPr>
              <a:t>Platinum-containing regimens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sz="2000" dirty="0" err="1">
                <a:latin typeface="+mj-lt"/>
                <a:ea typeface="ＭＳ Ｐゴシック" charset="0"/>
              </a:rPr>
              <a:t>PEb</a:t>
            </a:r>
            <a:r>
              <a:rPr lang="en-US" sz="2000" dirty="0">
                <a:latin typeface="+mj-lt"/>
                <a:ea typeface="ＭＳ Ｐゴシック" charset="0"/>
              </a:rPr>
              <a:t>: Cisplatin + Etoposide + Bleomycin</a:t>
            </a: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1800" dirty="0">
                <a:latin typeface="+mj-lt"/>
                <a:ea typeface="ＭＳ Ｐゴシック" charset="0"/>
              </a:rPr>
              <a:t>Adult regimen for adolescents: Weekly </a:t>
            </a:r>
            <a:r>
              <a:rPr lang="en-US" sz="1800" dirty="0" err="1">
                <a:latin typeface="+mj-lt"/>
                <a:ea typeface="ＭＳ Ｐゴシック" charset="0"/>
              </a:rPr>
              <a:t>bleomycin</a:t>
            </a:r>
            <a:r>
              <a:rPr lang="en-US" sz="1800" dirty="0">
                <a:latin typeface="+mj-lt"/>
                <a:ea typeface="ＭＳ Ｐゴシック" charset="0"/>
              </a:rPr>
              <a:t> (BEP)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sz="2000" dirty="0" err="1">
                <a:latin typeface="+mj-lt"/>
                <a:ea typeface="ＭＳ Ｐゴシック" charset="0"/>
              </a:rPr>
              <a:t>CEb</a:t>
            </a:r>
            <a:r>
              <a:rPr lang="en-US" sz="2000" dirty="0">
                <a:latin typeface="+mj-lt"/>
                <a:ea typeface="ＭＳ Ｐゴシック" charset="0"/>
              </a:rPr>
              <a:t>: Carboplatin + Etoposide + Bleomycin</a:t>
            </a: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1800" dirty="0">
                <a:latin typeface="+mj-lt"/>
                <a:ea typeface="ＭＳ Ｐゴシック" charset="0"/>
              </a:rPr>
              <a:t>Used in UK with similar results to PEB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2200" dirty="0">
                <a:latin typeface="+mj-lt"/>
                <a:ea typeface="ＭＳ Ｐゴシック" charset="0"/>
              </a:rPr>
              <a:t>AGCT1531 trial: Randomization Cisplatin </a:t>
            </a:r>
            <a:r>
              <a:rPr lang="en-US" sz="2200" i="1" dirty="0">
                <a:latin typeface="+mj-lt"/>
                <a:ea typeface="ＭＳ Ｐゴシック" charset="0"/>
              </a:rPr>
              <a:t>vs.</a:t>
            </a:r>
            <a:r>
              <a:rPr lang="en-US" sz="2200" dirty="0">
                <a:latin typeface="+mj-lt"/>
                <a:ea typeface="ＭＳ Ｐゴシック" charset="0"/>
              </a:rPr>
              <a:t> Carboplatin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sz="2000" dirty="0">
                <a:latin typeface="+mj-lt"/>
                <a:ea typeface="ＭＳ Ｐゴシック" charset="0"/>
              </a:rPr>
              <a:t>VIP: </a:t>
            </a:r>
            <a:r>
              <a:rPr lang="en-US" sz="2000" dirty="0" err="1">
                <a:latin typeface="+mj-lt"/>
                <a:ea typeface="ＭＳ Ｐゴシック" charset="0"/>
              </a:rPr>
              <a:t>Etoposide</a:t>
            </a:r>
            <a:r>
              <a:rPr lang="en-US" sz="2000" dirty="0">
                <a:latin typeface="+mj-lt"/>
                <a:ea typeface="ＭＳ Ｐゴシック" charset="0"/>
              </a:rPr>
              <a:t> + </a:t>
            </a:r>
            <a:r>
              <a:rPr lang="en-US" sz="2000" dirty="0" err="1">
                <a:latin typeface="+mj-lt"/>
                <a:ea typeface="ＭＳ Ｐゴシック" charset="0"/>
              </a:rPr>
              <a:t>Ifosfamide</a:t>
            </a:r>
            <a:r>
              <a:rPr lang="en-US" sz="2000" dirty="0">
                <a:latin typeface="+mj-lt"/>
                <a:ea typeface="ＭＳ Ｐゴシック" charset="0"/>
              </a:rPr>
              <a:t> + </a:t>
            </a:r>
            <a:r>
              <a:rPr lang="en-US" sz="2000" dirty="0" err="1">
                <a:latin typeface="+mj-lt"/>
                <a:ea typeface="ＭＳ Ｐゴシック" charset="0"/>
              </a:rPr>
              <a:t>Cisplatin</a:t>
            </a:r>
            <a:endParaRPr lang="en-US" sz="2000" dirty="0">
              <a:latin typeface="+mj-lt"/>
              <a:ea typeface="ＭＳ Ｐゴシック" charset="0"/>
            </a:endParaRP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1800" dirty="0">
                <a:latin typeface="+mj-lt"/>
                <a:ea typeface="ＭＳ Ｐゴシック" charset="0"/>
              </a:rPr>
              <a:t>Consider for </a:t>
            </a:r>
            <a:r>
              <a:rPr lang="en-US" sz="1800" dirty="0" err="1">
                <a:latin typeface="+mj-lt"/>
                <a:ea typeface="ＭＳ Ｐゴシック" charset="0"/>
              </a:rPr>
              <a:t>mediastinal</a:t>
            </a:r>
            <a:r>
              <a:rPr lang="en-US" sz="1800" dirty="0">
                <a:latin typeface="+mj-lt"/>
                <a:ea typeface="ＭＳ Ｐゴシック" charset="0"/>
              </a:rPr>
              <a:t> primaries</a:t>
            </a: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1800" dirty="0">
                <a:latin typeface="+mj-lt"/>
                <a:ea typeface="ＭＳ Ｐゴシック" charset="0"/>
              </a:rPr>
              <a:t>Lower postoperative complication rates (</a:t>
            </a:r>
            <a:r>
              <a:rPr lang="en-US" sz="1800" i="1" dirty="0">
                <a:latin typeface="+mj-lt"/>
                <a:ea typeface="ＭＳ Ｐゴシック" charset="0"/>
              </a:rPr>
              <a:t>vs.</a:t>
            </a:r>
            <a:r>
              <a:rPr lang="en-US" sz="1800" dirty="0">
                <a:latin typeface="+mj-lt"/>
                <a:ea typeface="ＭＳ Ｐゴシック" charset="0"/>
              </a:rPr>
              <a:t> BLEO-containing regimen)</a:t>
            </a:r>
          </a:p>
          <a:p>
            <a:pPr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400" dirty="0">
                <a:latin typeface="+mj-lt"/>
                <a:ea typeface="ＭＳ Ｐゴシック" charset="0"/>
              </a:rPr>
              <a:t>Standard approach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sz="2000" dirty="0">
                <a:latin typeface="+mj-lt"/>
                <a:ea typeface="ＭＳ Ｐゴシック" charset="0"/>
              </a:rPr>
              <a:t>Stage I gonadal: observation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sz="2000" dirty="0">
                <a:latin typeface="+mj-lt"/>
                <a:ea typeface="ＭＳ Ｐゴシック" charset="0"/>
              </a:rPr>
              <a:t>Stage I extragonadal and stage II: 4 cycles of postoperative chemotherapy</a:t>
            </a: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US" sz="2000" dirty="0">
                <a:latin typeface="+mj-lt"/>
                <a:ea typeface="ＭＳ Ｐゴシック" charset="0"/>
              </a:rPr>
              <a:t>Stages III-IV: 4 cycles, followed by surgery</a:t>
            </a:r>
          </a:p>
          <a:p>
            <a:pPr lvl="2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1600" dirty="0">
                <a:latin typeface="+mj-lt"/>
                <a:ea typeface="ＭＳ Ｐゴシック" charset="0"/>
              </a:rPr>
              <a:t>Role of postoperative chemotherapy (2 additional cycles) for residual active disease unclear, currently not recommended</a:t>
            </a: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sz="2000" dirty="0">
              <a:latin typeface="+mj-lt"/>
              <a:ea typeface="ＭＳ Ｐゴシック" charset="0"/>
            </a:endParaRPr>
          </a:p>
          <a:p>
            <a:pPr marL="914400" lvl="2" indent="0">
              <a:buClr>
                <a:schemeClr val="accent1"/>
              </a:buClr>
              <a:buNone/>
              <a:defRPr/>
            </a:pPr>
            <a:endParaRPr lang="en-US" sz="1800" dirty="0">
              <a:latin typeface="+mj-lt"/>
              <a:ea typeface="ＭＳ Ｐゴシック" charset="0"/>
            </a:endParaRP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sz="2000" dirty="0">
              <a:latin typeface="+mj-lt"/>
              <a:ea typeface="ＭＳ Ｐゴシック" charset="0"/>
            </a:endParaRPr>
          </a:p>
          <a:p>
            <a:pPr lvl="1">
              <a:buClr>
                <a:schemeClr val="accent1"/>
              </a:buClr>
              <a:buFont typeface="Arial" charset="0"/>
              <a:buChar char="–"/>
              <a:defRPr/>
            </a:pPr>
            <a:endParaRPr lang="en-US" sz="2000" dirty="0">
              <a:latin typeface="+mj-lt"/>
              <a:ea typeface="ＭＳ Ｐゴシック" charset="0"/>
            </a:endParaRPr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6F91E6C6-1B6C-FE49-876D-70F4404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DE523-AD23-F84D-BE3F-0FDF26D18D6F}"/>
              </a:ext>
            </a:extLst>
          </p:cNvPr>
          <p:cNvSpPr txBox="1"/>
          <p:nvPr/>
        </p:nvSpPr>
        <p:spPr>
          <a:xfrm>
            <a:off x="9198787" y="73303"/>
            <a:ext cx="28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79329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64B99CD7-BD0F-584D-B88B-72D6DECA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Sacrococcygeal GCT</a:t>
            </a:r>
          </a:p>
        </p:txBody>
      </p:sp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D68B3354-B2E4-224D-8344-6C8317074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174" y="1484268"/>
            <a:ext cx="5798344" cy="5008607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1:35,000 live births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Two distinct clinical patterns: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Large, predominantly external, detected prenatally or at delivery </a:t>
            </a:r>
            <a:r>
              <a:rPr lang="en-US" altLang="en-US" sz="2000" dirty="0">
                <a:latin typeface="+mj-lt"/>
                <a:sym typeface="Wingdings" pitchFamily="2" charset="2"/>
              </a:rPr>
              <a:t></a:t>
            </a:r>
            <a:r>
              <a:rPr lang="en-US" altLang="en-US" sz="2000" dirty="0">
                <a:latin typeface="+mj-lt"/>
              </a:rPr>
              <a:t> rarely malignant (&lt; 10%) or stage I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Older infants, young children, less apparent </a:t>
            </a:r>
            <a:r>
              <a:rPr lang="en-US" altLang="en-US" sz="2000" dirty="0">
                <a:latin typeface="+mj-lt"/>
                <a:sym typeface="Wingdings" pitchFamily="2" charset="2"/>
              </a:rPr>
              <a:t></a:t>
            </a:r>
            <a:r>
              <a:rPr lang="en-US" altLang="en-US" sz="2000" dirty="0">
                <a:latin typeface="+mj-lt"/>
              </a:rPr>
              <a:t> high rate of malignancy (60-90%), stages III-IV</a:t>
            </a:r>
          </a:p>
          <a:p>
            <a:pPr lvl="2"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Abdominal pain, constipation, bladder dysfunction, neuropathy</a:t>
            </a:r>
          </a:p>
          <a:p>
            <a:pPr lvl="2"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Large pelvic mass, lungs, bone metastases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Pathology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Teratoma </a:t>
            </a:r>
            <a:r>
              <a:rPr lang="en-US" altLang="en-US" sz="2000" dirty="0">
                <a:latin typeface="+mj-lt"/>
                <a:sym typeface="Wingdings" pitchFamily="2" charset="2"/>
              </a:rPr>
              <a:t>– Immature Teratoma – YST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  <a:sym typeface="Wingdings" pitchFamily="2" charset="2"/>
              </a:rPr>
              <a:t>Treatment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  <a:sym typeface="Wingdings" pitchFamily="2" charset="2"/>
              </a:rPr>
              <a:t>Stage I: Surgery alone (+ coccyx)</a:t>
            </a:r>
          </a:p>
          <a:p>
            <a:pPr lvl="1">
              <a:buClr>
                <a:schemeClr val="accent1"/>
              </a:buClr>
            </a:pPr>
            <a:r>
              <a:rPr lang="en-US" altLang="en-US" sz="2000" dirty="0">
                <a:latin typeface="+mj-lt"/>
                <a:sym typeface="Wingdings" pitchFamily="2" charset="2"/>
              </a:rPr>
              <a:t>Stages II – IV: Surgery + Chemotherapy</a:t>
            </a:r>
          </a:p>
          <a:p>
            <a:pPr>
              <a:buClr>
                <a:schemeClr val="accent1"/>
              </a:buClr>
            </a:pPr>
            <a:r>
              <a:rPr lang="en-US" altLang="en-US" sz="2400" dirty="0">
                <a:latin typeface="+mj-lt"/>
                <a:sym typeface="Wingdings" pitchFamily="2" charset="2"/>
              </a:rPr>
              <a:t>Prognosis: Excellent (survival &gt; 90%)</a:t>
            </a:r>
            <a:endParaRPr lang="en-US" altLang="en-US" sz="2400" dirty="0">
              <a:latin typeface="+mj-lt"/>
            </a:endParaRPr>
          </a:p>
          <a:p>
            <a:pPr lvl="2">
              <a:buClr>
                <a:schemeClr val="accent1"/>
              </a:buClr>
            </a:pPr>
            <a:endParaRPr lang="en-US" altLang="en-US" sz="1600" dirty="0">
              <a:latin typeface="+mj-lt"/>
            </a:endParaRPr>
          </a:p>
        </p:txBody>
      </p:sp>
      <p:sp>
        <p:nvSpPr>
          <p:cNvPr id="126979" name="Slide Number Placeholder 3">
            <a:extLst>
              <a:ext uri="{FF2B5EF4-FFF2-40B4-BE49-F238E27FC236}">
                <a16:creationId xmlns:a16="http://schemas.microsoft.com/office/drawing/2014/main" id="{773473FE-81FF-4B46-BEDD-7C39EA13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6980" name="Picture 1">
            <a:extLst>
              <a:ext uri="{FF2B5EF4-FFF2-40B4-BE49-F238E27FC236}">
                <a16:creationId xmlns:a16="http://schemas.microsoft.com/office/drawing/2014/main" id="{F99C592A-F71B-AB4D-A690-E3ABDA30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96279"/>
            <a:ext cx="3819525" cy="32004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Box 2">
            <a:extLst>
              <a:ext uri="{FF2B5EF4-FFF2-40B4-BE49-F238E27FC236}">
                <a16:creationId xmlns:a16="http://schemas.microsoft.com/office/drawing/2014/main" id="{C76FBCB5-5730-B941-8EA3-1B8BA45C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112" y="2511170"/>
            <a:ext cx="1349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Type I: 46.7%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Type II: 34.7%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Type III: 8.8%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Type IV: 9.8%</a:t>
            </a:r>
          </a:p>
        </p:txBody>
      </p:sp>
      <p:sp>
        <p:nvSpPr>
          <p:cNvPr id="115719" name="TextBox 3">
            <a:extLst>
              <a:ext uri="{FF2B5EF4-FFF2-40B4-BE49-F238E27FC236}">
                <a16:creationId xmlns:a16="http://schemas.microsoft.com/office/drawing/2014/main" id="{F54C4CD2-C676-B040-9549-02AC1DE7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5161721"/>
            <a:ext cx="4988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Reprinted from Rescorla FJ, Pediatric Germ Cell Tumors, in Seminars in Pediatric Surgery 51-60, 2012, with permission from Elsevier</a:t>
            </a:r>
          </a:p>
        </p:txBody>
      </p:sp>
    </p:spTree>
    <p:extLst>
      <p:ext uri="{BB962C8B-B14F-4D97-AF65-F5344CB8AC3E}">
        <p14:creationId xmlns:p14="http://schemas.microsoft.com/office/powerpoint/2010/main" val="429259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1FB1B2EC-6616-3A44-A0C1-730C26F4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Long Term Effects</a:t>
            </a:r>
          </a:p>
        </p:txBody>
      </p:sp>
      <p:sp>
        <p:nvSpPr>
          <p:cNvPr id="128002" name="Content Placeholder 2">
            <a:extLst>
              <a:ext uri="{FF2B5EF4-FFF2-40B4-BE49-F238E27FC236}">
                <a16:creationId xmlns:a16="http://schemas.microsoft.com/office/drawing/2014/main" id="{993E57CB-FB89-BB4E-83A2-33B68666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Chemotherapy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Hearing loss 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Neuropathy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Therapy-related AML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Cardiotoxicity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Renal toxicity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Pulmonary toxicity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Bladder and bowel dysfunction in SCT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en-US" dirty="0">
              <a:latin typeface="+mj-lt"/>
            </a:endParaRPr>
          </a:p>
        </p:txBody>
      </p:sp>
      <p:sp>
        <p:nvSpPr>
          <p:cNvPr id="128003" name="Slide Number Placeholder 3">
            <a:extLst>
              <a:ext uri="{FF2B5EF4-FFF2-40B4-BE49-F238E27FC236}">
                <a16:creationId xmlns:a16="http://schemas.microsoft.com/office/drawing/2014/main" id="{D1F61017-2424-C341-BFA1-1B6FD5A7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721FCEF5-C737-DB4E-975C-4C75A87D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Pediatric Germ Cell Tumors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623D880E-3E35-9447-B14F-76B3733A0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Annual Incidence: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3.9 cases per million children (0-15y)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1.5 cases / million at gonadal sites 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2.4 cases / million at extragonadal sites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~3% of all pediatric cancers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altLang="en-US" sz="2400" dirty="0">
                <a:latin typeface="+mj-lt"/>
              </a:rPr>
              <a:t>Bimodal age distribution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Peak &lt; 3 years</a:t>
            </a:r>
          </a:p>
          <a:p>
            <a:pPr lvl="2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Extragonadal</a:t>
            </a:r>
          </a:p>
          <a:p>
            <a:pPr lvl="2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Testicular tumors</a:t>
            </a:r>
          </a:p>
          <a:p>
            <a:pPr lvl="1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altLang="en-US" sz="2000" dirty="0">
                <a:latin typeface="+mj-lt"/>
              </a:rPr>
              <a:t>Peak: adolescence</a:t>
            </a:r>
          </a:p>
          <a:p>
            <a:pPr lvl="2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altLang="en-US" sz="1800" dirty="0">
                <a:latin typeface="+mj-lt"/>
              </a:rPr>
              <a:t>Gonadal tumors</a:t>
            </a:r>
          </a:p>
        </p:txBody>
      </p:sp>
      <p:sp>
        <p:nvSpPr>
          <p:cNvPr id="102404" name="Slide Number Placeholder 4">
            <a:extLst>
              <a:ext uri="{FF2B5EF4-FFF2-40B4-BE49-F238E27FC236}">
                <a16:creationId xmlns:a16="http://schemas.microsoft.com/office/drawing/2014/main" id="{DEDDD63B-3E55-B64B-BE15-11824911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03" name="Picture 4">
            <a:extLst>
              <a:ext uri="{FF2B5EF4-FFF2-40B4-BE49-F238E27FC236}">
                <a16:creationId xmlns:a16="http://schemas.microsoft.com/office/drawing/2014/main" id="{DA02C7BA-31A0-6442-827C-720863B2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43" y="1676400"/>
            <a:ext cx="4810125" cy="33543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Rectangle 5">
            <a:extLst>
              <a:ext uri="{FF2B5EF4-FFF2-40B4-BE49-F238E27FC236}">
                <a16:creationId xmlns:a16="http://schemas.microsoft.com/office/drawing/2014/main" id="{A049088D-8547-6D4D-866F-E6D5E488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53" y="5165725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Ries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 LAG, Smith MA, Gurney JG,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Linet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 M,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Tamra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 T, Young JL, Bunin GR (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</a:rPr>
              <a:t>eds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Cancer Incidence and Survival among Children and Adolescents: United States SEER Program 1975-1995, National Cancer Institute, SEER Program. NIH Pub.No.99-4649. Bethesda,MD,1999.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762CE-8C49-F64B-BC74-F8ADE8945BC0}"/>
              </a:ext>
            </a:extLst>
          </p:cNvPr>
          <p:cNvSpPr txBox="1"/>
          <p:nvPr/>
        </p:nvSpPr>
        <p:spPr>
          <a:xfrm>
            <a:off x="8721708" y="73303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Epidemiology and Risk Factors</a:t>
            </a:r>
          </a:p>
        </p:txBody>
      </p:sp>
    </p:spTree>
    <p:extLst>
      <p:ext uri="{BB962C8B-B14F-4D97-AF65-F5344CB8AC3E}">
        <p14:creationId xmlns:p14="http://schemas.microsoft.com/office/powerpoint/2010/main" val="40937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88EF-3C51-EB41-B77E-18E4FC49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Histology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9B77A-BE79-A74B-BDA8-7DDE311E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u="sng" dirty="0" err="1">
                <a:latin typeface="+mj-lt"/>
              </a:rPr>
              <a:t>Seminomatous</a:t>
            </a:r>
            <a:r>
              <a:rPr lang="en-US" sz="2400" u="sng" dirty="0">
                <a:latin typeface="+mj-lt"/>
              </a:rPr>
              <a:t> (</a:t>
            </a:r>
            <a:r>
              <a:rPr lang="en-US" sz="2400" u="sng" dirty="0" err="1">
                <a:latin typeface="+mj-lt"/>
              </a:rPr>
              <a:t>germinomatous</a:t>
            </a:r>
            <a:r>
              <a:rPr lang="en-US" sz="2400" u="sng" dirty="0">
                <a:latin typeface="+mj-lt"/>
              </a:rPr>
              <a:t>) GCT: </a:t>
            </a:r>
          </a:p>
          <a:p>
            <a:pPr lvl="1">
              <a:buClr>
                <a:schemeClr val="accent1"/>
              </a:buClr>
            </a:pPr>
            <a:r>
              <a:rPr lang="en-US" sz="2000" dirty="0">
                <a:latin typeface="+mj-lt"/>
              </a:rPr>
              <a:t>Seminoma (testes)</a:t>
            </a:r>
          </a:p>
          <a:p>
            <a:pPr lvl="1">
              <a:buClr>
                <a:schemeClr val="accent1"/>
              </a:buClr>
            </a:pPr>
            <a:r>
              <a:rPr lang="en-US" sz="2000" dirty="0">
                <a:latin typeface="+mj-lt"/>
              </a:rPr>
              <a:t>Dysgerminoma (ovary)</a:t>
            </a:r>
          </a:p>
          <a:p>
            <a:pPr lvl="1">
              <a:buClr>
                <a:schemeClr val="accent1"/>
              </a:buClr>
            </a:pPr>
            <a:r>
              <a:rPr lang="en-US" sz="2000" dirty="0">
                <a:latin typeface="+mj-lt"/>
              </a:rPr>
              <a:t>Germinoma (extra-gonadal)</a:t>
            </a:r>
          </a:p>
          <a:p>
            <a:pPr>
              <a:buClr>
                <a:schemeClr val="accent1"/>
              </a:buClr>
            </a:pPr>
            <a:r>
              <a:rPr lang="en-US" sz="2400" u="sng" dirty="0">
                <a:latin typeface="+mj-lt"/>
              </a:rPr>
              <a:t>Non-</a:t>
            </a:r>
            <a:r>
              <a:rPr lang="en-US" sz="2400" u="sng" dirty="0" err="1">
                <a:latin typeface="+mj-lt"/>
              </a:rPr>
              <a:t>seminomatous</a:t>
            </a:r>
            <a:r>
              <a:rPr lang="en-US" sz="2400" u="sng" dirty="0">
                <a:latin typeface="+mj-lt"/>
              </a:rPr>
              <a:t> (non-</a:t>
            </a:r>
            <a:r>
              <a:rPr lang="en-US" sz="2400" u="sng" dirty="0" err="1">
                <a:latin typeface="+mj-lt"/>
              </a:rPr>
              <a:t>germinomatous</a:t>
            </a:r>
            <a:r>
              <a:rPr lang="en-US" sz="2400" u="sng" dirty="0">
                <a:latin typeface="+mj-lt"/>
              </a:rPr>
              <a:t>) GCTs:</a:t>
            </a:r>
          </a:p>
          <a:p>
            <a:pPr lvl="1">
              <a:buClr>
                <a:schemeClr val="accent1"/>
              </a:buClr>
            </a:pPr>
            <a:r>
              <a:rPr lang="en-US" sz="2000" u="sng" dirty="0">
                <a:latin typeface="+mj-lt"/>
              </a:rPr>
              <a:t>Embryonal Carcinoma</a:t>
            </a:r>
            <a:r>
              <a:rPr lang="en-US" sz="2000" dirty="0">
                <a:latin typeface="+mj-lt"/>
              </a:rPr>
              <a:t>: Undifferentiated cells that histologically resemble embryonic cells from the blastocyst</a:t>
            </a:r>
          </a:p>
          <a:p>
            <a:pPr lvl="1">
              <a:buClr>
                <a:schemeClr val="accent1"/>
              </a:buClr>
            </a:pPr>
            <a:r>
              <a:rPr lang="en-US" sz="2000" u="sng" dirty="0">
                <a:latin typeface="+mj-lt"/>
              </a:rPr>
              <a:t>Yolk Sac Tumor</a:t>
            </a:r>
            <a:r>
              <a:rPr lang="en-US" sz="2000" dirty="0">
                <a:latin typeface="+mj-lt"/>
              </a:rPr>
              <a:t>: Most common malignant GCT in young children; components of embryonic and extraembryonic endoderm</a:t>
            </a:r>
          </a:p>
          <a:p>
            <a:pPr lvl="1">
              <a:buClr>
                <a:schemeClr val="accent1"/>
              </a:buClr>
            </a:pPr>
            <a:r>
              <a:rPr lang="en-US" sz="2000" u="sng" dirty="0">
                <a:latin typeface="+mj-lt"/>
              </a:rPr>
              <a:t>Choriocarcinoma</a:t>
            </a:r>
            <a:r>
              <a:rPr lang="en-US" sz="2000" dirty="0">
                <a:latin typeface="+mj-lt"/>
              </a:rPr>
              <a:t>: Very rare, represents trophoblastic differentiation</a:t>
            </a:r>
          </a:p>
          <a:p>
            <a:pPr lvl="1">
              <a:buClr>
                <a:schemeClr val="accent1"/>
              </a:buClr>
            </a:pPr>
            <a:r>
              <a:rPr lang="en-US" sz="2000" u="sng" dirty="0">
                <a:latin typeface="+mj-lt"/>
              </a:rPr>
              <a:t>Teratoma</a:t>
            </a:r>
            <a:r>
              <a:rPr lang="en-US" sz="2000" dirty="0">
                <a:latin typeface="+mj-lt"/>
              </a:rPr>
              <a:t>: disordered mixture of differentiated cell types from all three somatic cell layers. If a component acquires neuronal differentiation: </a:t>
            </a:r>
            <a:r>
              <a:rPr lang="en-US" sz="2000" u="sng" dirty="0">
                <a:latin typeface="+mj-lt"/>
              </a:rPr>
              <a:t>immature teratoma</a:t>
            </a: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9CA5E-FE6D-674C-9D08-799277655228}"/>
              </a:ext>
            </a:extLst>
          </p:cNvPr>
          <p:cNvSpPr txBox="1"/>
          <p:nvPr/>
        </p:nvSpPr>
        <p:spPr>
          <a:xfrm>
            <a:off x="8721708" y="73303"/>
            <a:ext cx="34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 and Pathophysiology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98F60-0D34-E049-8675-752F3E19128E}"/>
              </a:ext>
            </a:extLst>
          </p:cNvPr>
          <p:cNvSpPr txBox="1"/>
          <p:nvPr/>
        </p:nvSpPr>
        <p:spPr>
          <a:xfrm>
            <a:off x="8728614" y="33661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83602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9263-DF66-DF45-B2E3-479EDFB7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Pediatric Germ Cell Tumors</a:t>
            </a:r>
            <a:br>
              <a:rPr lang="en-US" b="1" dirty="0"/>
            </a:br>
            <a:r>
              <a:rPr lang="en-US" sz="3200" b="1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EE53-57AD-0A47-9E9E-74F0F26D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u="sng" dirty="0">
                <a:latin typeface="+mj-lt"/>
              </a:rPr>
              <a:t>Type I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Children &lt; 4 years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Usually present as teratoma, yolk sac tumor, or mixtures of the two</a:t>
            </a:r>
          </a:p>
          <a:p>
            <a:pPr>
              <a:buClr>
                <a:schemeClr val="accent1"/>
              </a:buClr>
            </a:pPr>
            <a:r>
              <a:rPr lang="en-US" u="sng" dirty="0">
                <a:latin typeface="+mj-lt"/>
              </a:rPr>
              <a:t>Type II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Puberty through young adulthood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Full range of </a:t>
            </a:r>
            <a:r>
              <a:rPr lang="en-US" dirty="0" err="1">
                <a:latin typeface="+mj-lt"/>
              </a:rPr>
              <a:t>germinomatous</a:t>
            </a:r>
            <a:r>
              <a:rPr lang="en-US" dirty="0">
                <a:latin typeface="+mj-lt"/>
              </a:rPr>
              <a:t> and non-</a:t>
            </a:r>
            <a:r>
              <a:rPr lang="en-US" dirty="0" err="1">
                <a:latin typeface="+mj-lt"/>
              </a:rPr>
              <a:t>germinomatous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histologies</a:t>
            </a:r>
            <a:endParaRPr lang="en-US" dirty="0">
              <a:latin typeface="+mj-lt"/>
            </a:endParaRP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Often associated with a presumptive precursor lesion known as germ cell neoplasia in situ (GNCIS, usually seen in normal tissue adjacent to tumor)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C4AAB-6920-3340-82FD-3662BCB89C39}"/>
              </a:ext>
            </a:extLst>
          </p:cNvPr>
          <p:cNvSpPr txBox="1"/>
          <p:nvPr/>
        </p:nvSpPr>
        <p:spPr>
          <a:xfrm>
            <a:off x="8721708" y="73303"/>
            <a:ext cx="34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 and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29989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C498-82DF-BA41-A321-601A2A3F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Pediatric Germ Cell Tumors</a:t>
            </a:r>
            <a:br>
              <a:rPr lang="en-US" b="1" dirty="0"/>
            </a:br>
            <a:r>
              <a:rPr lang="en-US" sz="3200" b="1" dirty="0"/>
              <a:t>Biology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236E2-5381-9242-AABB-F7878642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1650999"/>
            <a:ext cx="11120438" cy="495697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  <a:ea typeface="Calibri" pitchFamily="-111" charset="0"/>
                <a:cs typeface="Calibri"/>
              </a:rPr>
              <a:t>Origin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  <a:ea typeface="Calibri" pitchFamily="-111" charset="0"/>
                <a:cs typeface="Calibri"/>
              </a:rPr>
              <a:t>Arise from primordial cells involved in gametogenesis at different stages of development (Type I </a:t>
            </a:r>
            <a:r>
              <a:rPr lang="en-US" i="1" dirty="0">
                <a:latin typeface="+mj-lt"/>
                <a:ea typeface="Calibri" pitchFamily="-111" charset="0"/>
                <a:cs typeface="Calibri"/>
              </a:rPr>
              <a:t>vs</a:t>
            </a:r>
            <a:r>
              <a:rPr lang="en-US" dirty="0">
                <a:latin typeface="+mj-lt"/>
                <a:ea typeface="Calibri" pitchFamily="-111" charset="0"/>
                <a:cs typeface="Calibri"/>
              </a:rPr>
              <a:t>. Type II)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  <a:ea typeface="Calibri" pitchFamily="-111" charset="0"/>
                <a:cs typeface="Calibri"/>
              </a:rPr>
              <a:t>Aberrant </a:t>
            </a:r>
            <a:r>
              <a:rPr lang="en-US" dirty="0" err="1">
                <a:latin typeface="+mj-lt"/>
                <a:ea typeface="Calibri" pitchFamily="-111" charset="0"/>
                <a:cs typeface="Calibri"/>
              </a:rPr>
              <a:t>caudad</a:t>
            </a:r>
            <a:r>
              <a:rPr lang="en-US" dirty="0">
                <a:latin typeface="+mj-lt"/>
                <a:ea typeface="Calibri" pitchFamily="-111" charset="0"/>
                <a:cs typeface="Calibri"/>
              </a:rPr>
              <a:t> or cephalad migration of germ cells leads to midline extragonadal tumors.</a:t>
            </a:r>
            <a:endParaRPr lang="en-US" dirty="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Molecular Genetics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Type I (young patients)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Gain of 1q, 11q, 20q, and 22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Loss of 1p, 6q, and 16q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Partial loss of genomic imprinting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Type II (older patients)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Amplification of chromosome 12 (usually through creation of isochromosome 12p)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Amplification of X chromosome</a:t>
            </a:r>
          </a:p>
          <a:p>
            <a:pPr lvl="2">
              <a:buClr>
                <a:schemeClr val="accent1"/>
              </a:buClr>
            </a:pPr>
            <a:r>
              <a:rPr lang="en-US" dirty="0">
                <a:latin typeface="+mj-lt"/>
              </a:rPr>
              <a:t>Loss of genomic imprinting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Type I and II exhibit distinct gene expression profiles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+mj-lt"/>
              </a:rPr>
              <a:t>Distinct miRNA landscape from normal gonad (serum miRNA levels under evaluation as tumor markers)</a:t>
            </a:r>
          </a:p>
          <a:p>
            <a:pPr lvl="2">
              <a:buClr>
                <a:schemeClr val="accent1"/>
              </a:buClr>
            </a:pP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F50B1-35B9-1C4D-80AE-0E9CE1004114}"/>
              </a:ext>
            </a:extLst>
          </p:cNvPr>
          <p:cNvSpPr txBox="1"/>
          <p:nvPr/>
        </p:nvSpPr>
        <p:spPr>
          <a:xfrm>
            <a:off x="8721708" y="73303"/>
            <a:ext cx="34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 and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345214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FC8BDAF2-19B1-0745-94F3-B609553F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Risk Factors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42F7E74C-AA4E-4549-9614-4821424A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316" y="1829594"/>
            <a:ext cx="5742709" cy="4351338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Genetic syndromes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Klinefelter Syndrome (47XXY)</a:t>
            </a: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Gonadal Dysgenesis 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altLang="en-US" dirty="0" err="1">
                <a:latin typeface="+mj-lt"/>
              </a:rPr>
              <a:t>Swyer</a:t>
            </a:r>
            <a:r>
              <a:rPr lang="en-US" altLang="en-US" dirty="0">
                <a:latin typeface="+mj-lt"/>
              </a:rPr>
              <a:t> Syndrome (46XY)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Turner Syndrome (47XO)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B6FC0-E7A0-D94F-A7A8-5A5E92BDC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Anatomic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Crypto-</a:t>
            </a:r>
            <a:r>
              <a:rPr lang="en-US" altLang="en-US" dirty="0" err="1">
                <a:latin typeface="+mj-lt"/>
              </a:rPr>
              <a:t>orchidism</a:t>
            </a:r>
            <a:endParaRPr lang="en-US" altLang="en-US" dirty="0">
              <a:latin typeface="+mj-lt"/>
            </a:endParaRP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Genitourinary anomalies</a:t>
            </a:r>
          </a:p>
          <a:p>
            <a:pPr lvl="2"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Hernia, hydrocele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9EDAC98B-3C13-5745-A1AF-E4C3B007C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573A6-4643-824F-8D9F-12F0E7EA3F46}"/>
              </a:ext>
            </a:extLst>
          </p:cNvPr>
          <p:cNvSpPr txBox="1"/>
          <p:nvPr/>
        </p:nvSpPr>
        <p:spPr>
          <a:xfrm>
            <a:off x="8721708" y="73303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Epidemiology and Risk Factors</a:t>
            </a:r>
          </a:p>
        </p:txBody>
      </p:sp>
    </p:spTree>
    <p:extLst>
      <p:ext uri="{BB962C8B-B14F-4D97-AF65-F5344CB8AC3E}">
        <p14:creationId xmlns:p14="http://schemas.microsoft.com/office/powerpoint/2010/main" val="93600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>
            <a:extLst>
              <a:ext uri="{FF2B5EF4-FFF2-40B4-BE49-F238E27FC236}">
                <a16:creationId xmlns:a16="http://schemas.microsoft.com/office/drawing/2014/main" id="{AC1A4AF2-DFEB-DC41-8970-BBCB594A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</a:rPr>
              <a:t>Pediatric Germ Cell Tumors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Clinical Presentation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10593" name="Rectangle 3">
            <a:extLst>
              <a:ext uri="{FF2B5EF4-FFF2-40B4-BE49-F238E27FC236}">
                <a16:creationId xmlns:a16="http://schemas.microsoft.com/office/drawing/2014/main" id="{D2BE2C55-7A92-9E42-8008-4095AED72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654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Presentation: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Ovarian: abdominal pain, palpable abdominal/adnexal mass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Consider ovarian sex cord-stromal tumor if</a:t>
            </a:r>
          </a:p>
          <a:p>
            <a:pPr lvl="3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Precocious puberty: Granulosa Cell Tumor (young children)</a:t>
            </a:r>
          </a:p>
          <a:p>
            <a:pPr lvl="3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Amenorrhea and/or virilization: Sertoli-Leydig Tumor (adolescents)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Testicular: Irregular, non-tender mass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Extragonadal tumors: 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Sacrococcygeal: Constipation, urinary retention 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Mediastinal: Chest pain, respiratory distress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Diagnosis: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CT/MRI primary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Metastatic work-up: Bone scan, Chest CT</a:t>
            </a:r>
          </a:p>
        </p:txBody>
      </p:sp>
      <p:sp>
        <p:nvSpPr>
          <p:cNvPr id="110594" name="Slide Number Placeholder 3">
            <a:extLst>
              <a:ext uri="{FF2B5EF4-FFF2-40B4-BE49-F238E27FC236}">
                <a16:creationId xmlns:a16="http://schemas.microsoft.com/office/drawing/2014/main" id="{7B1E9BA9-4417-664F-B23A-568C9806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AD523-482B-B04E-A78D-B5C4ABEC5911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7815281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E27F2CA0-0414-9347-8AE4-CEE1407D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b="1" dirty="0"/>
              <a:t>Pediatric Germ Cell Tumors</a:t>
            </a:r>
            <a:br>
              <a:rPr lang="en-US" altLang="en-US" b="1" dirty="0"/>
            </a:br>
            <a:r>
              <a:rPr lang="en-US" altLang="en-US" sz="3200" b="1" dirty="0"/>
              <a:t>Clinical Presentation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EBCD3CA4-39C1-F447-9E20-0D993DE3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u="sng" dirty="0">
                <a:latin typeface="+mj-lt"/>
              </a:rPr>
              <a:t>Age: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Girls </a:t>
            </a:r>
            <a:r>
              <a:rPr lang="en-US" altLang="en-US" dirty="0">
                <a:latin typeface="+mj-lt"/>
                <a:sym typeface="Wingdings" pitchFamily="2" charset="2"/>
              </a:rPr>
              <a:t></a:t>
            </a:r>
            <a:r>
              <a:rPr lang="en-US" altLang="en-US" dirty="0">
                <a:latin typeface="+mj-lt"/>
              </a:rPr>
              <a:t> ovarian tumors after age 3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Boys </a:t>
            </a:r>
            <a:r>
              <a:rPr lang="en-US" altLang="en-US" dirty="0">
                <a:latin typeface="+mj-lt"/>
                <a:sym typeface="Wingdings" pitchFamily="2" charset="2"/>
              </a:rPr>
              <a:t></a:t>
            </a:r>
            <a:r>
              <a:rPr lang="en-US" altLang="en-US" dirty="0">
                <a:latin typeface="+mj-lt"/>
              </a:rPr>
              <a:t> testicular tumors before age 4 or after age 13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Extragonadal tumors: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Sacro-coccyx before age 4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Mediastinum after age 9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dirty="0">
                <a:latin typeface="+mj-lt"/>
              </a:rPr>
              <a:t>80% stage III/IV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u="sng" dirty="0">
                <a:latin typeface="+mj-lt"/>
                <a:cs typeface="Times New Roman" panose="02020603050405020304" pitchFamily="18" charset="0"/>
              </a:rPr>
              <a:t>Site: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Gonadal: 41% </a:t>
            </a:r>
            <a:r>
              <a:rPr lang="en-US" altLang="en-US" i="1" dirty="0">
                <a:latin typeface="+mj-lt"/>
                <a:cs typeface="Times New Roman" panose="02020603050405020304" pitchFamily="18" charset="0"/>
              </a:rPr>
              <a:t>vs.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Extragonadal: 59%.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Children &lt; 15 </a:t>
            </a:r>
            <a:r>
              <a:rPr lang="en-US" altLang="en-US" dirty="0">
                <a:latin typeface="+mj-lt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Extragonadal &gt; Gonadal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Children ≥ 15 </a:t>
            </a:r>
            <a:r>
              <a:rPr lang="en-US" altLang="en-US" dirty="0">
                <a:latin typeface="+mj-lt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Gonadal &gt; Extragonadal</a:t>
            </a:r>
            <a:endParaRPr lang="en-US" altLang="en-US" dirty="0">
              <a:latin typeface="+mj-lt"/>
            </a:endParaRPr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B8982FCD-1931-F14F-8F7B-C092E980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DA224-759A-4BB5-9A94-C09FF052618D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8B1C7-3D67-7E44-AA51-4563C881B8D2}"/>
              </a:ext>
            </a:extLst>
          </p:cNvPr>
          <p:cNvSpPr txBox="1"/>
          <p:nvPr/>
        </p:nvSpPr>
        <p:spPr>
          <a:xfrm>
            <a:off x="9444232" y="4507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60662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0533bb-bfdf-45c4-9e5c-1558b0841ffd">
      <UserInfo>
        <DisplayName>ACL_ASPHO-F</DisplayName>
        <AccountId>2384</AccountId>
        <AccountType/>
      </UserInfo>
      <UserInfo>
        <DisplayName>Dominic Sawaya</DisplayName>
        <AccountId>872</AccountId>
        <AccountType/>
      </UserInfo>
      <UserInfo>
        <DisplayName>System Account</DisplayName>
        <AccountId>1073741823</AccountId>
        <AccountType/>
      </UserInfo>
      <UserInfo>
        <DisplayName>AMC_Helpdesk_Admins</DisplayName>
        <AccountId>13</AccountId>
        <AccountType/>
      </UserInfo>
    </SharedWithUsers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F7992-1BA5-4944-BD18-DE144823D70A}">
  <ds:schemaRefs>
    <ds:schemaRef ds:uri="http://schemas.microsoft.com/office/2006/metadata/properties"/>
    <ds:schemaRef ds:uri="http://schemas.microsoft.com/office/infopath/2007/PartnerControls"/>
    <ds:schemaRef ds:uri="5e0533bb-bfdf-45c4-9e5c-1558b0841ffd"/>
    <ds:schemaRef ds:uri="9c46be9e-554d-43f0-bc75-21fbb32bf30c"/>
  </ds:schemaRefs>
</ds:datastoreItem>
</file>

<file path=customXml/itemProps2.xml><?xml version="1.0" encoding="utf-8"?>
<ds:datastoreItem xmlns:ds="http://schemas.openxmlformats.org/officeDocument/2006/customXml" ds:itemID="{E5BBDFDE-AB53-453C-8D8F-74EEC9EF9C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FD405-D571-4D01-9415-6F8C006FD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533bb-bfdf-45c4-9e5c-1558b0841ffd"/>
    <ds:schemaRef ds:uri="9c46be9e-554d-43f0-bc75-21fbb32bf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3660</TotalTime>
  <Words>1732</Words>
  <Application>Microsoft Office PowerPoint</Application>
  <PresentationFormat>Widescreen</PresentationFormat>
  <Paragraphs>281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Germ Cell Tumors</vt:lpstr>
      <vt:lpstr>This talk will follow the topical structure suggested by the ABP:</vt:lpstr>
      <vt:lpstr>Pediatric Germ Cell Tumors</vt:lpstr>
      <vt:lpstr>Pediatric Germ Cell Tumors Histology</vt:lpstr>
      <vt:lpstr>Pediatric Germ Cell Tumors Classification</vt:lpstr>
      <vt:lpstr>Pediatric Germ Cell Tumors Biology</vt:lpstr>
      <vt:lpstr>Pediatric Germ Cell Tumors Risk Factors</vt:lpstr>
      <vt:lpstr>Pediatric Germ Cell Tumors Clinical Presentation</vt:lpstr>
      <vt:lpstr>Pediatric Germ Cell Tumors Clinical Presentation</vt:lpstr>
      <vt:lpstr>Pediatric Germ Cell Tumors Histology and Tumor Markers</vt:lpstr>
      <vt:lpstr>Pediatric Germ Cell Tumors Tumor Marker Kinetics</vt:lpstr>
      <vt:lpstr>Pediatric Germ Cell Tumors Staging</vt:lpstr>
      <vt:lpstr>Pediatric Germ Cell Tumors Staging of Testicular Tumors</vt:lpstr>
      <vt:lpstr>Pediatric Germ Cell Tumors Staging of Ovarian Tumors</vt:lpstr>
      <vt:lpstr>Pediatric Germ Cell Tumors Treatment</vt:lpstr>
      <vt:lpstr>Pediatric Germ Cell Tumors Risk Assignment</vt:lpstr>
      <vt:lpstr>Pediatric Germ Cell Tumors Treatment</vt:lpstr>
      <vt:lpstr>Pediatric Germ Cell Tumors Treatment</vt:lpstr>
      <vt:lpstr>Sacrococcygeal GCT</vt:lpstr>
      <vt:lpstr>Long Term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Cassie McGarigle</cp:lastModifiedBy>
  <cp:revision>74</cp:revision>
  <dcterms:created xsi:type="dcterms:W3CDTF">2020-10-02T16:01:30Z</dcterms:created>
  <dcterms:modified xsi:type="dcterms:W3CDTF">2022-09-01T14:37:31Z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0x010100579A214DB234C54691908C6F3DF6D4DB</vt:lpwstr>
  </property>
</Properties>
</file>