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handoutMasterIdLst>
    <p:handoutMasterId r:id="rId109"/>
  </p:handoutMasterIdLst>
  <p:sldIdLst>
    <p:sldId id="458" r:id="rId2"/>
    <p:sldId id="260" r:id="rId3"/>
    <p:sldId id="261" r:id="rId4"/>
    <p:sldId id="262" r:id="rId5"/>
    <p:sldId id="263" r:id="rId6"/>
    <p:sldId id="264" r:id="rId7"/>
    <p:sldId id="265" r:id="rId8"/>
    <p:sldId id="454" r:id="rId9"/>
    <p:sldId id="456" r:id="rId10"/>
    <p:sldId id="455" r:id="rId11"/>
    <p:sldId id="266"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452" r:id="rId42"/>
    <p:sldId id="388" r:id="rId43"/>
    <p:sldId id="389" r:id="rId44"/>
    <p:sldId id="390" r:id="rId45"/>
    <p:sldId id="391" r:id="rId46"/>
    <p:sldId id="392" r:id="rId47"/>
    <p:sldId id="393" r:id="rId48"/>
    <p:sldId id="394" r:id="rId49"/>
    <p:sldId id="395" r:id="rId50"/>
    <p:sldId id="396" r:id="rId51"/>
    <p:sldId id="397" r:id="rId52"/>
    <p:sldId id="398"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413" r:id="rId68"/>
    <p:sldId id="414" r:id="rId69"/>
    <p:sldId id="453" r:id="rId70"/>
    <p:sldId id="415" r:id="rId71"/>
    <p:sldId id="416" r:id="rId72"/>
    <p:sldId id="417" r:id="rId73"/>
    <p:sldId id="418" r:id="rId74"/>
    <p:sldId id="419" r:id="rId75"/>
    <p:sldId id="420" r:id="rId76"/>
    <p:sldId id="421" r:id="rId77"/>
    <p:sldId id="422" r:id="rId78"/>
    <p:sldId id="423" r:id="rId79"/>
    <p:sldId id="424" r:id="rId80"/>
    <p:sldId id="425" r:id="rId81"/>
    <p:sldId id="426" r:id="rId82"/>
    <p:sldId id="427" r:id="rId83"/>
    <p:sldId id="428" r:id="rId84"/>
    <p:sldId id="429" r:id="rId85"/>
    <p:sldId id="430" r:id="rId86"/>
    <p:sldId id="431" r:id="rId87"/>
    <p:sldId id="432" r:id="rId88"/>
    <p:sldId id="433" r:id="rId89"/>
    <p:sldId id="434" r:id="rId90"/>
    <p:sldId id="435" r:id="rId91"/>
    <p:sldId id="436" r:id="rId92"/>
    <p:sldId id="437" r:id="rId93"/>
    <p:sldId id="438" r:id="rId94"/>
    <p:sldId id="439" r:id="rId95"/>
    <p:sldId id="440" r:id="rId96"/>
    <p:sldId id="441" r:id="rId97"/>
    <p:sldId id="442" r:id="rId98"/>
    <p:sldId id="443" r:id="rId99"/>
    <p:sldId id="444" r:id="rId100"/>
    <p:sldId id="445" r:id="rId101"/>
    <p:sldId id="446" r:id="rId102"/>
    <p:sldId id="447" r:id="rId103"/>
    <p:sldId id="448" r:id="rId104"/>
    <p:sldId id="449" r:id="rId105"/>
    <p:sldId id="450" r:id="rId106"/>
    <p:sldId id="451" r:id="rId10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38" d="100"/>
        <a:sy n="13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4445C5-5E85-4A0D-85FB-DF499967A4A1}" type="datetimeFigureOut">
              <a:rPr lang="en-US" smtClean="0"/>
              <a:t>12/30/2016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51AA150-FADD-490B-9571-49A6284076EB}" type="slidenum">
              <a:rPr lang="en-US" smtClean="0"/>
              <a:t>‹#›</a:t>
            </a:fld>
            <a:endParaRPr lang="en-US"/>
          </a:p>
        </p:txBody>
      </p:sp>
    </p:spTree>
    <p:extLst>
      <p:ext uri="{BB962C8B-B14F-4D97-AF65-F5344CB8AC3E}">
        <p14:creationId xmlns:p14="http://schemas.microsoft.com/office/powerpoint/2010/main" val="2210932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1D3A9AF-A8F2-4FDE-952D-DADD0EDFA040}" type="datetimeFigureOut">
              <a:rPr lang="en-US" smtClean="0"/>
              <a:t>12/30/2016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E40897A-9FB0-4B60-9998-FA48C7606A70}" type="slidenum">
              <a:rPr lang="en-US" smtClean="0"/>
              <a:t>‹#›</a:t>
            </a:fld>
            <a:endParaRPr lang="en-US"/>
          </a:p>
        </p:txBody>
      </p:sp>
    </p:spTree>
    <p:extLst>
      <p:ext uri="{BB962C8B-B14F-4D97-AF65-F5344CB8AC3E}">
        <p14:creationId xmlns:p14="http://schemas.microsoft.com/office/powerpoint/2010/main" val="83970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93671-E38B-0E44-B405-D0E52877329C}" type="slidenum">
              <a:rPr lang="en-US"/>
              <a:pPr/>
              <a:t>82</a:t>
            </a:fld>
            <a:endParaRPr lang="en-US"/>
          </a:p>
        </p:txBody>
      </p:sp>
      <p:sp>
        <p:nvSpPr>
          <p:cNvPr id="1239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3907" name="Rectangle 3"/>
          <p:cNvSpPr>
            <a:spLocks noGrp="1" noChangeArrowheads="1"/>
          </p:cNvSpPr>
          <p:nvPr>
            <p:ph type="body" idx="1"/>
          </p:nvPr>
        </p:nvSpPr>
        <p:spPr/>
        <p:txBody>
          <a:bodyPr/>
          <a:lstStyle/>
          <a:p>
            <a:r>
              <a:rPr lang="en-US"/>
              <a:t>Correction of aPTT after mixing does not rule out inhibitor since FVIII inhibitor can correct aPTT if tested without incubation time</a:t>
            </a:r>
          </a:p>
          <a:p>
            <a:r>
              <a:rPr lang="en-US"/>
              <a:t>If incubation with normal plasma occurs, inhibitor effect becomes apparent (Brandt, page 1601)</a:t>
            </a:r>
          </a:p>
        </p:txBody>
      </p:sp>
    </p:spTree>
    <p:extLst>
      <p:ext uri="{BB962C8B-B14F-4D97-AF65-F5344CB8AC3E}">
        <p14:creationId xmlns:p14="http://schemas.microsoft.com/office/powerpoint/2010/main" val="249567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E0F64DF-CDB0-46F1-9F3F-A91F207B506E}" type="datetimeFigureOut">
              <a:rPr lang="en-US"/>
              <a:pPr>
                <a:defRPr/>
              </a:pPr>
              <a:t>12/30/2016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445867-6241-400D-9852-4338DA5EDE43}" type="slidenum">
              <a:rPr lang="en-US"/>
              <a:pPr>
                <a:defRPr/>
              </a:pPr>
              <a:t>‹#›</a:t>
            </a:fld>
            <a:endParaRPr lang="en-US"/>
          </a:p>
        </p:txBody>
      </p:sp>
    </p:spTree>
    <p:extLst>
      <p:ext uri="{BB962C8B-B14F-4D97-AF65-F5344CB8AC3E}">
        <p14:creationId xmlns:p14="http://schemas.microsoft.com/office/powerpoint/2010/main" val="215416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0FAA3B-2B97-49FC-9267-5C1CF90640AB}" type="datetimeFigureOut">
              <a:rPr lang="en-US"/>
              <a:pPr>
                <a:defRPr/>
              </a:pPr>
              <a:t>12/30/2016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552046-7069-485D-81C3-8CDF6ED6DD32}" type="slidenum">
              <a:rPr lang="en-US"/>
              <a:pPr>
                <a:defRPr/>
              </a:pPr>
              <a:t>‹#›</a:t>
            </a:fld>
            <a:endParaRPr lang="en-US"/>
          </a:p>
        </p:txBody>
      </p:sp>
    </p:spTree>
    <p:extLst>
      <p:ext uri="{BB962C8B-B14F-4D97-AF65-F5344CB8AC3E}">
        <p14:creationId xmlns:p14="http://schemas.microsoft.com/office/powerpoint/2010/main" val="302694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90AAC-0F5C-46AB-8CEC-40EA3F34FDCA}" type="datetimeFigureOut">
              <a:rPr lang="en-US"/>
              <a:pPr>
                <a:defRPr/>
              </a:pPr>
              <a:t>12/30/2016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FB8483-AB1B-4F42-819D-F5BE7C555558}" type="slidenum">
              <a:rPr lang="en-US"/>
              <a:pPr>
                <a:defRPr/>
              </a:pPr>
              <a:t>‹#›</a:t>
            </a:fld>
            <a:endParaRPr lang="en-US"/>
          </a:p>
        </p:txBody>
      </p:sp>
    </p:spTree>
    <p:extLst>
      <p:ext uri="{BB962C8B-B14F-4D97-AF65-F5344CB8AC3E}">
        <p14:creationId xmlns:p14="http://schemas.microsoft.com/office/powerpoint/2010/main" val="59153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Content Placeholder 4" descr="FB-Signature-Icon.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6465" y="342901"/>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401763"/>
            <a:ext cx="8229600" cy="698500"/>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4" name="Date Placeholder 2"/>
          <p:cNvSpPr>
            <a:spLocks noGrp="1"/>
          </p:cNvSpPr>
          <p:nvPr>
            <p:ph type="dt" sz="half" idx="10"/>
          </p:nvPr>
        </p:nvSpPr>
        <p:spPr>
          <a:xfrm>
            <a:off x="457200" y="6465888"/>
            <a:ext cx="2133600" cy="365125"/>
          </a:xfrm>
          <a:prstGeom prst="rect">
            <a:avLst/>
          </a:prstGeom>
        </p:spPr>
        <p:txBody>
          <a:bodyPr/>
          <a:lstStyle>
            <a:lvl1pPr>
              <a:defRPr/>
            </a:lvl1pPr>
          </a:lstStyle>
          <a:p>
            <a:fld id="{63F818A4-F510-8D4A-925D-90F2003094B1}" type="datetime1">
              <a:rPr lang="en-US" smtClean="0"/>
              <a:t>12/30/2016</a:t>
            </a:fld>
            <a:endParaRPr lang="en-US"/>
          </a:p>
        </p:txBody>
      </p:sp>
      <p:sp>
        <p:nvSpPr>
          <p:cNvPr id="5" name="Footer Placeholder 3"/>
          <p:cNvSpPr>
            <a:spLocks noGrp="1"/>
          </p:cNvSpPr>
          <p:nvPr>
            <p:ph type="ftr" sz="quarter" idx="11"/>
          </p:nvPr>
        </p:nvSpPr>
        <p:spPr>
          <a:xfrm>
            <a:off x="3124200" y="6465888"/>
            <a:ext cx="2895600" cy="365125"/>
          </a:xfrm>
          <a:prstGeom prst="rect">
            <a:avLst/>
          </a:prstGeom>
        </p:spPr>
        <p:txBody>
          <a:bodyPr/>
          <a:lstStyle>
            <a:lvl1pPr>
              <a:defRPr/>
            </a:lvl1pPr>
          </a:lstStyle>
          <a:p>
            <a:r>
              <a:rPr lang="en-US"/>
              <a:t>© 2010 CHLA - All Rights Reserved</a:t>
            </a:r>
          </a:p>
        </p:txBody>
      </p:sp>
      <p:sp>
        <p:nvSpPr>
          <p:cNvPr id="6" name="Slide Number Placeholder 4"/>
          <p:cNvSpPr>
            <a:spLocks noGrp="1"/>
          </p:cNvSpPr>
          <p:nvPr>
            <p:ph type="sldNum" sz="quarter" idx="12"/>
          </p:nvPr>
        </p:nvSpPr>
        <p:spPr>
          <a:xfrm>
            <a:off x="6553200" y="6465888"/>
            <a:ext cx="2133600" cy="365125"/>
          </a:xfrm>
          <a:prstGeom prst="rect">
            <a:avLst/>
          </a:prstGeom>
        </p:spPr>
        <p:txBody>
          <a:bodyPr/>
          <a:lstStyle>
            <a:lvl1pPr>
              <a:defRPr/>
            </a:lvl1pPr>
          </a:lstStyle>
          <a:p>
            <a:fld id="{A0C399BC-E3E0-CA45-BFA4-4A6374505E41}" type="slidenum">
              <a:rPr lang="en-US"/>
              <a:pPr/>
              <a:t>‹#›</a:t>
            </a:fld>
            <a:endParaRPr lang="en-US"/>
          </a:p>
        </p:txBody>
      </p:sp>
    </p:spTree>
    <p:extLst>
      <p:ext uri="{BB962C8B-B14F-4D97-AF65-F5344CB8AC3E}">
        <p14:creationId xmlns:p14="http://schemas.microsoft.com/office/powerpoint/2010/main" val="13413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2DB998-B399-48CC-923A-FEB8CC73A78D}" type="datetimeFigureOut">
              <a:rPr lang="en-US"/>
              <a:pPr>
                <a:defRPr/>
              </a:pPr>
              <a:t>12/30/2016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C3947F-BD36-44B5-B787-7D29BC2D9B8F}" type="slidenum">
              <a:rPr lang="en-US"/>
              <a:pPr>
                <a:defRPr/>
              </a:pPr>
              <a:t>‹#›</a:t>
            </a:fld>
            <a:endParaRPr lang="en-US"/>
          </a:p>
        </p:txBody>
      </p:sp>
    </p:spTree>
    <p:extLst>
      <p:ext uri="{BB962C8B-B14F-4D97-AF65-F5344CB8AC3E}">
        <p14:creationId xmlns:p14="http://schemas.microsoft.com/office/powerpoint/2010/main" val="88269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D8CBE5-D03D-48EB-84CA-7FB9755E9F4F}" type="datetimeFigureOut">
              <a:rPr lang="en-US"/>
              <a:pPr>
                <a:defRPr/>
              </a:pPr>
              <a:t>12/30/2016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F9F9CE-18BC-483F-881E-BED43FAA5476}" type="slidenum">
              <a:rPr lang="en-US"/>
              <a:pPr>
                <a:defRPr/>
              </a:pPr>
              <a:t>‹#›</a:t>
            </a:fld>
            <a:endParaRPr lang="en-US"/>
          </a:p>
        </p:txBody>
      </p:sp>
    </p:spTree>
    <p:extLst>
      <p:ext uri="{BB962C8B-B14F-4D97-AF65-F5344CB8AC3E}">
        <p14:creationId xmlns:p14="http://schemas.microsoft.com/office/powerpoint/2010/main" val="191444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4592C25-2719-43C0-9DE8-326674DF402F}" type="datetimeFigureOut">
              <a:rPr lang="en-US"/>
              <a:pPr>
                <a:defRPr/>
              </a:pPr>
              <a:t>12/30/2016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D4C3FB-D11D-434B-9EBB-B53D118512B8}" type="slidenum">
              <a:rPr lang="en-US"/>
              <a:pPr>
                <a:defRPr/>
              </a:pPr>
              <a:t>‹#›</a:t>
            </a:fld>
            <a:endParaRPr lang="en-US"/>
          </a:p>
        </p:txBody>
      </p:sp>
    </p:spTree>
    <p:extLst>
      <p:ext uri="{BB962C8B-B14F-4D97-AF65-F5344CB8AC3E}">
        <p14:creationId xmlns:p14="http://schemas.microsoft.com/office/powerpoint/2010/main" val="374386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B52258-49C4-4629-A6F9-B91443FBF0D3}" type="datetimeFigureOut">
              <a:rPr lang="en-US"/>
              <a:pPr>
                <a:defRPr/>
              </a:pPr>
              <a:t>12/30/2016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200FA52-2F74-412F-8231-B9BAB86339C2}" type="slidenum">
              <a:rPr lang="en-US"/>
              <a:pPr>
                <a:defRPr/>
              </a:pPr>
              <a:t>‹#›</a:t>
            </a:fld>
            <a:endParaRPr lang="en-US"/>
          </a:p>
        </p:txBody>
      </p:sp>
    </p:spTree>
    <p:extLst>
      <p:ext uri="{BB962C8B-B14F-4D97-AF65-F5344CB8AC3E}">
        <p14:creationId xmlns:p14="http://schemas.microsoft.com/office/powerpoint/2010/main" val="61153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7BBE4E-D55A-4476-9EEB-06EE7C76789A}" type="datetimeFigureOut">
              <a:rPr lang="en-US"/>
              <a:pPr>
                <a:defRPr/>
              </a:pPr>
              <a:t>12/30/2016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63D8D4-384C-4E2B-AC65-8773C6ECDF40}" type="slidenum">
              <a:rPr lang="en-US"/>
              <a:pPr>
                <a:defRPr/>
              </a:pPr>
              <a:t>‹#›</a:t>
            </a:fld>
            <a:endParaRPr lang="en-US"/>
          </a:p>
        </p:txBody>
      </p:sp>
    </p:spTree>
    <p:extLst>
      <p:ext uri="{BB962C8B-B14F-4D97-AF65-F5344CB8AC3E}">
        <p14:creationId xmlns:p14="http://schemas.microsoft.com/office/powerpoint/2010/main" val="205376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C84AF2-A117-45FA-ACF1-BD6D6CCA6909}" type="datetimeFigureOut">
              <a:rPr lang="en-US"/>
              <a:pPr>
                <a:defRPr/>
              </a:pPr>
              <a:t>12/30/2016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CF4C04-72B4-4532-866B-638C5D91EF00}" type="slidenum">
              <a:rPr lang="en-US"/>
              <a:pPr>
                <a:defRPr/>
              </a:pPr>
              <a:t>‹#›</a:t>
            </a:fld>
            <a:endParaRPr lang="en-US"/>
          </a:p>
        </p:txBody>
      </p:sp>
    </p:spTree>
    <p:extLst>
      <p:ext uri="{BB962C8B-B14F-4D97-AF65-F5344CB8AC3E}">
        <p14:creationId xmlns:p14="http://schemas.microsoft.com/office/powerpoint/2010/main" val="28246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6FC68B-C143-4940-8CFE-8809ABFC4E9E}" type="datetimeFigureOut">
              <a:rPr lang="en-US"/>
              <a:pPr>
                <a:defRPr/>
              </a:pPr>
              <a:t>12/30/2016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0EE90D-3CEC-4B81-868A-BAD169AAA866}" type="slidenum">
              <a:rPr lang="en-US"/>
              <a:pPr>
                <a:defRPr/>
              </a:pPr>
              <a:t>‹#›</a:t>
            </a:fld>
            <a:endParaRPr lang="en-US"/>
          </a:p>
        </p:txBody>
      </p:sp>
    </p:spTree>
    <p:extLst>
      <p:ext uri="{BB962C8B-B14F-4D97-AF65-F5344CB8AC3E}">
        <p14:creationId xmlns:p14="http://schemas.microsoft.com/office/powerpoint/2010/main" val="303123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FC4D98-3927-4891-8B1B-F6D999E42461}" type="datetimeFigureOut">
              <a:rPr lang="en-US"/>
              <a:pPr>
                <a:defRPr/>
              </a:pPr>
              <a:t>12/30/2016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D2184B-5E2C-45B6-98A8-9ABA53E8DE4D}" type="slidenum">
              <a:rPr lang="en-US"/>
              <a:pPr>
                <a:defRPr/>
              </a:pPr>
              <a:t>‹#›</a:t>
            </a:fld>
            <a:endParaRPr lang="en-US"/>
          </a:p>
        </p:txBody>
      </p:sp>
    </p:spTree>
    <p:extLst>
      <p:ext uri="{BB962C8B-B14F-4D97-AF65-F5344CB8AC3E}">
        <p14:creationId xmlns:p14="http://schemas.microsoft.com/office/powerpoint/2010/main" val="192196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120A81-2796-4BF5-9273-56319E1BD7BD}" type="datetimeFigureOut">
              <a:rPr lang="en-US"/>
              <a:pPr>
                <a:defRPr/>
              </a:pPr>
              <a:t>12/30/2016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D69039-3253-4829-9CD9-D08F19B882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350" y="4724400"/>
            <a:ext cx="8915400" cy="990600"/>
          </a:xfrm>
        </p:spPr>
        <p:txBody>
          <a:bodyPr/>
          <a:lstStyle/>
          <a:p>
            <a:pPr eaLnBrk="1" hangingPunct="1"/>
            <a:r>
              <a:rPr lang="en-US" altLang="en-US" sz="4000" b="1" smtClean="0">
                <a:solidFill>
                  <a:schemeClr val="bg1"/>
                </a:solidFill>
              </a:rPr>
              <a:t>Header</a:t>
            </a:r>
          </a:p>
        </p:txBody>
      </p:sp>
      <p:sp>
        <p:nvSpPr>
          <p:cNvPr id="3" name="Subtitle 2"/>
          <p:cNvSpPr>
            <a:spLocks noGrp="1"/>
          </p:cNvSpPr>
          <p:nvPr>
            <p:ph type="subTitle" idx="1"/>
          </p:nvPr>
        </p:nvSpPr>
        <p:spPr>
          <a:xfrm>
            <a:off x="1219200" y="5867400"/>
            <a:ext cx="6400800" cy="533400"/>
          </a:xfrm>
        </p:spPr>
        <p:txBody>
          <a:bodyPr rtlCol="0">
            <a:normAutofit lnSpcReduction="10000"/>
          </a:bodyPr>
          <a:lstStyle/>
          <a:p>
            <a:pPr eaLnBrk="1" fontAlgn="auto" hangingPunct="1">
              <a:spcAft>
                <a:spcPts val="0"/>
              </a:spcAft>
              <a:buFont typeface="Arial" panose="020B0604020202020204" pitchFamily="34" charset="0"/>
              <a:buNone/>
              <a:defRPr/>
            </a:pPr>
            <a:r>
              <a:rPr lang="en-US" dirty="0" smtClean="0">
                <a:solidFill>
                  <a:schemeClr val="bg1"/>
                </a:solidFill>
              </a:rPr>
              <a:t>Subhead</a:t>
            </a:r>
            <a:endParaRPr lang="en-US" dirty="0">
              <a:solidFill>
                <a:schemeClr val="bg1"/>
              </a:solidFill>
            </a:endParaRPr>
          </a:p>
        </p:txBody>
      </p:sp>
      <p:pic>
        <p:nvPicPr>
          <p:cNvPr id="20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bwMode="auto">
          <a:xfrm>
            <a:off x="1263650" y="58674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buFont typeface="Arial" panose="020B0604020202020204" pitchFamily="34" charset="0"/>
              <a:buNone/>
              <a:defRPr/>
            </a:pPr>
            <a:r>
              <a:rPr lang="en-US" sz="2800" dirty="0" smtClean="0">
                <a:solidFill>
                  <a:schemeClr val="bg1"/>
                </a:solidFill>
                <a:ea typeface="+mn-ea"/>
                <a:cs typeface="+mn-cs"/>
              </a:rPr>
              <a:t>Guy Young, </a:t>
            </a:r>
            <a:r>
              <a:rPr lang="en-US" sz="2800" dirty="0" smtClean="0">
                <a:solidFill>
                  <a:schemeClr val="bg1"/>
                </a:solidFill>
                <a:ea typeface="+mn-ea"/>
                <a:cs typeface="+mn-cs"/>
              </a:rPr>
              <a:t>MD</a:t>
            </a:r>
            <a:endParaRPr lang="en-US" sz="2800" dirty="0" smtClean="0">
              <a:solidFill>
                <a:schemeClr val="bg1"/>
              </a:solidFill>
              <a:ea typeface="+mn-ea"/>
              <a:cs typeface="+mn-cs"/>
            </a:endParaRPr>
          </a:p>
        </p:txBody>
      </p:sp>
      <p:sp>
        <p:nvSpPr>
          <p:cNvPr id="6" name="Title 1"/>
          <p:cNvSpPr txBox="1">
            <a:spLocks/>
          </p:cNvSpPr>
          <p:nvPr/>
        </p:nvSpPr>
        <p:spPr bwMode="auto">
          <a:xfrm>
            <a:off x="0" y="4843818"/>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latin typeface="Calibri" charset="0"/>
              </a:rPr>
              <a:t>Blood Coagulation Overview and Acquired Hemorrhagic Disorders </a:t>
            </a:r>
            <a:endParaRPr lang="en-US" sz="3200" b="1" dirty="0">
              <a:solidFill>
                <a:schemeClr val="bg1"/>
              </a:solidFill>
              <a:latin typeface="Calibri" charset="0"/>
            </a:endParaRPr>
          </a:p>
        </p:txBody>
      </p:sp>
    </p:spTree>
    <p:extLst>
      <p:ext uri="{BB962C8B-B14F-4D97-AF65-F5344CB8AC3E}">
        <p14:creationId xmlns:p14="http://schemas.microsoft.com/office/powerpoint/2010/main" val="32462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12788"/>
            <a:ext cx="8229600" cy="698500"/>
          </a:xfrm>
        </p:spPr>
        <p:txBody>
          <a:bodyPr/>
          <a:lstStyle/>
          <a:p>
            <a:r>
              <a:rPr lang="en-US" sz="4000" dirty="0" err="1" smtClean="0"/>
              <a:t>Osteogenesis</a:t>
            </a:r>
            <a:r>
              <a:rPr lang="en-US" sz="4000" dirty="0" smtClean="0"/>
              <a:t> </a:t>
            </a:r>
            <a:r>
              <a:rPr lang="en-US" sz="4000" dirty="0" err="1" smtClean="0"/>
              <a:t>imperfecta</a:t>
            </a:r>
            <a:endParaRPr lang="en-US" sz="4000" dirty="0"/>
          </a:p>
        </p:txBody>
      </p:sp>
      <p:pic>
        <p:nvPicPr>
          <p:cNvPr id="4" name="Picture 3"/>
          <p:cNvPicPr>
            <a:picLocks noChangeAspect="1"/>
          </p:cNvPicPr>
          <p:nvPr/>
        </p:nvPicPr>
        <p:blipFill>
          <a:blip r:embed="rId2"/>
          <a:stretch>
            <a:fillRect/>
          </a:stretch>
        </p:blipFill>
        <p:spPr>
          <a:xfrm>
            <a:off x="260052" y="2002098"/>
            <a:ext cx="4178300" cy="1943100"/>
          </a:xfrm>
          <a:prstGeom prst="rect">
            <a:avLst/>
          </a:prstGeom>
        </p:spPr>
      </p:pic>
      <p:pic>
        <p:nvPicPr>
          <p:cNvPr id="6" name="Picture 5"/>
          <p:cNvPicPr>
            <a:picLocks noChangeAspect="1"/>
          </p:cNvPicPr>
          <p:nvPr/>
        </p:nvPicPr>
        <p:blipFill>
          <a:blip r:embed="rId3"/>
          <a:stretch>
            <a:fillRect/>
          </a:stretch>
        </p:blipFill>
        <p:spPr>
          <a:xfrm>
            <a:off x="4710132" y="2002098"/>
            <a:ext cx="3086100" cy="2641600"/>
          </a:xfrm>
          <a:prstGeom prst="rect">
            <a:avLst/>
          </a:prstGeom>
        </p:spPr>
      </p:pic>
      <p:cxnSp>
        <p:nvCxnSpPr>
          <p:cNvPr id="5" name="Straight Arrow Connector 4"/>
          <p:cNvCxnSpPr/>
          <p:nvPr/>
        </p:nvCxnSpPr>
        <p:spPr>
          <a:xfrm>
            <a:off x="832319" y="1424987"/>
            <a:ext cx="120962" cy="142228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9934" y="1632766"/>
            <a:ext cx="1345707" cy="369332"/>
          </a:xfrm>
          <a:prstGeom prst="rect">
            <a:avLst/>
          </a:prstGeom>
          <a:noFill/>
        </p:spPr>
        <p:txBody>
          <a:bodyPr wrap="square" rtlCol="0">
            <a:spAutoFit/>
          </a:bodyPr>
          <a:lstStyle/>
          <a:p>
            <a:r>
              <a:rPr lang="en-US" dirty="0" smtClean="0">
                <a:solidFill>
                  <a:srgbClr val="FFFFFF"/>
                </a:solidFill>
              </a:rPr>
              <a:t>Blue sclera</a:t>
            </a:r>
            <a:endParaRPr lang="en-US" dirty="0">
              <a:solidFill>
                <a:srgbClr val="FFFFFF"/>
              </a:solidFill>
            </a:endParaRPr>
          </a:p>
        </p:txBody>
      </p:sp>
      <p:sp>
        <p:nvSpPr>
          <p:cNvPr id="7" name="Rounded Rectangle 6"/>
          <p:cNvSpPr/>
          <p:nvPr/>
        </p:nvSpPr>
        <p:spPr>
          <a:xfrm>
            <a:off x="187719" y="4655963"/>
            <a:ext cx="8710948" cy="1363837"/>
          </a:xfrm>
          <a:prstGeom prst="roundRect">
            <a:avLst/>
          </a:prstGeom>
          <a:solidFill>
            <a:srgbClr val="C0504D"/>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FFFFFF"/>
                </a:solidFill>
              </a:rPr>
              <a:t>Diagnosis: Physical Examination is usually sufficient. Genetic testing is available—there are at least 4 subtypes.</a:t>
            </a:r>
            <a:endParaRPr lang="en-US" sz="2800" dirty="0">
              <a:solidFill>
                <a:srgbClr val="FFFFFF"/>
              </a:solidFill>
            </a:endParaRPr>
          </a:p>
        </p:txBody>
      </p:sp>
      <p:cxnSp>
        <p:nvCxnSpPr>
          <p:cNvPr id="9" name="Straight Arrow Connector 8"/>
          <p:cNvCxnSpPr/>
          <p:nvPr/>
        </p:nvCxnSpPr>
        <p:spPr>
          <a:xfrm flipH="1">
            <a:off x="6794344" y="1280368"/>
            <a:ext cx="450143" cy="890485"/>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794344" y="1263435"/>
            <a:ext cx="1345707" cy="369332"/>
          </a:xfrm>
          <a:prstGeom prst="rect">
            <a:avLst/>
          </a:prstGeom>
          <a:noFill/>
        </p:spPr>
        <p:txBody>
          <a:bodyPr wrap="square" rtlCol="0">
            <a:spAutoFit/>
          </a:bodyPr>
          <a:lstStyle/>
          <a:p>
            <a:r>
              <a:rPr lang="en-US" dirty="0">
                <a:solidFill>
                  <a:srgbClr val="FFFFFF"/>
                </a:solidFill>
              </a:rPr>
              <a:t>F</a:t>
            </a:r>
            <a:r>
              <a:rPr lang="en-US" dirty="0" smtClean="0">
                <a:solidFill>
                  <a:srgbClr val="FFFFFF"/>
                </a:solidFill>
              </a:rPr>
              <a:t>ractures</a:t>
            </a:r>
            <a:endParaRPr lang="en-US" dirty="0">
              <a:solidFill>
                <a:srgbClr val="FFFFFF"/>
              </a:solidFill>
            </a:endParaRPr>
          </a:p>
        </p:txBody>
      </p:sp>
    </p:spTree>
    <p:extLst>
      <p:ext uri="{BB962C8B-B14F-4D97-AF65-F5344CB8AC3E}">
        <p14:creationId xmlns:p14="http://schemas.microsoft.com/office/powerpoint/2010/main" val="147596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Font typeface="+mj-lt"/>
              <a:buAutoNum type="arabicPeriod" startAt="2"/>
            </a:pPr>
            <a:r>
              <a:rPr lang="en-US" sz="2400" dirty="0"/>
              <a:t>Disorders of coagulation (diagnosis and therapy)</a:t>
            </a:r>
          </a:p>
          <a:p>
            <a:pPr marL="1082675" lvl="2" indent="-457200">
              <a:buFont typeface="+mj-lt"/>
              <a:buAutoNum type="alphaLcPeriod" startAt="2"/>
            </a:pPr>
            <a:r>
              <a:rPr lang="en-US" sz="1800" dirty="0" smtClean="0"/>
              <a:t>Acquired defects</a:t>
            </a:r>
          </a:p>
          <a:p>
            <a:pPr marL="1308100" lvl="3" indent="-457200">
              <a:buFont typeface="+mj-lt"/>
              <a:buAutoNum type="romanLcPeriod"/>
            </a:pPr>
            <a:r>
              <a:rPr lang="en-US" sz="1600" dirty="0" smtClean="0"/>
              <a:t>Disseminated intravascular coagulation (DIC) </a:t>
            </a:r>
          </a:p>
          <a:p>
            <a:pPr marL="1546225" lvl="4" indent="-457200">
              <a:buFont typeface="+mj-lt"/>
              <a:buAutoNum type="alphaLcParenR" startAt="2"/>
            </a:pPr>
            <a:r>
              <a:rPr lang="en-US" sz="1600" dirty="0" smtClean="0">
                <a:latin typeface="Arial Narrow"/>
                <a:cs typeface="Arial Narrow"/>
              </a:rPr>
              <a:t>Laboratory abnormalities</a:t>
            </a:r>
            <a:endParaRPr lang="en-US" sz="400" dirty="0">
              <a:latin typeface="Arial Narrow"/>
              <a:cs typeface="Arial Narrow"/>
            </a:endParaRPr>
          </a:p>
          <a:p>
            <a:pPr marL="1884362" lvl="5" indent="-342900" defTabSz="-60325">
              <a:buFont typeface="+mj-lt"/>
              <a:buAutoNum type="arabicParenR"/>
            </a:pPr>
            <a:r>
              <a:rPr lang="en-US" sz="1600" dirty="0" smtClean="0">
                <a:latin typeface="Arial Narrow"/>
                <a:cs typeface="Arial Narrow"/>
              </a:rPr>
              <a:t>Know which tests to perform and how to interpret their results in patients with DIC (slide 59)</a:t>
            </a:r>
          </a:p>
          <a:p>
            <a:pPr marL="1884362" lvl="5" indent="-342900" defTabSz="-60325">
              <a:buFont typeface="+mj-lt"/>
              <a:buAutoNum type="arabicParenR"/>
            </a:pPr>
            <a:r>
              <a:rPr lang="en-US" sz="1600" dirty="0" smtClean="0">
                <a:latin typeface="Arial Narrow"/>
                <a:cs typeface="Arial Narrow"/>
              </a:rPr>
              <a:t>Know that fibrinolysis usually accompanies DIC (slide 53)</a:t>
            </a:r>
          </a:p>
          <a:p>
            <a:pPr marL="1884362" lvl="5" indent="-342900" defTabSz="-60325">
              <a:buFont typeface="+mj-lt"/>
              <a:buAutoNum type="arabicParenR"/>
            </a:pPr>
            <a:r>
              <a:rPr lang="en-US" sz="1600" dirty="0" smtClean="0">
                <a:latin typeface="Arial Narrow"/>
                <a:cs typeface="Arial Narrow"/>
              </a:rPr>
              <a:t>Know which blood coagulation factors are reduced in the plasma of patients with DIC (slide 59)</a:t>
            </a:r>
          </a:p>
          <a:p>
            <a:pPr marL="1884362" lvl="5" indent="-342900" defTabSz="-60325">
              <a:buFont typeface="+mj-lt"/>
              <a:buAutoNum type="arabicParenR"/>
            </a:pPr>
            <a:r>
              <a:rPr lang="en-US" sz="1600" dirty="0" smtClean="0">
                <a:latin typeface="Arial Narrow"/>
                <a:cs typeface="Arial Narrow"/>
              </a:rPr>
              <a:t>Know the significance of the measurement of fibrinogen, fibrin products, and degradation, e.g. D-dimer, fibrin monomer, </a:t>
            </a:r>
            <a:r>
              <a:rPr lang="en-US" sz="1600" dirty="0" err="1" smtClean="0">
                <a:latin typeface="Arial Narrow"/>
                <a:cs typeface="Arial Narrow"/>
              </a:rPr>
              <a:t>fibrinopeptide</a:t>
            </a:r>
            <a:r>
              <a:rPr lang="en-US" sz="1600" dirty="0" smtClean="0">
                <a:latin typeface="Arial Narrow"/>
                <a:cs typeface="Arial Narrow"/>
              </a:rPr>
              <a:t> A  and B (slide 59)</a:t>
            </a:r>
          </a:p>
          <a:p>
            <a:pPr marL="1033463" lvl="4" indent="508000" defTabSz="-60325">
              <a:buFont typeface="+mj-lt"/>
              <a:buAutoNum type="alphaLcParenR" startAt="2"/>
            </a:pPr>
            <a:r>
              <a:rPr lang="en-US" sz="1600" dirty="0" smtClean="0">
                <a:latin typeface="Arial Narrow"/>
                <a:cs typeface="Arial Narrow"/>
              </a:rPr>
              <a:t>Treatment and outcome</a:t>
            </a:r>
          </a:p>
          <a:p>
            <a:pPr marL="1884363" lvl="5" indent="-342900" defTabSz="-60325">
              <a:buFont typeface="+mj-lt"/>
              <a:buAutoNum type="arabicParenR"/>
            </a:pPr>
            <a:r>
              <a:rPr lang="en-US" sz="1600" dirty="0" smtClean="0">
                <a:latin typeface="Arial Narrow"/>
                <a:cs typeface="Arial Narrow"/>
              </a:rPr>
              <a:t>Recognize the risks and benefits of the various therapeutic options for DIC (slide 61)</a:t>
            </a:r>
          </a:p>
          <a:p>
            <a:pPr marL="1884363" lvl="5" indent="-342900" defTabSz="-60325">
              <a:buFont typeface="+mj-lt"/>
              <a:buAutoNum type="arabicParenR"/>
            </a:pPr>
            <a:r>
              <a:rPr lang="en-US" sz="1600" dirty="0" smtClean="0">
                <a:latin typeface="Arial Narrow"/>
                <a:cs typeface="Arial Narrow"/>
              </a:rPr>
              <a:t>Know that control of the primary disorder is the main treatment for DIC (slide 61)</a:t>
            </a:r>
          </a:p>
          <a:p>
            <a:pPr marL="1262063" lvl="4" indent="-228600" defTabSz="-60325">
              <a:buFont typeface="+mj-lt"/>
              <a:buAutoNum type="arabicParenR"/>
            </a:pPr>
            <a:endParaRPr lang="en-US" sz="400" dirty="0" smtClean="0">
              <a:latin typeface="Arial Narrow"/>
              <a:cs typeface="Arial Narrow"/>
            </a:endParaRPr>
          </a:p>
          <a:p>
            <a:pPr marL="1203325" lvl="4" indent="-457200" defTabSz="-60325">
              <a:buFont typeface="+mj-lt"/>
              <a:buAutoNum type="arabicParenR"/>
            </a:pPr>
            <a:endParaRPr lang="en-US" sz="2000" dirty="0" smtClean="0">
              <a:latin typeface="Arial Narrow"/>
              <a:cs typeface="Arial Narrow"/>
            </a:endParaRPr>
          </a:p>
          <a:p>
            <a:pPr marL="1884362" lvl="5" indent="-342900" defTabSz="-60325">
              <a:buFont typeface="+mj-lt"/>
              <a:buAutoNum type="arabicParenR"/>
            </a:pPr>
            <a:endParaRPr lang="en-US" sz="1600" dirty="0" smtClean="0">
              <a:latin typeface="Arial Narrow"/>
              <a:cs typeface="Arial Narrow"/>
            </a:endParaRPr>
          </a:p>
        </p:txBody>
      </p:sp>
    </p:spTree>
    <p:extLst>
      <p:ext uri="{BB962C8B-B14F-4D97-AF65-F5344CB8AC3E}">
        <p14:creationId xmlns:p14="http://schemas.microsoft.com/office/powerpoint/2010/main" val="36890126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81958"/>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Font typeface="+mj-lt"/>
              <a:buAutoNum type="arabicPeriod" startAt="2"/>
            </a:pPr>
            <a:r>
              <a:rPr lang="en-US" sz="2400" dirty="0"/>
              <a:t>Disorders of coagulation (diagnosis and therapy)</a:t>
            </a:r>
          </a:p>
          <a:p>
            <a:pPr marL="1082675" lvl="2" indent="-457200">
              <a:buFont typeface="+mj-lt"/>
              <a:buAutoNum type="alphaLcPeriod" startAt="2"/>
            </a:pPr>
            <a:r>
              <a:rPr lang="en-US" sz="1800" dirty="0" smtClean="0"/>
              <a:t>Acquired defects</a:t>
            </a:r>
          </a:p>
          <a:p>
            <a:pPr marL="1308100" lvl="3" indent="-457200">
              <a:buFont typeface="+mj-lt"/>
              <a:buAutoNum type="romanLcPeriod" startAt="2"/>
            </a:pPr>
            <a:r>
              <a:rPr lang="en-US" sz="1600" dirty="0" smtClean="0">
                <a:latin typeface="Arial Narrow"/>
                <a:cs typeface="Arial Narrow"/>
              </a:rPr>
              <a:t>Vitamin K deficiency</a:t>
            </a:r>
          </a:p>
          <a:p>
            <a:pPr marL="1546225" lvl="4" indent="-457200">
              <a:buFont typeface="+mj-lt"/>
              <a:buAutoNum type="alphaLcParenR"/>
            </a:pPr>
            <a:r>
              <a:rPr lang="en-US" sz="1600" dirty="0" smtClean="0">
                <a:latin typeface="Arial Narrow"/>
                <a:cs typeface="Arial Narrow"/>
              </a:rPr>
              <a:t>Pathophysiology</a:t>
            </a:r>
            <a:endParaRPr lang="en-US" sz="400" dirty="0" smtClean="0">
              <a:latin typeface="Arial Narrow"/>
              <a:cs typeface="Arial Narrow"/>
            </a:endParaRPr>
          </a:p>
          <a:p>
            <a:pPr marL="1884362" lvl="5" indent="-342900" defTabSz="-60325">
              <a:buFont typeface="+mj-lt"/>
              <a:buAutoNum type="arabicParenR"/>
            </a:pPr>
            <a:r>
              <a:rPr lang="en-US" sz="1600" dirty="0" smtClean="0">
                <a:latin typeface="Arial Narrow"/>
                <a:cs typeface="Arial Narrow"/>
              </a:rPr>
              <a:t>Know that vitamin K is fat soluble (slide 63)</a:t>
            </a:r>
          </a:p>
          <a:p>
            <a:pPr marL="1884362" lvl="5" indent="-342900" defTabSz="-60325">
              <a:buFont typeface="+mj-lt"/>
              <a:buAutoNum type="arabicParenR"/>
            </a:pPr>
            <a:r>
              <a:rPr lang="en-US" sz="1600" dirty="0" smtClean="0">
                <a:latin typeface="Arial Narrow"/>
                <a:cs typeface="Arial Narrow"/>
              </a:rPr>
              <a:t>Know that vitamin K tissues stores are limited and that patients can become rapidly deficient (slide 63)</a:t>
            </a:r>
          </a:p>
          <a:p>
            <a:pPr marL="1884362" lvl="5" indent="-342900" defTabSz="-60325">
              <a:buFont typeface="+mj-lt"/>
              <a:buAutoNum type="arabicParenR"/>
            </a:pPr>
            <a:r>
              <a:rPr lang="en-US" sz="1600" dirty="0" smtClean="0">
                <a:latin typeface="Arial Narrow"/>
                <a:cs typeface="Arial Narrow"/>
              </a:rPr>
              <a:t>Know that human milk contains very little vitamin K (slide 63)</a:t>
            </a:r>
          </a:p>
          <a:p>
            <a:pPr marL="1376363" lvl="4" indent="-342900" defTabSz="-60325">
              <a:buFont typeface="+mj-lt"/>
              <a:buAutoNum type="alphaLcParenR"/>
            </a:pPr>
            <a:r>
              <a:rPr lang="en-US" sz="1600" dirty="0" smtClean="0">
                <a:latin typeface="Arial Narrow"/>
                <a:cs typeface="Arial Narrow"/>
              </a:rPr>
              <a:t>Etiology and clinical features</a:t>
            </a:r>
          </a:p>
          <a:p>
            <a:pPr marL="1884363" lvl="5" indent="-342900" defTabSz="-60325">
              <a:buFont typeface="+mj-lt"/>
              <a:buAutoNum type="arabicParenR"/>
            </a:pPr>
            <a:r>
              <a:rPr lang="en-US" sz="1600" dirty="0" smtClean="0">
                <a:latin typeface="Arial Narrow"/>
                <a:cs typeface="Arial Narrow"/>
              </a:rPr>
              <a:t>Recognize the hematologic manifestations of cystic fibrosis in an infant (slide 65)</a:t>
            </a:r>
          </a:p>
          <a:p>
            <a:pPr marL="1884363" lvl="5" indent="-342900" defTabSz="-60325">
              <a:buFont typeface="+mj-lt"/>
              <a:buAutoNum type="arabicParenR"/>
            </a:pPr>
            <a:r>
              <a:rPr lang="en-US" sz="1600" dirty="0" smtClean="0">
                <a:latin typeface="Arial Narrow"/>
                <a:cs typeface="Arial Narrow"/>
              </a:rPr>
              <a:t>Know the clinical conditions associated with vitamin K deficiency (slide 65)</a:t>
            </a:r>
          </a:p>
          <a:p>
            <a:pPr marL="1884363" lvl="5" indent="-342900" defTabSz="-60325">
              <a:buFont typeface="+mj-lt"/>
              <a:buAutoNum type="arabicParenR"/>
            </a:pPr>
            <a:r>
              <a:rPr lang="en-US" sz="1600" dirty="0" smtClean="0">
                <a:latin typeface="Arial Narrow"/>
                <a:cs typeface="Arial Narrow"/>
              </a:rPr>
              <a:t>Recognize the clinical features of classic vitamin K deficiency in the newborn period (2-7 days of age) (slide 65)</a:t>
            </a:r>
          </a:p>
          <a:p>
            <a:pPr marL="1884363" lvl="5" indent="-342900" defTabSz="-60325">
              <a:buFont typeface="+mj-lt"/>
              <a:buAutoNum type="arabicParenR"/>
            </a:pPr>
            <a:r>
              <a:rPr lang="en-US" sz="1600" dirty="0" smtClean="0">
                <a:latin typeface="Arial Narrow"/>
                <a:cs typeface="Arial Narrow"/>
              </a:rPr>
              <a:t>Recognize the clinical features and the underlying causes of late hemorrhagic disease of the newborn, i.e. occurring between 4-12 weeks of age (slide 65)</a:t>
            </a:r>
          </a:p>
          <a:p>
            <a:pPr marL="1884363" lvl="5" indent="-342900" defTabSz="-60325">
              <a:buFont typeface="+mj-lt"/>
              <a:buAutoNum type="arabicParenR"/>
            </a:pPr>
            <a:r>
              <a:rPr lang="en-US" sz="1600" dirty="0" smtClean="0">
                <a:latin typeface="Arial Narrow"/>
                <a:cs typeface="Arial Narrow"/>
              </a:rPr>
              <a:t>Know that vitamin K deficiency and hemorrhage may occur by 24 hours of age in infants of mothers who have taken anti-</a:t>
            </a:r>
            <a:r>
              <a:rPr lang="en-US" sz="1600" dirty="0" err="1" smtClean="0">
                <a:latin typeface="Arial Narrow"/>
                <a:cs typeface="Arial Narrow"/>
              </a:rPr>
              <a:t>convulsant</a:t>
            </a:r>
            <a:r>
              <a:rPr lang="en-US" sz="1600" dirty="0" smtClean="0">
                <a:latin typeface="Arial Narrow"/>
                <a:cs typeface="Arial Narrow"/>
              </a:rPr>
              <a:t> drugs or other vitamin K antagonists (slide 65)</a:t>
            </a:r>
          </a:p>
          <a:p>
            <a:pPr marL="1262063" lvl="4" indent="-228600" defTabSz="-60325">
              <a:buFont typeface="+mj-lt"/>
              <a:buAutoNum type="alphaLcParenR"/>
            </a:pPr>
            <a:endParaRPr lang="en-US" sz="400" dirty="0" smtClean="0"/>
          </a:p>
          <a:p>
            <a:pPr marL="1203325" lvl="4" indent="-457200" defTabSz="-60325">
              <a:buFont typeface="+mj-lt"/>
              <a:buAutoNum type="alphaLcParenR"/>
            </a:pPr>
            <a:endParaRPr lang="en-US" sz="2000" dirty="0" smtClean="0"/>
          </a:p>
          <a:p>
            <a:pPr marL="1884362" lvl="5" indent="-342900" defTabSz="-60325">
              <a:buFont typeface="+mj-lt"/>
              <a:buAutoNum type="alphaLcParenR"/>
            </a:pPr>
            <a:endParaRPr lang="en-US" sz="1600" dirty="0" smtClean="0"/>
          </a:p>
        </p:txBody>
      </p:sp>
    </p:spTree>
    <p:extLst>
      <p:ext uri="{BB962C8B-B14F-4D97-AF65-F5344CB8AC3E}">
        <p14:creationId xmlns:p14="http://schemas.microsoft.com/office/powerpoint/2010/main" val="32060825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Font typeface="+mj-lt"/>
              <a:buAutoNum type="arabicPeriod" startAt="2"/>
            </a:pPr>
            <a:r>
              <a:rPr lang="en-US" sz="2400" dirty="0">
                <a:latin typeface="Arial Narrow"/>
                <a:cs typeface="Arial Narrow"/>
              </a:rPr>
              <a:t>Disorders of coagulation (diagnosis and therapy)</a:t>
            </a:r>
          </a:p>
          <a:p>
            <a:pPr marL="1082675" lvl="2" indent="-457200">
              <a:buFont typeface="+mj-lt"/>
              <a:buAutoNum type="alphaLcPeriod" startAt="2"/>
            </a:pPr>
            <a:r>
              <a:rPr lang="en-US" sz="1800" dirty="0" smtClean="0">
                <a:latin typeface="Arial Narrow"/>
                <a:cs typeface="Arial Narrow"/>
              </a:rPr>
              <a:t>Acquired defects</a:t>
            </a:r>
          </a:p>
          <a:p>
            <a:pPr marL="1308100" lvl="3" indent="-457200">
              <a:buFont typeface="+mj-lt"/>
              <a:buAutoNum type="romanLcPeriod" startAt="2"/>
            </a:pPr>
            <a:r>
              <a:rPr lang="en-US" sz="1600" dirty="0" smtClean="0">
                <a:latin typeface="Arial Narrow"/>
                <a:cs typeface="Arial Narrow"/>
              </a:rPr>
              <a:t>Vitamin K deficiency </a:t>
            </a:r>
          </a:p>
          <a:p>
            <a:pPr marL="1546225" lvl="4" indent="-457200">
              <a:buFont typeface="+mj-lt"/>
              <a:buAutoNum type="alphaLcParenR" startAt="3"/>
            </a:pPr>
            <a:r>
              <a:rPr lang="en-US" sz="1600" dirty="0" smtClean="0">
                <a:latin typeface="Arial Narrow"/>
                <a:cs typeface="Arial Narrow"/>
              </a:rPr>
              <a:t>Laboratory response</a:t>
            </a:r>
          </a:p>
          <a:p>
            <a:pPr marL="1889125" lvl="5" indent="-347663">
              <a:buFont typeface="+mj-lt"/>
              <a:buAutoNum type="arabicParenR"/>
            </a:pPr>
            <a:r>
              <a:rPr lang="en-US" sz="1600" dirty="0" smtClean="0">
                <a:latin typeface="Arial Narrow"/>
                <a:cs typeface="Arial Narrow"/>
              </a:rPr>
              <a:t>Know the laboratory features of vitamin K deficiency (altered coagulation test results and which specific coagulation proteins are affected) (slides 68-69)</a:t>
            </a:r>
          </a:p>
          <a:p>
            <a:pPr marL="1546225" lvl="4" indent="-457200">
              <a:buFont typeface="+mj-lt"/>
              <a:buAutoNum type="alphaLcParenR" startAt="3"/>
            </a:pPr>
            <a:r>
              <a:rPr lang="en-US" sz="1600" dirty="0" smtClean="0">
                <a:latin typeface="Arial Narrow"/>
                <a:cs typeface="Arial Narrow"/>
              </a:rPr>
              <a:t>Treatment and response</a:t>
            </a:r>
            <a:endParaRPr lang="en-US" sz="400" dirty="0">
              <a:latin typeface="Arial Narrow"/>
              <a:cs typeface="Arial Narrow"/>
            </a:endParaRPr>
          </a:p>
          <a:p>
            <a:pPr marL="1884362" lvl="5" indent="-342900" defTabSz="-60325">
              <a:buFont typeface="+mj-lt"/>
              <a:buAutoNum type="arabicParenR"/>
            </a:pPr>
            <a:r>
              <a:rPr lang="en-US" sz="1600" dirty="0" smtClean="0">
                <a:latin typeface="Arial Narrow"/>
                <a:cs typeface="Arial Narrow"/>
              </a:rPr>
              <a:t>Know the efficacy and response of different vitamin K preparations (slide 71)</a:t>
            </a:r>
          </a:p>
          <a:p>
            <a:pPr marL="1884362" lvl="5" indent="-342900" defTabSz="-60325">
              <a:buFont typeface="+mj-lt"/>
              <a:buAutoNum type="arabicParenR"/>
            </a:pPr>
            <a:r>
              <a:rPr lang="en-US" sz="1600" dirty="0" smtClean="0">
                <a:latin typeface="Arial Narrow"/>
                <a:cs typeface="Arial Narrow"/>
              </a:rPr>
              <a:t>Know that hemorrhagic disease of the newborn can be prevented by vitamin K shortly after birth (slide 65)</a:t>
            </a:r>
          </a:p>
          <a:p>
            <a:pPr marL="1376363" lvl="4" indent="-342900" defTabSz="-60325">
              <a:buFont typeface="+mj-lt"/>
              <a:buAutoNum type="alphaLcParenR" startAt="3"/>
            </a:pPr>
            <a:r>
              <a:rPr lang="en-US" sz="1600" dirty="0" smtClean="0">
                <a:latin typeface="Arial Narrow"/>
                <a:cs typeface="Arial Narrow"/>
              </a:rPr>
              <a:t>Drug-induced vitamin K deficiency</a:t>
            </a:r>
          </a:p>
          <a:p>
            <a:pPr marL="1889125" lvl="5" indent="-347663" defTabSz="-60325">
              <a:buFont typeface="+mj-lt"/>
              <a:buAutoNum type="arabicParenR"/>
            </a:pPr>
            <a:r>
              <a:rPr lang="en-US" sz="1600" dirty="0" smtClean="0">
                <a:latin typeface="Arial Narrow"/>
                <a:cs typeface="Arial Narrow"/>
              </a:rPr>
              <a:t>Know that certain long-acting (super) warfarin-containing rat poisons may cause a severe and prolonged coagulopathy following their ingestion by an infant or young child (slide 74)</a:t>
            </a:r>
          </a:p>
          <a:p>
            <a:pPr marL="1262063" lvl="4" indent="-228600" defTabSz="-60325">
              <a:buFont typeface="+mj-lt"/>
              <a:buAutoNum type="arabicParenR"/>
            </a:pPr>
            <a:endParaRPr lang="en-US" sz="400" dirty="0" smtClean="0"/>
          </a:p>
          <a:p>
            <a:pPr marL="1203325" lvl="4" indent="-457200" defTabSz="-60325">
              <a:buFont typeface="+mj-lt"/>
              <a:buAutoNum type="arabicParenR"/>
            </a:pPr>
            <a:endParaRPr lang="en-US" sz="2000" dirty="0" smtClean="0"/>
          </a:p>
          <a:p>
            <a:pPr marL="1884362" lvl="5" indent="-342900" defTabSz="-60325">
              <a:buFont typeface="+mj-lt"/>
              <a:buAutoNum type="alphaLcParenR"/>
            </a:pPr>
            <a:endParaRPr lang="en-US" sz="1600" dirty="0" smtClean="0"/>
          </a:p>
        </p:txBody>
      </p:sp>
    </p:spTree>
    <p:extLst>
      <p:ext uri="{BB962C8B-B14F-4D97-AF65-F5344CB8AC3E}">
        <p14:creationId xmlns:p14="http://schemas.microsoft.com/office/powerpoint/2010/main" val="23457871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Disorders of coagulation (diagnosis and therapy)</a:t>
            </a:r>
          </a:p>
          <a:p>
            <a:pPr marL="1082675" lvl="2" indent="-457200">
              <a:buFont typeface="+mj-lt"/>
              <a:buAutoNum type="alphaLcPeriod" startAt="2"/>
            </a:pPr>
            <a:r>
              <a:rPr lang="en-US" sz="1800" dirty="0" smtClean="0"/>
              <a:t>Acquired defects</a:t>
            </a:r>
          </a:p>
          <a:p>
            <a:pPr marL="1308100" lvl="3" indent="-457200">
              <a:buFont typeface="+mj-lt"/>
              <a:buAutoNum type="romanLcPeriod" startAt="3"/>
            </a:pPr>
            <a:r>
              <a:rPr lang="en-US" sz="1600" dirty="0" smtClean="0">
                <a:latin typeface="Arial Narrow"/>
                <a:cs typeface="Arial Narrow"/>
              </a:rPr>
              <a:t>Liver disease</a:t>
            </a:r>
          </a:p>
          <a:p>
            <a:pPr marL="1546225" lvl="4" indent="-457200">
              <a:buFont typeface="+mj-lt"/>
              <a:buAutoNum type="alphaLcParenR"/>
            </a:pPr>
            <a:r>
              <a:rPr lang="en-US" sz="1600" dirty="0" smtClean="0">
                <a:latin typeface="Arial Narrow"/>
                <a:cs typeface="Arial Narrow"/>
              </a:rPr>
              <a:t>Pathophysiology</a:t>
            </a:r>
          </a:p>
          <a:p>
            <a:pPr marL="1889125" lvl="5" indent="-347663">
              <a:buFont typeface="+mj-lt"/>
              <a:buAutoNum type="arabicParenR"/>
            </a:pPr>
            <a:r>
              <a:rPr lang="en-US" sz="1600" dirty="0" smtClean="0">
                <a:latin typeface="Arial Narrow"/>
                <a:cs typeface="Arial Narrow"/>
              </a:rPr>
              <a:t>Know that multiple mechanisms responsible for excessive bleeding in patients with severe liver disease (slide 76)</a:t>
            </a:r>
          </a:p>
          <a:p>
            <a:pPr marL="1546225" lvl="4" indent="-457200">
              <a:buFont typeface="+mj-lt"/>
              <a:buAutoNum type="alphaLcParenR"/>
            </a:pPr>
            <a:r>
              <a:rPr lang="en-US" sz="1600" dirty="0" smtClean="0">
                <a:latin typeface="Arial Narrow"/>
                <a:cs typeface="Arial Narrow"/>
              </a:rPr>
              <a:t>Laboratory features</a:t>
            </a:r>
            <a:endParaRPr lang="en-US" sz="400" dirty="0">
              <a:latin typeface="Arial Narrow"/>
              <a:cs typeface="Arial Narrow"/>
            </a:endParaRPr>
          </a:p>
          <a:p>
            <a:pPr marL="1884362" lvl="5" indent="-342900" defTabSz="-60325">
              <a:buFont typeface="+mj-lt"/>
              <a:buAutoNum type="arabicParenR"/>
            </a:pPr>
            <a:r>
              <a:rPr lang="en-US" sz="1600" dirty="0" smtClean="0">
                <a:latin typeface="Arial Narrow"/>
                <a:cs typeface="Arial Narrow"/>
              </a:rPr>
              <a:t>Know the laboratory test abnormalities most commonly seen inpatients with severe liver disease and clinical bleeding (slide 78)</a:t>
            </a:r>
          </a:p>
          <a:p>
            <a:pPr marL="1376363" lvl="4" indent="-342900" defTabSz="-60325">
              <a:buFont typeface="+mj-lt"/>
              <a:buAutoNum type="alphaLcParenR"/>
            </a:pPr>
            <a:r>
              <a:rPr lang="en-US" sz="1600" dirty="0" smtClean="0">
                <a:latin typeface="Arial Narrow"/>
                <a:cs typeface="Arial Narrow"/>
              </a:rPr>
              <a:t>Treatment</a:t>
            </a:r>
          </a:p>
          <a:p>
            <a:pPr marL="1889125" lvl="5" indent="-347663" defTabSz="-60325">
              <a:buFont typeface="+mj-lt"/>
              <a:buAutoNum type="arabicParenR"/>
            </a:pPr>
            <a:r>
              <a:rPr lang="en-US" sz="1600" dirty="0" smtClean="0">
                <a:latin typeface="Arial Narrow"/>
                <a:cs typeface="Arial Narrow"/>
              </a:rPr>
              <a:t>Know the treatment options of various therapeutic modalities in patients who are bleeding from liver disease (slide 80)</a:t>
            </a:r>
          </a:p>
          <a:p>
            <a:pPr marL="1889125" lvl="5" indent="-347663" defTabSz="-60325">
              <a:buFont typeface="+mj-lt"/>
              <a:buAutoNum type="arabicParenR"/>
            </a:pPr>
            <a:r>
              <a:rPr lang="en-US" sz="1600" dirty="0" smtClean="0">
                <a:latin typeface="Arial Narrow"/>
                <a:cs typeface="Arial Narrow"/>
              </a:rPr>
              <a:t>Know why the use of prothrombin complex concentrates is contraindicated in the treatment of bleeding due to liver disease (slide 80)</a:t>
            </a:r>
          </a:p>
          <a:p>
            <a:pPr marL="1262063" lvl="4" indent="-228600" defTabSz="-60325">
              <a:buFont typeface="+mj-lt"/>
              <a:buAutoNum type="alphaLcParenR"/>
            </a:pPr>
            <a:endParaRPr lang="en-US" sz="400" dirty="0" smtClean="0"/>
          </a:p>
          <a:p>
            <a:pPr marL="1203325" lvl="4" indent="-457200" defTabSz="-60325">
              <a:buFont typeface="+mj-lt"/>
              <a:buAutoNum type="alphaLcParenR"/>
            </a:pPr>
            <a:endParaRPr lang="en-US" sz="2000" dirty="0" smtClean="0"/>
          </a:p>
          <a:p>
            <a:pPr marL="1884362" lvl="5" indent="-342900" defTabSz="-60325">
              <a:buFont typeface="+mj-lt"/>
              <a:buAutoNum type="alphaLcParenR"/>
            </a:pPr>
            <a:endParaRPr lang="en-US" sz="1600" dirty="0" smtClean="0"/>
          </a:p>
        </p:txBody>
      </p:sp>
    </p:spTree>
    <p:extLst>
      <p:ext uri="{BB962C8B-B14F-4D97-AF65-F5344CB8AC3E}">
        <p14:creationId xmlns:p14="http://schemas.microsoft.com/office/powerpoint/2010/main" val="37504599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Disorders of coagulation (diagnosis and therapy)</a:t>
            </a:r>
          </a:p>
          <a:p>
            <a:pPr marL="1082675" lvl="2" indent="-457200">
              <a:buFont typeface="+mj-lt"/>
              <a:buAutoNum type="alphaLcPeriod" startAt="2"/>
            </a:pPr>
            <a:r>
              <a:rPr lang="en-US" sz="1800" dirty="0" smtClean="0">
                <a:latin typeface="Arial Narrow"/>
                <a:cs typeface="Arial Narrow"/>
              </a:rPr>
              <a:t>Acquired defects</a:t>
            </a:r>
          </a:p>
          <a:p>
            <a:pPr marL="1308100" lvl="3" indent="-457200">
              <a:buFont typeface="+mj-lt"/>
              <a:buAutoNum type="romanLcPeriod" startAt="4"/>
            </a:pPr>
            <a:r>
              <a:rPr lang="en-US" sz="1600" dirty="0" smtClean="0">
                <a:latin typeface="Arial Narrow"/>
                <a:cs typeface="Arial Narrow"/>
              </a:rPr>
              <a:t>Blood coagulation inhibitors </a:t>
            </a:r>
          </a:p>
          <a:p>
            <a:pPr marL="1546225" lvl="4" indent="-457200">
              <a:buFont typeface="+mj-lt"/>
              <a:buAutoNum type="alphaLcParenR"/>
            </a:pPr>
            <a:r>
              <a:rPr lang="en-US" sz="1600" dirty="0" smtClean="0">
                <a:latin typeface="Arial Narrow"/>
                <a:cs typeface="Arial Narrow"/>
              </a:rPr>
              <a:t>Heparins and heparin-like substances (see thrombosis section)</a:t>
            </a:r>
          </a:p>
          <a:p>
            <a:pPr marL="1546225" lvl="4" indent="-457200">
              <a:buFont typeface="+mj-lt"/>
              <a:buAutoNum type="alphaLcParenR"/>
            </a:pPr>
            <a:r>
              <a:rPr lang="en-US" sz="1600" dirty="0" smtClean="0">
                <a:latin typeface="Arial Narrow"/>
                <a:cs typeface="Arial Narrow"/>
              </a:rPr>
              <a:t>Inhibitors against specific factors</a:t>
            </a:r>
            <a:endParaRPr lang="en-US" sz="400" dirty="0">
              <a:latin typeface="Arial Narrow"/>
              <a:cs typeface="Arial Narrow"/>
            </a:endParaRPr>
          </a:p>
          <a:p>
            <a:pPr marL="1884362" lvl="5" indent="-342900" defTabSz="-60325">
              <a:buFont typeface="+mj-lt"/>
              <a:buAutoNum type="arabicParenR"/>
            </a:pPr>
            <a:r>
              <a:rPr lang="en-US" sz="1600" dirty="0" smtClean="0">
                <a:latin typeface="Arial Narrow"/>
                <a:cs typeface="Arial Narrow"/>
              </a:rPr>
              <a:t>Recognize that inhibitors against specific blood coagulation factors in a patient without hemophilia are rare during childhood (slide 84)</a:t>
            </a:r>
          </a:p>
          <a:p>
            <a:pPr marL="1884362" lvl="5" indent="-342900" defTabSz="-60325">
              <a:buFont typeface="+mj-lt"/>
              <a:buAutoNum type="arabicParenR"/>
            </a:pPr>
            <a:r>
              <a:rPr lang="en-US" sz="1600" dirty="0" smtClean="0">
                <a:latin typeface="Arial Narrow"/>
                <a:cs typeface="Arial Narrow"/>
              </a:rPr>
              <a:t>Know that passively acquired maternal coagulation inhibitors can adversely affect the newborn infant (slide 84)</a:t>
            </a:r>
          </a:p>
          <a:p>
            <a:pPr marL="1884362" lvl="5" indent="-342900" defTabSz="-60325">
              <a:buFont typeface="+mj-lt"/>
              <a:buAutoNum type="arabicParenR"/>
            </a:pPr>
            <a:r>
              <a:rPr lang="en-US" sz="1600" dirty="0" smtClean="0">
                <a:latin typeface="Arial Narrow"/>
                <a:cs typeface="Arial Narrow"/>
              </a:rPr>
              <a:t>Know how to differentiate inhibitor from a factor deficiency using conventional coagulation screening tests (slide 82)</a:t>
            </a:r>
          </a:p>
          <a:p>
            <a:pPr marL="1262063" lvl="4" indent="-228600" defTabSz="-60325">
              <a:buFont typeface="+mj-lt"/>
              <a:buAutoNum type="alphaLcParenR"/>
            </a:pPr>
            <a:endParaRPr lang="en-US" sz="400" dirty="0" smtClean="0"/>
          </a:p>
          <a:p>
            <a:pPr marL="1203325" lvl="4" indent="-457200" defTabSz="-60325">
              <a:buFont typeface="+mj-lt"/>
              <a:buAutoNum type="alphaLcParenR"/>
            </a:pPr>
            <a:endParaRPr lang="en-US" sz="2000" dirty="0" smtClean="0"/>
          </a:p>
          <a:p>
            <a:pPr marL="1884362" lvl="5" indent="-342900" defTabSz="-60325">
              <a:buFont typeface="+mj-lt"/>
              <a:buAutoNum type="alphaLcParenR"/>
            </a:pPr>
            <a:endParaRPr lang="en-US" sz="1600" dirty="0" smtClean="0"/>
          </a:p>
        </p:txBody>
      </p:sp>
    </p:spTree>
    <p:extLst>
      <p:ext uri="{BB962C8B-B14F-4D97-AF65-F5344CB8AC3E}">
        <p14:creationId xmlns:p14="http://schemas.microsoft.com/office/powerpoint/2010/main" val="40199364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latin typeface="Arial Narrow"/>
                <a:cs typeface="Arial Narrow"/>
              </a:rPr>
              <a:t>Coagulation</a:t>
            </a:r>
          </a:p>
          <a:p>
            <a:pPr marL="857250" lvl="1" indent="-457200">
              <a:buAutoNum type="arabicPeriod"/>
            </a:pPr>
            <a:r>
              <a:rPr lang="en-US" sz="2400" dirty="0" smtClean="0">
                <a:latin typeface="Arial Narrow"/>
                <a:cs typeface="Arial Narrow"/>
              </a:rPr>
              <a:t>Disorders of coagulation (diagnosis and therapy)</a:t>
            </a:r>
          </a:p>
          <a:p>
            <a:pPr marL="1082675" lvl="2" indent="-457200">
              <a:buFont typeface="+mj-lt"/>
              <a:buAutoNum type="alphaLcPeriod" startAt="2"/>
            </a:pPr>
            <a:r>
              <a:rPr lang="en-US" sz="1800" dirty="0" smtClean="0">
                <a:latin typeface="Arial Narrow"/>
                <a:cs typeface="Arial Narrow"/>
              </a:rPr>
              <a:t>Acquired defects</a:t>
            </a:r>
          </a:p>
          <a:p>
            <a:pPr marL="1308100" lvl="3" indent="-457200">
              <a:buFont typeface="+mj-lt"/>
              <a:buAutoNum type="romanLcPeriod" startAt="4"/>
            </a:pPr>
            <a:r>
              <a:rPr lang="en-US" sz="1600" dirty="0" smtClean="0">
                <a:latin typeface="Arial Narrow"/>
                <a:cs typeface="Arial Narrow"/>
              </a:rPr>
              <a:t>Blood coagulation inhibitors</a:t>
            </a:r>
          </a:p>
          <a:p>
            <a:pPr marL="1546225" lvl="4" indent="-457200">
              <a:buFont typeface="+mj-lt"/>
              <a:buAutoNum type="alphaLcParenR"/>
            </a:pPr>
            <a:r>
              <a:rPr lang="en-US" sz="1600" dirty="0" smtClean="0">
                <a:latin typeface="Arial Narrow"/>
                <a:cs typeface="Arial Narrow"/>
              </a:rPr>
              <a:t>Lupus-type anticoagulants</a:t>
            </a:r>
          </a:p>
          <a:p>
            <a:pPr marL="1895475" lvl="5" indent="-354013" defTabSz="60325">
              <a:buFont typeface="+mj-lt"/>
              <a:buAutoNum type="arabicParenR"/>
            </a:pPr>
            <a:r>
              <a:rPr lang="en-US" sz="1600" dirty="0" smtClean="0">
                <a:latin typeface="Arial Narrow"/>
                <a:cs typeface="Arial Narrow"/>
              </a:rPr>
              <a:t>Know what </a:t>
            </a:r>
            <a:r>
              <a:rPr lang="en-US" sz="1600" dirty="0" err="1" smtClean="0">
                <a:latin typeface="Arial Narrow"/>
                <a:cs typeface="Arial Narrow"/>
              </a:rPr>
              <a:t>hemosatic</a:t>
            </a:r>
            <a:r>
              <a:rPr lang="en-US" sz="1600" dirty="0" smtClean="0">
                <a:latin typeface="Arial Narrow"/>
                <a:cs typeface="Arial Narrow"/>
              </a:rPr>
              <a:t> defects associated with lupus-type anticoagulants may either cause bleeding or thrombosis (slide 86)</a:t>
            </a:r>
          </a:p>
          <a:p>
            <a:pPr marL="1895475" lvl="5" indent="-354013" defTabSz="60325">
              <a:buFont typeface="+mj-lt"/>
              <a:buAutoNum type="arabicParenR"/>
            </a:pPr>
            <a:r>
              <a:rPr lang="en-US" sz="1600" dirty="0" smtClean="0">
                <a:latin typeface="Arial Narrow"/>
                <a:cs typeface="Arial Narrow"/>
              </a:rPr>
              <a:t>Know that screening and specific laboratory tests to detect the lupus-type anticoagulant, including the 1:1 mixing study (slides 82, 87)</a:t>
            </a:r>
          </a:p>
          <a:p>
            <a:pPr marL="1895475" lvl="5" indent="-354013" defTabSz="60325">
              <a:buFont typeface="+mj-lt"/>
              <a:buAutoNum type="arabicParenR"/>
            </a:pPr>
            <a:r>
              <a:rPr lang="en-US" sz="1600" dirty="0" smtClean="0">
                <a:latin typeface="Arial Narrow"/>
                <a:cs typeface="Arial Narrow"/>
              </a:rPr>
              <a:t>Know that the lupus-type anticoagulant is often transiently observed in healthy children following a viral infection and is one of the most common causes of a prolonged PTT during childhood (slide 86)</a:t>
            </a:r>
          </a:p>
          <a:p>
            <a:pPr marL="1895475" lvl="5" indent="-354013" defTabSz="60325">
              <a:buFont typeface="+mj-lt"/>
              <a:buAutoNum type="arabicParenR"/>
            </a:pPr>
            <a:r>
              <a:rPr lang="en-US" sz="1600" dirty="0" smtClean="0">
                <a:latin typeface="Arial Narrow"/>
                <a:cs typeface="Arial Narrow"/>
              </a:rPr>
              <a:t>Know that the management of children and adolescent patients with a lupus-type anticoagulant (slide 89)</a:t>
            </a:r>
          </a:p>
          <a:p>
            <a:pPr marL="1262063" lvl="4" indent="-228600" defTabSz="-60325">
              <a:buFont typeface="+mj-lt"/>
              <a:buAutoNum type="alphaLcParenR"/>
            </a:pPr>
            <a:endParaRPr lang="en-US" sz="400" dirty="0" smtClean="0"/>
          </a:p>
          <a:p>
            <a:pPr marL="1203325" lvl="4" indent="-457200" defTabSz="-60325">
              <a:buFont typeface="+mj-lt"/>
              <a:buAutoNum type="alphaLcParenR"/>
            </a:pPr>
            <a:endParaRPr lang="en-US" sz="2000" dirty="0" smtClean="0"/>
          </a:p>
          <a:p>
            <a:pPr marL="1884362" lvl="5" indent="-342900" defTabSz="-60325">
              <a:buFont typeface="+mj-lt"/>
              <a:buAutoNum type="alphaLcParenR"/>
            </a:pPr>
            <a:endParaRPr lang="en-US" sz="1600" dirty="0" smtClean="0"/>
          </a:p>
        </p:txBody>
      </p:sp>
    </p:spTree>
    <p:extLst>
      <p:ext uri="{BB962C8B-B14F-4D97-AF65-F5344CB8AC3E}">
        <p14:creationId xmlns:p14="http://schemas.microsoft.com/office/powerpoint/2010/main" val="15870078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Disorders of coagulation (diagnosis and therapy)</a:t>
            </a:r>
          </a:p>
          <a:p>
            <a:pPr marL="1082675" lvl="2" indent="-457200">
              <a:buFont typeface="+mj-lt"/>
              <a:buAutoNum type="alphaLcPeriod" startAt="2"/>
            </a:pPr>
            <a:r>
              <a:rPr lang="en-US" sz="1800" dirty="0" smtClean="0"/>
              <a:t>Acquired defects</a:t>
            </a:r>
          </a:p>
          <a:p>
            <a:pPr marL="1308100" lvl="3" indent="-457200">
              <a:buFont typeface="+mj-lt"/>
              <a:buAutoNum type="romanLcPeriod" startAt="5"/>
            </a:pPr>
            <a:r>
              <a:rPr lang="en-US" sz="1600" dirty="0" smtClean="0"/>
              <a:t>Miscellaneous acquired bleeding disorders</a:t>
            </a:r>
          </a:p>
          <a:p>
            <a:pPr marL="1546225" lvl="4" indent="-457200">
              <a:buFont typeface="+mj-lt"/>
              <a:buAutoNum type="alphaLcParenR"/>
            </a:pPr>
            <a:r>
              <a:rPr lang="en-US" sz="1600" dirty="0" smtClean="0"/>
              <a:t>Know what children with </a:t>
            </a:r>
            <a:r>
              <a:rPr lang="en-US" sz="1600" dirty="0" err="1" smtClean="0"/>
              <a:t>hemophagocytic</a:t>
            </a:r>
            <a:r>
              <a:rPr lang="en-US" sz="1600" dirty="0" smtClean="0"/>
              <a:t> syndromes may have a severe coagulopathy characterized by marked </a:t>
            </a:r>
            <a:r>
              <a:rPr lang="en-US" sz="1600" dirty="0" err="1" smtClean="0"/>
              <a:t>hypofibrinogenemia</a:t>
            </a:r>
            <a:r>
              <a:rPr lang="en-US" sz="1600" dirty="0" smtClean="0"/>
              <a:t> (slide 90)</a:t>
            </a:r>
          </a:p>
          <a:p>
            <a:pPr marL="1546225" lvl="4" indent="-457200">
              <a:buFont typeface="+mj-lt"/>
              <a:buAutoNum type="alphaLcParenR"/>
            </a:pPr>
            <a:r>
              <a:rPr lang="en-US" sz="1600" dirty="0" smtClean="0"/>
              <a:t>Know the mechanism by which L-</a:t>
            </a:r>
            <a:r>
              <a:rPr lang="en-US" sz="1600" dirty="0" err="1" smtClean="0"/>
              <a:t>Asparaginase</a:t>
            </a:r>
            <a:r>
              <a:rPr lang="en-US" sz="1600" dirty="0" smtClean="0"/>
              <a:t> effects the coagulation system and the clinical </a:t>
            </a:r>
            <a:r>
              <a:rPr lang="en-US" sz="1600" dirty="0"/>
              <a:t>consequences </a:t>
            </a:r>
            <a:r>
              <a:rPr lang="en-US" sz="1600" dirty="0" smtClean="0"/>
              <a:t>(slide 90)</a:t>
            </a:r>
          </a:p>
          <a:p>
            <a:pPr marL="1546225" lvl="4" indent="-457200">
              <a:buFont typeface="+mj-lt"/>
              <a:buAutoNum type="alphaLcParenR"/>
            </a:pPr>
            <a:r>
              <a:rPr lang="en-US" sz="1600" dirty="0" smtClean="0"/>
              <a:t>Know the coagulation patterns in patients with the </a:t>
            </a:r>
            <a:r>
              <a:rPr lang="en-US" sz="1600" dirty="0" err="1" smtClean="0"/>
              <a:t>nephrotic</a:t>
            </a:r>
            <a:r>
              <a:rPr lang="en-US" sz="1600" dirty="0" smtClean="0"/>
              <a:t> syndrome and the clinical consequences (slide 90)</a:t>
            </a:r>
          </a:p>
          <a:p>
            <a:pPr marL="1546225" lvl="4" indent="-457200">
              <a:buFont typeface="+mj-lt"/>
              <a:buAutoNum type="alphaLcParenR"/>
            </a:pPr>
            <a:r>
              <a:rPr lang="en-US" sz="1600" dirty="0" smtClean="0"/>
              <a:t>Know the coagulation abnormalities in protein-losing </a:t>
            </a:r>
            <a:r>
              <a:rPr lang="en-US" sz="1600" dirty="0" err="1" smtClean="0"/>
              <a:t>enteropathy</a:t>
            </a:r>
            <a:r>
              <a:rPr lang="en-US" sz="1600" dirty="0" smtClean="0"/>
              <a:t> and their clinical consequences (slide 90)</a:t>
            </a:r>
          </a:p>
          <a:p>
            <a:pPr marL="1262063" lvl="4" indent="-228600" defTabSz="-60325">
              <a:buFont typeface="+mj-lt"/>
              <a:buAutoNum type="alphaLcParenR"/>
            </a:pPr>
            <a:endParaRPr lang="en-US" sz="400" dirty="0" smtClean="0"/>
          </a:p>
          <a:p>
            <a:pPr marL="1203325" lvl="4" indent="-457200" defTabSz="-60325">
              <a:buFont typeface="+mj-lt"/>
              <a:buAutoNum type="alphaLcParenR"/>
            </a:pPr>
            <a:endParaRPr lang="en-US" sz="2000" dirty="0" smtClean="0"/>
          </a:p>
          <a:p>
            <a:pPr marL="1884362" lvl="5" indent="-342900" defTabSz="-60325">
              <a:buFont typeface="+mj-lt"/>
              <a:buAutoNum type="alphaLcParenR"/>
            </a:pPr>
            <a:endParaRPr lang="en-US" sz="1600" dirty="0" smtClean="0"/>
          </a:p>
        </p:txBody>
      </p:sp>
    </p:spTree>
    <p:extLst>
      <p:ext uri="{BB962C8B-B14F-4D97-AF65-F5344CB8AC3E}">
        <p14:creationId xmlns:p14="http://schemas.microsoft.com/office/powerpoint/2010/main" val="1380957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dirty="0" smtClean="0"/>
              <a:t>Disorders of primary hemostasis</a:t>
            </a:r>
          </a:p>
          <a:p>
            <a:r>
              <a:rPr lang="en-US" sz="2800" b="1" dirty="0" smtClean="0"/>
              <a:t>Plasma coagulation </a:t>
            </a:r>
          </a:p>
          <a:p>
            <a:pPr lvl="1"/>
            <a:r>
              <a:rPr lang="en-US" sz="2400" b="1" dirty="0" smtClean="0"/>
              <a:t>Clotting factors</a:t>
            </a:r>
          </a:p>
          <a:p>
            <a:pPr lvl="1"/>
            <a:r>
              <a:rPr lang="en-US" sz="2400" dirty="0" smtClean="0"/>
              <a:t>Natural inhibitors</a:t>
            </a:r>
          </a:p>
          <a:p>
            <a:r>
              <a:rPr lang="en-US" sz="2800" dirty="0" smtClean="0"/>
              <a:t>Fibrinolytic system</a:t>
            </a:r>
          </a:p>
          <a:p>
            <a:r>
              <a:rPr lang="en-US" sz="2800" dirty="0" smtClean="0"/>
              <a:t>Laboratory Testing</a:t>
            </a:r>
          </a:p>
          <a:p>
            <a:r>
              <a:rPr lang="en-US" sz="2800" dirty="0" smtClean="0"/>
              <a:t>Warfarin and DDAVP</a:t>
            </a:r>
          </a:p>
          <a:p>
            <a:r>
              <a:rPr lang="en-US" sz="2800" dirty="0" smtClean="0"/>
              <a:t>Acquired Hemostatic Disorders</a:t>
            </a:r>
          </a:p>
        </p:txBody>
      </p:sp>
    </p:spTree>
    <p:extLst>
      <p:ext uri="{BB962C8B-B14F-4D97-AF65-F5344CB8AC3E}">
        <p14:creationId xmlns:p14="http://schemas.microsoft.com/office/powerpoint/2010/main" val="214106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232" y="142690"/>
            <a:ext cx="4922883" cy="823448"/>
          </a:xfrm>
        </p:spPr>
        <p:txBody>
          <a:bodyPr>
            <a:normAutofit/>
          </a:bodyPr>
          <a:lstStyle/>
          <a:p>
            <a:r>
              <a:rPr lang="en-US" sz="2800" dirty="0" smtClean="0"/>
              <a:t>Properties of Hemostatic Factors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0035632"/>
              </p:ext>
            </p:extLst>
          </p:nvPr>
        </p:nvGraphicFramePr>
        <p:xfrm>
          <a:off x="209324" y="874449"/>
          <a:ext cx="8686800" cy="5847080"/>
        </p:xfrm>
        <a:graphic>
          <a:graphicData uri="http://schemas.openxmlformats.org/drawingml/2006/table">
            <a:tbl>
              <a:tblPr firstRow="1" bandRow="1">
                <a:tableStyleId>{5C22544A-7EE6-4342-B048-85BDC9FD1C3A}</a:tableStyleId>
              </a:tblPr>
              <a:tblGrid>
                <a:gridCol w="1933162"/>
                <a:gridCol w="1900203"/>
                <a:gridCol w="1075308"/>
                <a:gridCol w="994284"/>
                <a:gridCol w="1215255"/>
                <a:gridCol w="1568588"/>
              </a:tblGrid>
              <a:tr h="370840">
                <a:tc>
                  <a:txBody>
                    <a:bodyPr/>
                    <a:lstStyle/>
                    <a:p>
                      <a:r>
                        <a:rPr lang="en-US" dirty="0" smtClean="0"/>
                        <a:t>Factor</a:t>
                      </a:r>
                      <a:endParaRPr lang="en-US" dirty="0"/>
                    </a:p>
                  </a:txBody>
                  <a:tcPr/>
                </a:tc>
                <a:tc>
                  <a:txBody>
                    <a:bodyPr/>
                    <a:lstStyle/>
                    <a:p>
                      <a:r>
                        <a:rPr lang="en-US" dirty="0" smtClean="0"/>
                        <a:t>Sit</a:t>
                      </a:r>
                      <a:r>
                        <a:rPr lang="en-US" baseline="0" dirty="0" smtClean="0"/>
                        <a:t>e of synthesis</a:t>
                      </a:r>
                      <a:endParaRPr lang="en-US" dirty="0"/>
                    </a:p>
                  </a:txBody>
                  <a:tcPr/>
                </a:tc>
                <a:tc>
                  <a:txBody>
                    <a:bodyPr/>
                    <a:lstStyle/>
                    <a:p>
                      <a:r>
                        <a:rPr lang="en-US" dirty="0" smtClean="0"/>
                        <a:t>Levels</a:t>
                      </a:r>
                      <a:r>
                        <a:rPr lang="en-US" baseline="0" dirty="0" smtClean="0"/>
                        <a:t> in infancy</a:t>
                      </a:r>
                      <a:endParaRPr lang="en-US" dirty="0"/>
                    </a:p>
                  </a:txBody>
                  <a:tcPr/>
                </a:tc>
                <a:tc>
                  <a:txBody>
                    <a:bodyPr/>
                    <a:lstStyle/>
                    <a:p>
                      <a:r>
                        <a:rPr lang="en-US" dirty="0" smtClean="0"/>
                        <a:t>Half-life</a:t>
                      </a:r>
                      <a:endParaRPr lang="en-US" dirty="0"/>
                    </a:p>
                  </a:txBody>
                  <a:tcPr/>
                </a:tc>
                <a:tc>
                  <a:txBody>
                    <a:bodyPr/>
                    <a:lstStyle/>
                    <a:p>
                      <a:r>
                        <a:rPr lang="en-US" dirty="0" smtClean="0"/>
                        <a:t>Vitamin K-dependent</a:t>
                      </a:r>
                      <a:endParaRPr lang="en-US" dirty="0"/>
                    </a:p>
                  </a:txBody>
                  <a:tcPr/>
                </a:tc>
                <a:tc>
                  <a:txBody>
                    <a:bodyPr/>
                    <a:lstStyle/>
                    <a:p>
                      <a:r>
                        <a:rPr lang="en-US" dirty="0" smtClean="0"/>
                        <a:t>Other</a:t>
                      </a:r>
                      <a:endParaRPr lang="en-US" dirty="0"/>
                    </a:p>
                  </a:txBody>
                  <a:tcPr/>
                </a:tc>
              </a:tr>
              <a:tr h="370840">
                <a:tc>
                  <a:txBody>
                    <a:bodyPr/>
                    <a:lstStyle/>
                    <a:p>
                      <a:r>
                        <a:rPr lang="en-US" dirty="0" smtClean="0"/>
                        <a:t>Fibrinogen</a:t>
                      </a:r>
                      <a:r>
                        <a:rPr lang="en-US" baseline="0" dirty="0" smtClean="0"/>
                        <a:t> (I)</a:t>
                      </a:r>
                      <a:endParaRPr lang="en-US" dirty="0"/>
                    </a:p>
                  </a:txBody>
                  <a:tcPr/>
                </a:tc>
                <a:tc>
                  <a:txBody>
                    <a:bodyPr/>
                    <a:lstStyle/>
                    <a:p>
                      <a:r>
                        <a:rPr lang="en-US" dirty="0" smtClean="0"/>
                        <a:t>Liver</a:t>
                      </a:r>
                      <a:endParaRPr lang="en-US" dirty="0"/>
                    </a:p>
                  </a:txBody>
                  <a:tcPr/>
                </a:tc>
                <a:tc>
                  <a:txBody>
                    <a:bodyPr/>
                    <a:lstStyle/>
                    <a:p>
                      <a:r>
                        <a:rPr lang="en-US" dirty="0" smtClean="0"/>
                        <a:t>Normal</a:t>
                      </a:r>
                      <a:endParaRPr lang="en-US" dirty="0"/>
                    </a:p>
                  </a:txBody>
                  <a:tcPr/>
                </a:tc>
                <a:tc>
                  <a:txBody>
                    <a:bodyPr/>
                    <a:lstStyle/>
                    <a:p>
                      <a:r>
                        <a:rPr lang="en-US" dirty="0" smtClean="0"/>
                        <a:t>2-4 d</a:t>
                      </a:r>
                      <a:endParaRPr lang="en-US" dirty="0"/>
                    </a:p>
                  </a:txBody>
                  <a:tcPr/>
                </a:tc>
                <a:tc>
                  <a:txBody>
                    <a:bodyPr/>
                    <a:lstStyle/>
                    <a:p>
                      <a:r>
                        <a:rPr lang="en-US" dirty="0" smtClean="0"/>
                        <a:t>No</a:t>
                      </a:r>
                      <a:endParaRPr lang="en-US" dirty="0"/>
                    </a:p>
                  </a:txBody>
                  <a:tcPr/>
                </a:tc>
                <a:tc>
                  <a:txBody>
                    <a:bodyPr/>
                    <a:lstStyle/>
                    <a:p>
                      <a:r>
                        <a:rPr lang="en-US" sz="1400" dirty="0" smtClean="0"/>
                        <a:t>High fibrinogen increases</a:t>
                      </a:r>
                      <a:r>
                        <a:rPr lang="en-US" sz="1400" baseline="0" dirty="0" smtClean="0"/>
                        <a:t> ESR</a:t>
                      </a:r>
                      <a:endParaRPr lang="en-US" sz="1400" dirty="0"/>
                    </a:p>
                  </a:txBody>
                  <a:tcPr/>
                </a:tc>
              </a:tr>
              <a:tr h="370840">
                <a:tc>
                  <a:txBody>
                    <a:bodyPr/>
                    <a:lstStyle/>
                    <a:p>
                      <a:r>
                        <a:rPr lang="en-US" dirty="0" smtClean="0"/>
                        <a:t>Prothrombin (II)</a:t>
                      </a:r>
                      <a:endParaRPr lang="en-US" dirty="0"/>
                    </a:p>
                  </a:txBody>
                  <a:tcPr/>
                </a:tc>
                <a:tc>
                  <a:txBody>
                    <a:bodyPr/>
                    <a:lstStyle/>
                    <a:p>
                      <a:r>
                        <a:rPr lang="en-US" dirty="0" smtClean="0"/>
                        <a:t>Liver</a:t>
                      </a:r>
                      <a:endParaRPr lang="en-US" dirty="0"/>
                    </a:p>
                  </a:txBody>
                  <a:tcPr/>
                </a:tc>
                <a:tc>
                  <a:txBody>
                    <a:bodyPr/>
                    <a:lstStyle/>
                    <a:p>
                      <a:r>
                        <a:rPr lang="en-US" dirty="0" smtClean="0"/>
                        <a:t>Low</a:t>
                      </a:r>
                      <a:endParaRPr lang="en-US" dirty="0"/>
                    </a:p>
                  </a:txBody>
                  <a:tcPr/>
                </a:tc>
                <a:tc>
                  <a:txBody>
                    <a:bodyPr/>
                    <a:lstStyle/>
                    <a:p>
                      <a:r>
                        <a:rPr lang="en-US" dirty="0" smtClean="0"/>
                        <a:t>3</a:t>
                      </a:r>
                      <a:r>
                        <a:rPr lang="en-US" baseline="0" dirty="0" smtClean="0"/>
                        <a:t> d</a:t>
                      </a:r>
                      <a:endParaRPr lang="en-US" dirty="0"/>
                    </a:p>
                  </a:txBody>
                  <a:tcPr/>
                </a:tc>
                <a:tc>
                  <a:txBody>
                    <a:bodyPr/>
                    <a:lstStyle/>
                    <a:p>
                      <a:r>
                        <a:rPr lang="en-US" dirty="0" smtClean="0"/>
                        <a:t>Yes</a:t>
                      </a:r>
                      <a:endParaRPr lang="en-US" dirty="0"/>
                    </a:p>
                  </a:txBody>
                  <a:tcPr/>
                </a:tc>
                <a:tc>
                  <a:txBody>
                    <a:bodyPr/>
                    <a:lstStyle/>
                    <a:p>
                      <a:endParaRPr lang="en-US" sz="1400" dirty="0"/>
                    </a:p>
                  </a:txBody>
                  <a:tcPr/>
                </a:tc>
              </a:tr>
              <a:tr h="370840">
                <a:tc>
                  <a:txBody>
                    <a:bodyPr/>
                    <a:lstStyle/>
                    <a:p>
                      <a:r>
                        <a:rPr lang="en-US" dirty="0" smtClean="0"/>
                        <a:t>Factor V</a:t>
                      </a:r>
                    </a:p>
                  </a:txBody>
                  <a:tcPr/>
                </a:tc>
                <a:tc>
                  <a:txBody>
                    <a:bodyPr/>
                    <a:lstStyle/>
                    <a:p>
                      <a:r>
                        <a:rPr lang="en-US" dirty="0" smtClean="0"/>
                        <a:t>Liver</a:t>
                      </a:r>
                    </a:p>
                    <a:p>
                      <a:r>
                        <a:rPr lang="en-US" dirty="0" smtClean="0"/>
                        <a:t>Megakaryocytes</a:t>
                      </a:r>
                      <a:endParaRPr lang="en-US" dirty="0"/>
                    </a:p>
                  </a:txBody>
                  <a:tcPr/>
                </a:tc>
                <a:tc>
                  <a:txBody>
                    <a:bodyPr/>
                    <a:lstStyle/>
                    <a:p>
                      <a:r>
                        <a:rPr lang="en-US" dirty="0" smtClean="0"/>
                        <a:t>Low</a:t>
                      </a:r>
                      <a:endParaRPr lang="en-US" dirty="0"/>
                    </a:p>
                  </a:txBody>
                  <a:tcPr/>
                </a:tc>
                <a:tc>
                  <a:txBody>
                    <a:bodyPr/>
                    <a:lstStyle/>
                    <a:p>
                      <a:r>
                        <a:rPr lang="en-US" dirty="0" smtClean="0"/>
                        <a:t>36 </a:t>
                      </a:r>
                      <a:r>
                        <a:rPr lang="en-US" dirty="0" err="1" smtClean="0"/>
                        <a:t>hr</a:t>
                      </a:r>
                      <a:endParaRPr lang="en-US" dirty="0"/>
                    </a:p>
                  </a:txBody>
                  <a:tcPr/>
                </a:tc>
                <a:tc>
                  <a:txBody>
                    <a:bodyPr/>
                    <a:lstStyle/>
                    <a:p>
                      <a:r>
                        <a:rPr lang="en-US" dirty="0" smtClean="0"/>
                        <a:t>No</a:t>
                      </a:r>
                      <a:endParaRPr lang="en-US" dirty="0"/>
                    </a:p>
                  </a:txBody>
                  <a:tcPr/>
                </a:tc>
                <a:tc>
                  <a:txBody>
                    <a:bodyPr/>
                    <a:lstStyle/>
                    <a:p>
                      <a:endParaRPr lang="en-US" sz="1400" dirty="0"/>
                    </a:p>
                  </a:txBody>
                  <a:tcPr/>
                </a:tc>
              </a:tr>
              <a:tr h="370840">
                <a:tc>
                  <a:txBody>
                    <a:bodyPr/>
                    <a:lstStyle/>
                    <a:p>
                      <a:r>
                        <a:rPr lang="en-US" dirty="0" smtClean="0"/>
                        <a:t>Factor</a:t>
                      </a:r>
                      <a:r>
                        <a:rPr lang="en-US" baseline="0" dirty="0" smtClean="0"/>
                        <a:t> VII</a:t>
                      </a:r>
                    </a:p>
                  </a:txBody>
                  <a:tcPr/>
                </a:tc>
                <a:tc>
                  <a:txBody>
                    <a:bodyPr/>
                    <a:lstStyle/>
                    <a:p>
                      <a:r>
                        <a:rPr lang="en-US" dirty="0" smtClean="0"/>
                        <a:t>Liver</a:t>
                      </a:r>
                      <a:endParaRPr lang="en-US" dirty="0"/>
                    </a:p>
                  </a:txBody>
                  <a:tcPr/>
                </a:tc>
                <a:tc>
                  <a:txBody>
                    <a:bodyPr/>
                    <a:lstStyle/>
                    <a:p>
                      <a:r>
                        <a:rPr lang="en-US" dirty="0" smtClean="0"/>
                        <a:t>Low</a:t>
                      </a:r>
                      <a:endParaRPr lang="en-US" dirty="0"/>
                    </a:p>
                  </a:txBody>
                  <a:tcPr/>
                </a:tc>
                <a:tc>
                  <a:txBody>
                    <a:bodyPr/>
                    <a:lstStyle/>
                    <a:p>
                      <a:r>
                        <a:rPr lang="en-US" dirty="0" smtClean="0"/>
                        <a:t>3-6 </a:t>
                      </a:r>
                      <a:r>
                        <a:rPr lang="en-US" dirty="0" err="1" smtClean="0"/>
                        <a:t>hr</a:t>
                      </a:r>
                      <a:endParaRPr lang="en-US" dirty="0"/>
                    </a:p>
                  </a:txBody>
                  <a:tcPr/>
                </a:tc>
                <a:tc>
                  <a:txBody>
                    <a:bodyPr/>
                    <a:lstStyle/>
                    <a:p>
                      <a:r>
                        <a:rPr lang="en-US" dirty="0" smtClean="0"/>
                        <a:t>Yes</a:t>
                      </a:r>
                      <a:endParaRPr lang="en-US" dirty="0"/>
                    </a:p>
                  </a:txBody>
                  <a:tcPr/>
                </a:tc>
                <a:tc>
                  <a:txBody>
                    <a:bodyPr/>
                    <a:lstStyle/>
                    <a:p>
                      <a:endParaRPr lang="en-US" sz="1400" dirty="0"/>
                    </a:p>
                  </a:txBody>
                  <a:tcPr/>
                </a:tc>
              </a:tr>
              <a:tr h="370840">
                <a:tc>
                  <a:txBody>
                    <a:bodyPr/>
                    <a:lstStyle/>
                    <a:p>
                      <a:r>
                        <a:rPr lang="en-US" dirty="0" smtClean="0"/>
                        <a:t>Factor</a:t>
                      </a:r>
                      <a:r>
                        <a:rPr lang="en-US" baseline="0" dirty="0" smtClean="0"/>
                        <a:t> VIII</a:t>
                      </a:r>
                    </a:p>
                  </a:txBody>
                  <a:tcPr/>
                </a:tc>
                <a:tc>
                  <a:txBody>
                    <a:bodyPr/>
                    <a:lstStyle/>
                    <a:p>
                      <a:r>
                        <a:rPr lang="en-US" dirty="0" smtClean="0"/>
                        <a:t>Liver</a:t>
                      </a:r>
                    </a:p>
                    <a:p>
                      <a:r>
                        <a:rPr lang="en-US" dirty="0" smtClean="0"/>
                        <a:t>Endothelial Cells</a:t>
                      </a:r>
                      <a:endParaRPr lang="en-US" dirty="0"/>
                    </a:p>
                  </a:txBody>
                  <a:tcPr/>
                </a:tc>
                <a:tc>
                  <a:txBody>
                    <a:bodyPr/>
                    <a:lstStyle/>
                    <a:p>
                      <a:r>
                        <a:rPr lang="en-US" dirty="0" smtClean="0"/>
                        <a:t>Normal</a:t>
                      </a:r>
                      <a:r>
                        <a:rPr lang="en-US" baseline="0" dirty="0" smtClean="0"/>
                        <a:t>/High</a:t>
                      </a:r>
                      <a:endParaRPr lang="en-US" dirty="0"/>
                    </a:p>
                  </a:txBody>
                  <a:tcPr/>
                </a:tc>
                <a:tc>
                  <a:txBody>
                    <a:bodyPr/>
                    <a:lstStyle/>
                    <a:p>
                      <a:r>
                        <a:rPr lang="en-US" dirty="0" smtClean="0"/>
                        <a:t>8-12 </a:t>
                      </a:r>
                      <a:r>
                        <a:rPr lang="en-US" dirty="0" err="1" smtClean="0"/>
                        <a:t>hr</a:t>
                      </a:r>
                      <a:endParaRPr lang="en-US" dirty="0"/>
                    </a:p>
                  </a:txBody>
                  <a:tcPr/>
                </a:tc>
                <a:tc>
                  <a:txBody>
                    <a:bodyPr/>
                    <a:lstStyle/>
                    <a:p>
                      <a:r>
                        <a:rPr lang="en-US" dirty="0" smtClean="0"/>
                        <a:t>No</a:t>
                      </a:r>
                      <a:endParaRPr lang="en-US" dirty="0"/>
                    </a:p>
                  </a:txBody>
                  <a:tcPr/>
                </a:tc>
                <a:tc>
                  <a:txBody>
                    <a:bodyPr/>
                    <a:lstStyle/>
                    <a:p>
                      <a:r>
                        <a:rPr lang="en-US" sz="1400" dirty="0" smtClean="0"/>
                        <a:t>Circulates with VWF</a:t>
                      </a:r>
                    </a:p>
                    <a:p>
                      <a:r>
                        <a:rPr lang="en-US" sz="1400" dirty="0" smtClean="0"/>
                        <a:t>Increased by DDAVP</a:t>
                      </a:r>
                      <a:endParaRPr lang="en-US" sz="1400" dirty="0"/>
                    </a:p>
                  </a:txBody>
                  <a:tcPr/>
                </a:tc>
              </a:tr>
              <a:tr h="370840">
                <a:tc>
                  <a:txBody>
                    <a:bodyPr/>
                    <a:lstStyle/>
                    <a:p>
                      <a:r>
                        <a:rPr lang="en-US" dirty="0" smtClean="0"/>
                        <a:t>Factor IX</a:t>
                      </a:r>
                    </a:p>
                  </a:txBody>
                  <a:tcPr/>
                </a:tc>
                <a:tc>
                  <a:txBody>
                    <a:bodyPr/>
                    <a:lstStyle/>
                    <a:p>
                      <a:r>
                        <a:rPr lang="en-US" dirty="0" smtClean="0"/>
                        <a:t>Liver</a:t>
                      </a:r>
                      <a:endParaRPr lang="en-US" dirty="0"/>
                    </a:p>
                  </a:txBody>
                  <a:tcPr/>
                </a:tc>
                <a:tc>
                  <a:txBody>
                    <a:bodyPr/>
                    <a:lstStyle/>
                    <a:p>
                      <a:r>
                        <a:rPr lang="en-US" dirty="0" smtClean="0"/>
                        <a:t>Low</a:t>
                      </a:r>
                      <a:endParaRPr lang="en-US" dirty="0"/>
                    </a:p>
                  </a:txBody>
                  <a:tcPr/>
                </a:tc>
                <a:tc>
                  <a:txBody>
                    <a:bodyPr/>
                    <a:lstStyle/>
                    <a:p>
                      <a:r>
                        <a:rPr lang="en-US" dirty="0" smtClean="0"/>
                        <a:t>22 </a:t>
                      </a:r>
                      <a:r>
                        <a:rPr lang="en-US" dirty="0" err="1" smtClean="0"/>
                        <a:t>hr</a:t>
                      </a:r>
                      <a:endParaRPr lang="en-US" dirty="0"/>
                    </a:p>
                  </a:txBody>
                  <a:tcPr/>
                </a:tc>
                <a:tc>
                  <a:txBody>
                    <a:bodyPr/>
                    <a:lstStyle/>
                    <a:p>
                      <a:r>
                        <a:rPr lang="en-US" dirty="0" smtClean="0"/>
                        <a:t>Yes</a:t>
                      </a:r>
                      <a:endParaRPr lang="en-US" dirty="0"/>
                    </a:p>
                  </a:txBody>
                  <a:tcPr/>
                </a:tc>
                <a:tc>
                  <a:txBody>
                    <a:bodyPr/>
                    <a:lstStyle/>
                    <a:p>
                      <a:endParaRPr lang="en-US" sz="1400" dirty="0"/>
                    </a:p>
                  </a:txBody>
                  <a:tcPr/>
                </a:tc>
              </a:tr>
              <a:tr h="370840">
                <a:tc>
                  <a:txBody>
                    <a:bodyPr/>
                    <a:lstStyle/>
                    <a:p>
                      <a:r>
                        <a:rPr lang="en-US" dirty="0" smtClean="0"/>
                        <a:t>Factor</a:t>
                      </a:r>
                      <a:r>
                        <a:rPr lang="en-US" baseline="0" dirty="0" smtClean="0"/>
                        <a:t> X</a:t>
                      </a:r>
                      <a:endParaRPr lang="en-US" dirty="0" smtClean="0"/>
                    </a:p>
                  </a:txBody>
                  <a:tcPr/>
                </a:tc>
                <a:tc>
                  <a:txBody>
                    <a:bodyPr/>
                    <a:lstStyle/>
                    <a:p>
                      <a:r>
                        <a:rPr lang="en-US" dirty="0" smtClean="0"/>
                        <a:t>Liver</a:t>
                      </a:r>
                      <a:endParaRPr lang="en-US" dirty="0"/>
                    </a:p>
                  </a:txBody>
                  <a:tcPr/>
                </a:tc>
                <a:tc>
                  <a:txBody>
                    <a:bodyPr/>
                    <a:lstStyle/>
                    <a:p>
                      <a:r>
                        <a:rPr lang="en-US" dirty="0" smtClean="0"/>
                        <a:t>Low</a:t>
                      </a:r>
                      <a:endParaRPr lang="en-US" dirty="0"/>
                    </a:p>
                  </a:txBody>
                  <a:tcPr/>
                </a:tc>
                <a:tc>
                  <a:txBody>
                    <a:bodyPr/>
                    <a:lstStyle/>
                    <a:p>
                      <a:r>
                        <a:rPr lang="en-US" dirty="0" smtClean="0"/>
                        <a:t>40 </a:t>
                      </a:r>
                      <a:r>
                        <a:rPr lang="en-US" dirty="0" err="1" smtClean="0"/>
                        <a:t>hr</a:t>
                      </a:r>
                      <a:endParaRPr lang="en-US" dirty="0"/>
                    </a:p>
                  </a:txBody>
                  <a:tcPr/>
                </a:tc>
                <a:tc>
                  <a:txBody>
                    <a:bodyPr/>
                    <a:lstStyle/>
                    <a:p>
                      <a:r>
                        <a:rPr lang="en-US" dirty="0" smtClean="0"/>
                        <a:t>Yes</a:t>
                      </a:r>
                      <a:endParaRPr lang="en-US" dirty="0"/>
                    </a:p>
                  </a:txBody>
                  <a:tcPr/>
                </a:tc>
                <a:tc>
                  <a:txBody>
                    <a:bodyPr/>
                    <a:lstStyle/>
                    <a:p>
                      <a:endParaRPr lang="en-US" sz="1400" dirty="0"/>
                    </a:p>
                  </a:txBody>
                  <a:tcPr/>
                </a:tc>
              </a:tr>
              <a:tr h="370840">
                <a:tc>
                  <a:txBody>
                    <a:bodyPr/>
                    <a:lstStyle/>
                    <a:p>
                      <a:r>
                        <a:rPr lang="en-US" dirty="0" smtClean="0"/>
                        <a:t>Factor XI</a:t>
                      </a:r>
                      <a:endParaRPr lang="en-US" dirty="0"/>
                    </a:p>
                  </a:txBody>
                  <a:tcPr/>
                </a:tc>
                <a:tc>
                  <a:txBody>
                    <a:bodyPr/>
                    <a:lstStyle/>
                    <a:p>
                      <a:r>
                        <a:rPr lang="en-US" dirty="0" smtClean="0"/>
                        <a:t>Liver</a:t>
                      </a:r>
                      <a:endParaRPr lang="en-US" dirty="0"/>
                    </a:p>
                  </a:txBody>
                  <a:tcPr/>
                </a:tc>
                <a:tc>
                  <a:txBody>
                    <a:bodyPr/>
                    <a:lstStyle/>
                    <a:p>
                      <a:r>
                        <a:rPr lang="en-US" dirty="0" smtClean="0"/>
                        <a:t>Low</a:t>
                      </a:r>
                      <a:endParaRPr lang="en-US" dirty="0"/>
                    </a:p>
                  </a:txBody>
                  <a:tcPr/>
                </a:tc>
                <a:tc>
                  <a:txBody>
                    <a:bodyPr/>
                    <a:lstStyle/>
                    <a:p>
                      <a:r>
                        <a:rPr lang="en-US" dirty="0" smtClean="0"/>
                        <a:t>80 </a:t>
                      </a:r>
                      <a:r>
                        <a:rPr lang="en-US" dirty="0" err="1" smtClean="0"/>
                        <a:t>hr</a:t>
                      </a:r>
                      <a:endParaRPr lang="en-US" dirty="0"/>
                    </a:p>
                  </a:txBody>
                  <a:tcPr/>
                </a:tc>
                <a:tc>
                  <a:txBody>
                    <a:bodyPr/>
                    <a:lstStyle/>
                    <a:p>
                      <a:r>
                        <a:rPr lang="en-US" dirty="0" smtClean="0"/>
                        <a:t>No</a:t>
                      </a:r>
                      <a:endParaRPr lang="en-US" dirty="0"/>
                    </a:p>
                  </a:txBody>
                  <a:tcPr/>
                </a:tc>
                <a:tc>
                  <a:txBody>
                    <a:bodyPr/>
                    <a:lstStyle/>
                    <a:p>
                      <a:endParaRPr lang="en-US" sz="1400" dirty="0"/>
                    </a:p>
                  </a:txBody>
                  <a:tcPr/>
                </a:tc>
              </a:tr>
              <a:tr h="370840">
                <a:tc>
                  <a:txBody>
                    <a:bodyPr/>
                    <a:lstStyle/>
                    <a:p>
                      <a:r>
                        <a:rPr lang="en-US" dirty="0" smtClean="0"/>
                        <a:t>Factor XIII</a:t>
                      </a:r>
                      <a:endParaRPr lang="en-US" dirty="0"/>
                    </a:p>
                  </a:txBody>
                  <a:tcPr/>
                </a:tc>
                <a:tc>
                  <a:txBody>
                    <a:bodyPr/>
                    <a:lstStyle/>
                    <a:p>
                      <a:r>
                        <a:rPr lang="en-US" dirty="0" smtClean="0"/>
                        <a:t>Liver/Macrophage</a:t>
                      </a:r>
                      <a:endParaRPr lang="en-US" dirty="0"/>
                    </a:p>
                  </a:txBody>
                  <a:tcPr/>
                </a:tc>
                <a:tc>
                  <a:txBody>
                    <a:bodyPr/>
                    <a:lstStyle/>
                    <a:p>
                      <a:r>
                        <a:rPr lang="en-US" dirty="0" smtClean="0"/>
                        <a:t>Low</a:t>
                      </a:r>
                      <a:endParaRPr lang="en-US" dirty="0"/>
                    </a:p>
                  </a:txBody>
                  <a:tcPr/>
                </a:tc>
                <a:tc>
                  <a:txBody>
                    <a:bodyPr/>
                    <a:lstStyle/>
                    <a:p>
                      <a:r>
                        <a:rPr lang="en-US" dirty="0" smtClean="0"/>
                        <a:t>10</a:t>
                      </a:r>
                      <a:r>
                        <a:rPr lang="en-US" baseline="0" dirty="0" smtClean="0"/>
                        <a:t> d</a:t>
                      </a:r>
                      <a:endParaRPr lang="en-US" dirty="0"/>
                    </a:p>
                  </a:txBody>
                  <a:tcPr/>
                </a:tc>
                <a:tc>
                  <a:txBody>
                    <a:bodyPr/>
                    <a:lstStyle/>
                    <a:p>
                      <a:r>
                        <a:rPr lang="en-US" dirty="0" smtClean="0"/>
                        <a:t>No</a:t>
                      </a:r>
                      <a:endParaRPr lang="en-US" dirty="0"/>
                    </a:p>
                  </a:txBody>
                  <a:tcPr/>
                </a:tc>
                <a:tc>
                  <a:txBody>
                    <a:bodyPr/>
                    <a:lstStyle/>
                    <a:p>
                      <a:r>
                        <a:rPr lang="en-US" sz="1400" dirty="0" smtClean="0"/>
                        <a:t>Important in wound</a:t>
                      </a:r>
                      <a:r>
                        <a:rPr lang="en-US" sz="1400" baseline="0" dirty="0" smtClean="0"/>
                        <a:t> healing</a:t>
                      </a:r>
                      <a:endParaRPr lang="en-US" sz="1400" dirty="0"/>
                    </a:p>
                  </a:txBody>
                  <a:tcPr/>
                </a:tc>
              </a:tr>
              <a:tr h="370840">
                <a:tc>
                  <a:txBody>
                    <a:bodyPr/>
                    <a:lstStyle/>
                    <a:p>
                      <a:r>
                        <a:rPr lang="en-US" dirty="0" smtClean="0"/>
                        <a:t>VWF</a:t>
                      </a:r>
                      <a:endParaRPr lang="en-US" dirty="0"/>
                    </a:p>
                  </a:txBody>
                  <a:tcPr/>
                </a:tc>
                <a:tc>
                  <a:txBody>
                    <a:bodyPr/>
                    <a:lstStyle/>
                    <a:p>
                      <a:r>
                        <a:rPr lang="en-US" dirty="0" smtClean="0"/>
                        <a:t>Endothelial</a:t>
                      </a:r>
                      <a:r>
                        <a:rPr lang="en-US" baseline="0" dirty="0" smtClean="0"/>
                        <a:t> cells</a:t>
                      </a:r>
                      <a:endParaRPr lang="en-US" dirty="0" smtClean="0"/>
                    </a:p>
                    <a:p>
                      <a:r>
                        <a:rPr lang="en-US" dirty="0" smtClean="0"/>
                        <a:t>Megakaryocytes</a:t>
                      </a:r>
                      <a:endParaRPr lang="en-US" dirty="0"/>
                    </a:p>
                  </a:txBody>
                  <a:tcPr/>
                </a:tc>
                <a:tc>
                  <a:txBody>
                    <a:bodyPr/>
                    <a:lstStyle/>
                    <a:p>
                      <a:r>
                        <a:rPr lang="en-US" dirty="0" smtClean="0"/>
                        <a:t>Normal/High</a:t>
                      </a:r>
                      <a:endParaRPr lang="en-US" dirty="0"/>
                    </a:p>
                  </a:txBody>
                  <a:tcPr/>
                </a:tc>
                <a:tc>
                  <a:txBody>
                    <a:bodyPr/>
                    <a:lstStyle/>
                    <a:p>
                      <a:r>
                        <a:rPr lang="en-US" dirty="0" smtClean="0"/>
                        <a:t>12 </a:t>
                      </a:r>
                      <a:r>
                        <a:rPr lang="en-US" dirty="0" err="1" smtClean="0"/>
                        <a:t>hr</a:t>
                      </a:r>
                      <a:endParaRPr lang="en-US" dirty="0"/>
                    </a:p>
                  </a:txBody>
                  <a:tcPr/>
                </a:tc>
                <a:tc>
                  <a:txBody>
                    <a:bodyPr/>
                    <a:lstStyle/>
                    <a:p>
                      <a:r>
                        <a:rPr lang="en-US" dirty="0" smtClean="0"/>
                        <a:t>No</a:t>
                      </a:r>
                      <a:endParaRPr lang="en-US" dirty="0"/>
                    </a:p>
                  </a:txBody>
                  <a:tcPr/>
                </a:tc>
                <a:tc>
                  <a:txBody>
                    <a:bodyPr/>
                    <a:lstStyle/>
                    <a:p>
                      <a:r>
                        <a:rPr lang="en-US" sz="1400" dirty="0" smtClean="0"/>
                        <a:t>Stored in </a:t>
                      </a:r>
                      <a:r>
                        <a:rPr lang="en-US" sz="1400" dirty="0" err="1" smtClean="0"/>
                        <a:t>Weibel</a:t>
                      </a:r>
                      <a:r>
                        <a:rPr lang="en-US" sz="1400" dirty="0" smtClean="0"/>
                        <a:t>-Palade bodies</a:t>
                      </a:r>
                      <a:r>
                        <a:rPr lang="en-US" sz="1400" baseline="0" dirty="0" smtClean="0"/>
                        <a:t> in endothelial cells</a:t>
                      </a:r>
                      <a:endParaRPr lang="en-US" sz="1400" dirty="0"/>
                    </a:p>
                  </a:txBody>
                  <a:tcPr/>
                </a:tc>
              </a:tr>
            </a:tbl>
          </a:graphicData>
        </a:graphic>
      </p:graphicFrame>
      <p:sp>
        <p:nvSpPr>
          <p:cNvPr id="3" name="Rectangle 2"/>
          <p:cNvSpPr/>
          <p:nvPr/>
        </p:nvSpPr>
        <p:spPr>
          <a:xfrm>
            <a:off x="247815" y="2447349"/>
            <a:ext cx="3779185" cy="58860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60819" y="3420695"/>
            <a:ext cx="3779185" cy="88540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60819" y="5496296"/>
            <a:ext cx="3779185" cy="49816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60819" y="5991961"/>
            <a:ext cx="3779185" cy="58860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024518" y="1499992"/>
            <a:ext cx="1071188" cy="49816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053011" y="3418200"/>
            <a:ext cx="1071188" cy="90338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053010" y="5989466"/>
            <a:ext cx="1071188" cy="60908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168179" y="3046452"/>
            <a:ext cx="949763" cy="39222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52691" y="5540270"/>
            <a:ext cx="965251" cy="42320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172444" y="2037136"/>
            <a:ext cx="1138109" cy="36374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169959" y="3041462"/>
            <a:ext cx="1094129" cy="39721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169960" y="4383544"/>
            <a:ext cx="1140593" cy="32528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169959" y="4729823"/>
            <a:ext cx="1156083" cy="31977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0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365" y="1112976"/>
            <a:ext cx="261611" cy="369332"/>
          </a:xfrm>
          <a:prstGeom prst="rect">
            <a:avLst/>
          </a:prstGeom>
          <a:noFill/>
        </p:spPr>
        <p:txBody>
          <a:bodyPr wrap="square" rtlCol="0">
            <a:spAutoFit/>
          </a:bodyPr>
          <a:lstStyle/>
          <a:p>
            <a:r>
              <a:rPr lang="en-US" dirty="0"/>
              <a:t>K</a:t>
            </a:r>
          </a:p>
        </p:txBody>
      </p:sp>
      <p:sp>
        <p:nvSpPr>
          <p:cNvPr id="5" name="TextBox 4"/>
          <p:cNvSpPr txBox="1"/>
          <p:nvPr/>
        </p:nvSpPr>
        <p:spPr>
          <a:xfrm>
            <a:off x="1741032" y="1112976"/>
            <a:ext cx="697368" cy="369332"/>
          </a:xfrm>
          <a:prstGeom prst="rect">
            <a:avLst/>
          </a:prstGeom>
          <a:noFill/>
        </p:spPr>
        <p:txBody>
          <a:bodyPr wrap="square" rtlCol="0">
            <a:spAutoFit/>
          </a:bodyPr>
          <a:lstStyle/>
          <a:p>
            <a:r>
              <a:rPr lang="en-US" dirty="0" smtClean="0"/>
              <a:t>PK</a:t>
            </a:r>
            <a:endParaRPr lang="en-US" dirty="0"/>
          </a:p>
        </p:txBody>
      </p:sp>
      <p:sp>
        <p:nvSpPr>
          <p:cNvPr id="6" name="TextBox 5"/>
          <p:cNvSpPr txBox="1"/>
          <p:nvPr/>
        </p:nvSpPr>
        <p:spPr>
          <a:xfrm>
            <a:off x="1195547" y="1061432"/>
            <a:ext cx="589254" cy="246221"/>
          </a:xfrm>
          <a:prstGeom prst="rect">
            <a:avLst/>
          </a:prstGeom>
          <a:noFill/>
        </p:spPr>
        <p:txBody>
          <a:bodyPr wrap="square" rtlCol="0">
            <a:spAutoFit/>
          </a:bodyPr>
          <a:lstStyle/>
          <a:p>
            <a:r>
              <a:rPr lang="en-US" sz="1000" dirty="0" smtClean="0"/>
              <a:t>HMWK</a:t>
            </a:r>
            <a:endParaRPr lang="en-US" sz="1000" dirty="0"/>
          </a:p>
        </p:txBody>
      </p:sp>
      <p:sp>
        <p:nvSpPr>
          <p:cNvPr id="7" name="TextBox 6"/>
          <p:cNvSpPr txBox="1"/>
          <p:nvPr/>
        </p:nvSpPr>
        <p:spPr>
          <a:xfrm>
            <a:off x="611244" y="1983380"/>
            <a:ext cx="607956" cy="369332"/>
          </a:xfrm>
          <a:prstGeom prst="rect">
            <a:avLst/>
          </a:prstGeom>
          <a:noFill/>
        </p:spPr>
        <p:txBody>
          <a:bodyPr wrap="square" rtlCol="0">
            <a:spAutoFit/>
          </a:bodyPr>
          <a:lstStyle/>
          <a:p>
            <a:r>
              <a:rPr lang="en-US" dirty="0" smtClean="0"/>
              <a:t>XII</a:t>
            </a:r>
            <a:endParaRPr lang="en-US" dirty="0"/>
          </a:p>
        </p:txBody>
      </p:sp>
      <p:cxnSp>
        <p:nvCxnSpPr>
          <p:cNvPr id="9" name="Straight Arrow Connector 8"/>
          <p:cNvCxnSpPr/>
          <p:nvPr/>
        </p:nvCxnSpPr>
        <p:spPr>
          <a:xfrm flipH="1">
            <a:off x="1060353" y="1327010"/>
            <a:ext cx="6806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18171" y="1482308"/>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741032" y="1983725"/>
            <a:ext cx="773568" cy="369332"/>
          </a:xfrm>
          <a:prstGeom prst="rect">
            <a:avLst/>
          </a:prstGeom>
          <a:noFill/>
        </p:spPr>
        <p:txBody>
          <a:bodyPr wrap="square" rtlCol="0">
            <a:spAutoFit/>
          </a:bodyPr>
          <a:lstStyle/>
          <a:p>
            <a:r>
              <a:rPr lang="en-US" dirty="0" err="1" smtClean="0"/>
              <a:t>XIIa</a:t>
            </a:r>
            <a:endParaRPr lang="en-US" dirty="0"/>
          </a:p>
        </p:txBody>
      </p:sp>
      <p:cxnSp>
        <p:nvCxnSpPr>
          <p:cNvPr id="17" name="Straight Arrow Connector 16"/>
          <p:cNvCxnSpPr>
            <a:endCxn id="13" idx="1"/>
          </p:cNvCxnSpPr>
          <p:nvPr/>
        </p:nvCxnSpPr>
        <p:spPr>
          <a:xfrm>
            <a:off x="1072867" y="2168391"/>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953948" y="1482308"/>
            <a:ext cx="0" cy="5545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510898" y="2518207"/>
            <a:ext cx="413854" cy="369332"/>
          </a:xfrm>
          <a:prstGeom prst="rect">
            <a:avLst/>
          </a:prstGeom>
          <a:noFill/>
        </p:spPr>
        <p:txBody>
          <a:bodyPr wrap="square" rtlCol="0">
            <a:spAutoFit/>
          </a:bodyPr>
          <a:lstStyle/>
          <a:p>
            <a:r>
              <a:rPr lang="en-US" dirty="0" smtClean="0"/>
              <a:t>XI</a:t>
            </a:r>
            <a:endParaRPr lang="en-US" dirty="0"/>
          </a:p>
        </p:txBody>
      </p:sp>
      <p:sp>
        <p:nvSpPr>
          <p:cNvPr id="37" name="TextBox 36"/>
          <p:cNvSpPr txBox="1"/>
          <p:nvPr/>
        </p:nvSpPr>
        <p:spPr>
          <a:xfrm>
            <a:off x="2120127" y="2518376"/>
            <a:ext cx="528019" cy="369332"/>
          </a:xfrm>
          <a:prstGeom prst="rect">
            <a:avLst/>
          </a:prstGeom>
          <a:noFill/>
        </p:spPr>
        <p:txBody>
          <a:bodyPr wrap="square" rtlCol="0">
            <a:spAutoFit/>
          </a:bodyPr>
          <a:lstStyle/>
          <a:p>
            <a:r>
              <a:rPr lang="en-US" dirty="0" err="1" smtClean="0"/>
              <a:t>XIa</a:t>
            </a:r>
            <a:endParaRPr lang="en-US" dirty="0"/>
          </a:p>
        </p:txBody>
      </p:sp>
      <p:sp>
        <p:nvSpPr>
          <p:cNvPr id="58" name="U-Turn Arrow 57"/>
          <p:cNvSpPr/>
          <p:nvPr/>
        </p:nvSpPr>
        <p:spPr>
          <a:xfrm>
            <a:off x="1678803"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784826" y="2308919"/>
            <a:ext cx="65357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0" name="TextBox 59"/>
          <p:cNvSpPr txBox="1"/>
          <p:nvPr/>
        </p:nvSpPr>
        <p:spPr>
          <a:xfrm>
            <a:off x="1831077" y="3079336"/>
            <a:ext cx="413854" cy="369332"/>
          </a:xfrm>
          <a:prstGeom prst="rect">
            <a:avLst/>
          </a:prstGeom>
          <a:noFill/>
        </p:spPr>
        <p:txBody>
          <a:bodyPr wrap="square" rtlCol="0">
            <a:spAutoFit/>
          </a:bodyPr>
          <a:lstStyle/>
          <a:p>
            <a:r>
              <a:rPr lang="en-US" dirty="0" smtClean="0"/>
              <a:t>IX</a:t>
            </a:r>
            <a:endParaRPr lang="en-US" dirty="0"/>
          </a:p>
        </p:txBody>
      </p:sp>
      <p:sp>
        <p:nvSpPr>
          <p:cNvPr id="61" name="TextBox 60"/>
          <p:cNvSpPr txBox="1"/>
          <p:nvPr/>
        </p:nvSpPr>
        <p:spPr>
          <a:xfrm>
            <a:off x="2449830" y="3079336"/>
            <a:ext cx="585720" cy="369332"/>
          </a:xfrm>
          <a:prstGeom prst="rect">
            <a:avLst/>
          </a:prstGeom>
          <a:noFill/>
        </p:spPr>
        <p:txBody>
          <a:bodyPr wrap="square" rtlCol="0">
            <a:spAutoFit/>
          </a:bodyPr>
          <a:lstStyle/>
          <a:p>
            <a:r>
              <a:rPr lang="en-US" dirty="0" err="1" smtClean="0"/>
              <a:t>IXa</a:t>
            </a:r>
            <a:endParaRPr lang="en-US" dirty="0"/>
          </a:p>
        </p:txBody>
      </p:sp>
      <p:sp>
        <p:nvSpPr>
          <p:cNvPr id="62" name="U-Turn Arrow 61"/>
          <p:cNvSpPr/>
          <p:nvPr/>
        </p:nvSpPr>
        <p:spPr>
          <a:xfrm>
            <a:off x="2014563"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2101168" y="2882263"/>
            <a:ext cx="718232"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4" name="TextBox 63"/>
          <p:cNvSpPr txBox="1"/>
          <p:nvPr/>
        </p:nvSpPr>
        <p:spPr>
          <a:xfrm>
            <a:off x="2221242" y="3589367"/>
            <a:ext cx="285574" cy="369332"/>
          </a:xfrm>
          <a:prstGeom prst="rect">
            <a:avLst/>
          </a:prstGeom>
          <a:noFill/>
        </p:spPr>
        <p:txBody>
          <a:bodyPr wrap="square" rtlCol="0">
            <a:spAutoFit/>
          </a:bodyPr>
          <a:lstStyle/>
          <a:p>
            <a:r>
              <a:rPr lang="en-US" dirty="0" smtClean="0"/>
              <a:t>X</a:t>
            </a:r>
            <a:endParaRPr lang="en-US" dirty="0"/>
          </a:p>
        </p:txBody>
      </p:sp>
      <p:sp>
        <p:nvSpPr>
          <p:cNvPr id="65" name="TextBox 64"/>
          <p:cNvSpPr txBox="1"/>
          <p:nvPr/>
        </p:nvSpPr>
        <p:spPr>
          <a:xfrm>
            <a:off x="2836594" y="3586431"/>
            <a:ext cx="516205" cy="369332"/>
          </a:xfrm>
          <a:prstGeom prst="rect">
            <a:avLst/>
          </a:prstGeom>
          <a:noFill/>
        </p:spPr>
        <p:txBody>
          <a:bodyPr wrap="square" rtlCol="0">
            <a:spAutoFit/>
          </a:bodyPr>
          <a:lstStyle/>
          <a:p>
            <a:r>
              <a:rPr lang="en-US" dirty="0" err="1" smtClean="0"/>
              <a:t>Xa</a:t>
            </a:r>
            <a:endParaRPr lang="en-US" dirty="0"/>
          </a:p>
        </p:txBody>
      </p:sp>
      <p:sp>
        <p:nvSpPr>
          <p:cNvPr id="67" name="U-Turn Arrow 66"/>
          <p:cNvSpPr/>
          <p:nvPr/>
        </p:nvSpPr>
        <p:spPr>
          <a:xfrm>
            <a:off x="2364029"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2470284" y="3390426"/>
            <a:ext cx="577715"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9" name="TextBox 68"/>
          <p:cNvSpPr txBox="1"/>
          <p:nvPr/>
        </p:nvSpPr>
        <p:spPr>
          <a:xfrm>
            <a:off x="756912" y="3390426"/>
            <a:ext cx="919488" cy="369332"/>
          </a:xfrm>
          <a:prstGeom prst="rect">
            <a:avLst/>
          </a:prstGeom>
          <a:noFill/>
        </p:spPr>
        <p:txBody>
          <a:bodyPr wrap="square" rtlCol="0">
            <a:spAutoFit/>
          </a:bodyPr>
          <a:lstStyle/>
          <a:p>
            <a:r>
              <a:rPr lang="en-US" dirty="0" err="1" smtClean="0"/>
              <a:t>VIIIa</a:t>
            </a:r>
            <a:endParaRPr lang="en-US" dirty="0"/>
          </a:p>
        </p:txBody>
      </p:sp>
      <p:sp>
        <p:nvSpPr>
          <p:cNvPr id="70" name="TextBox 69"/>
          <p:cNvSpPr txBox="1"/>
          <p:nvPr/>
        </p:nvSpPr>
        <p:spPr>
          <a:xfrm>
            <a:off x="68233" y="3405023"/>
            <a:ext cx="607719" cy="369332"/>
          </a:xfrm>
          <a:prstGeom prst="rect">
            <a:avLst/>
          </a:prstGeom>
          <a:noFill/>
        </p:spPr>
        <p:txBody>
          <a:bodyPr wrap="square" rtlCol="0">
            <a:spAutoFit/>
          </a:bodyPr>
          <a:lstStyle/>
          <a:p>
            <a:r>
              <a:rPr lang="en-US" dirty="0" smtClean="0"/>
              <a:t>VIII</a:t>
            </a:r>
            <a:endParaRPr lang="en-US" dirty="0"/>
          </a:p>
        </p:txBody>
      </p:sp>
      <p:cxnSp>
        <p:nvCxnSpPr>
          <p:cNvPr id="71" name="Straight Arrow Connector 70"/>
          <p:cNvCxnSpPr/>
          <p:nvPr/>
        </p:nvCxnSpPr>
        <p:spPr>
          <a:xfrm>
            <a:off x="519900"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480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611192" y="2230913"/>
            <a:ext cx="491809" cy="369332"/>
          </a:xfrm>
          <a:prstGeom prst="rect">
            <a:avLst/>
          </a:prstGeom>
          <a:noFill/>
        </p:spPr>
        <p:txBody>
          <a:bodyPr wrap="square" rtlCol="0">
            <a:spAutoFit/>
          </a:bodyPr>
          <a:lstStyle/>
          <a:p>
            <a:r>
              <a:rPr lang="en-US" dirty="0"/>
              <a:t>V</a:t>
            </a:r>
            <a:r>
              <a:rPr lang="en-US" dirty="0" smtClean="0"/>
              <a:t>II</a:t>
            </a:r>
            <a:endParaRPr lang="en-US" dirty="0"/>
          </a:p>
        </p:txBody>
      </p:sp>
      <p:sp>
        <p:nvSpPr>
          <p:cNvPr id="96" name="TextBox 95"/>
          <p:cNvSpPr txBox="1"/>
          <p:nvPr/>
        </p:nvSpPr>
        <p:spPr>
          <a:xfrm>
            <a:off x="3552906" y="2994875"/>
            <a:ext cx="675170" cy="369332"/>
          </a:xfrm>
          <a:prstGeom prst="rect">
            <a:avLst/>
          </a:prstGeom>
          <a:noFill/>
        </p:spPr>
        <p:txBody>
          <a:bodyPr wrap="square" rtlCol="0">
            <a:spAutoFit/>
          </a:bodyPr>
          <a:lstStyle/>
          <a:p>
            <a:r>
              <a:rPr lang="en-US" dirty="0" err="1" smtClean="0"/>
              <a:t>VIIa</a:t>
            </a:r>
            <a:endParaRPr lang="en-US" dirty="0"/>
          </a:p>
        </p:txBody>
      </p:sp>
      <p:sp>
        <p:nvSpPr>
          <p:cNvPr id="97" name="TextBox 96"/>
          <p:cNvSpPr txBox="1"/>
          <p:nvPr/>
        </p:nvSpPr>
        <p:spPr>
          <a:xfrm>
            <a:off x="3782613" y="2642633"/>
            <a:ext cx="477103" cy="276999"/>
          </a:xfrm>
          <a:prstGeom prst="rect">
            <a:avLst/>
          </a:prstGeom>
          <a:noFill/>
        </p:spPr>
        <p:txBody>
          <a:bodyPr wrap="square" rtlCol="0">
            <a:spAutoFit/>
          </a:bodyPr>
          <a:lstStyle/>
          <a:p>
            <a:r>
              <a:rPr lang="en-US" sz="1200" dirty="0" smtClean="0"/>
              <a:t>TF</a:t>
            </a:r>
            <a:endParaRPr lang="en-US" sz="1200" dirty="0"/>
          </a:p>
        </p:txBody>
      </p:sp>
      <p:sp>
        <p:nvSpPr>
          <p:cNvPr id="98" name="TextBox 97"/>
          <p:cNvSpPr txBox="1"/>
          <p:nvPr/>
        </p:nvSpPr>
        <p:spPr>
          <a:xfrm>
            <a:off x="3968944" y="3575092"/>
            <a:ext cx="526855" cy="369332"/>
          </a:xfrm>
          <a:prstGeom prst="rect">
            <a:avLst/>
          </a:prstGeom>
          <a:noFill/>
        </p:spPr>
        <p:txBody>
          <a:bodyPr wrap="square" rtlCol="0">
            <a:spAutoFit/>
          </a:bodyPr>
          <a:lstStyle/>
          <a:p>
            <a:r>
              <a:rPr lang="en-US" dirty="0" err="1" smtClean="0"/>
              <a:t>Xa</a:t>
            </a:r>
            <a:endParaRPr lang="en-US" dirty="0"/>
          </a:p>
        </p:txBody>
      </p:sp>
      <p:sp>
        <p:nvSpPr>
          <p:cNvPr id="99" name="TextBox 98"/>
          <p:cNvSpPr txBox="1"/>
          <p:nvPr/>
        </p:nvSpPr>
        <p:spPr>
          <a:xfrm>
            <a:off x="3380924" y="3575092"/>
            <a:ext cx="285574" cy="369332"/>
          </a:xfrm>
          <a:prstGeom prst="rect">
            <a:avLst/>
          </a:prstGeom>
          <a:noFill/>
        </p:spPr>
        <p:txBody>
          <a:bodyPr wrap="square" rtlCol="0">
            <a:spAutoFit/>
          </a:bodyPr>
          <a:lstStyle/>
          <a:p>
            <a:r>
              <a:rPr lang="en-US" dirty="0" smtClean="0"/>
              <a:t>X</a:t>
            </a:r>
            <a:endParaRPr lang="en-US" dirty="0"/>
          </a:p>
        </p:txBody>
      </p:sp>
      <p:sp>
        <p:nvSpPr>
          <p:cNvPr id="100" name="U-Turn Arrow 99"/>
          <p:cNvSpPr/>
          <p:nvPr/>
        </p:nvSpPr>
        <p:spPr>
          <a:xfrm>
            <a:off x="3523710" y="3400361"/>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TextBox 100"/>
          <p:cNvSpPr txBox="1"/>
          <p:nvPr/>
        </p:nvSpPr>
        <p:spPr>
          <a:xfrm>
            <a:off x="3628556" y="3364207"/>
            <a:ext cx="714843"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cxnSp>
        <p:nvCxnSpPr>
          <p:cNvPr id="102" name="Straight Arrow Connector 101"/>
          <p:cNvCxnSpPr/>
          <p:nvPr/>
        </p:nvCxnSpPr>
        <p:spPr>
          <a:xfrm>
            <a:off x="3788039" y="2588998"/>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3041752"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4193455"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178336" y="4362887"/>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2891307"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583861" y="4362887"/>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230612" y="473221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492426" y="5099379"/>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962427"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30592" y="5099379"/>
            <a:ext cx="998808" cy="369332"/>
          </a:xfrm>
          <a:prstGeom prst="rect">
            <a:avLst/>
          </a:prstGeom>
          <a:noFill/>
        </p:spPr>
        <p:txBody>
          <a:bodyPr wrap="square" rtlCol="0">
            <a:spAutoFit/>
          </a:bodyPr>
          <a:lstStyle/>
          <a:p>
            <a:r>
              <a:rPr lang="en-US" dirty="0" smtClean="0"/>
              <a:t>Fibrin</a:t>
            </a:r>
            <a:endParaRPr lang="en-US" dirty="0"/>
          </a:p>
        </p:txBody>
      </p:sp>
      <p:cxnSp>
        <p:nvCxnSpPr>
          <p:cNvPr id="114" name="Straight Arrow Connector 113"/>
          <p:cNvCxnSpPr/>
          <p:nvPr/>
        </p:nvCxnSpPr>
        <p:spPr>
          <a:xfrm>
            <a:off x="6083831" y="4576076"/>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6877449" y="3998059"/>
            <a:ext cx="666351" cy="369332"/>
          </a:xfrm>
          <a:prstGeom prst="rect">
            <a:avLst/>
          </a:prstGeom>
          <a:noFill/>
        </p:spPr>
        <p:txBody>
          <a:bodyPr wrap="square" rtlCol="0">
            <a:spAutoFit/>
          </a:bodyPr>
          <a:lstStyle/>
          <a:p>
            <a:r>
              <a:rPr lang="en-US" dirty="0" smtClean="0"/>
              <a:t>XIII</a:t>
            </a:r>
            <a:endParaRPr lang="en-US" dirty="0"/>
          </a:p>
        </p:txBody>
      </p:sp>
      <p:cxnSp>
        <p:nvCxnSpPr>
          <p:cNvPr id="117" name="Straight Arrow Connector 116"/>
          <p:cNvCxnSpPr/>
          <p:nvPr/>
        </p:nvCxnSpPr>
        <p:spPr>
          <a:xfrm>
            <a:off x="7126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6877449" y="5468711"/>
            <a:ext cx="707241" cy="369332"/>
          </a:xfrm>
          <a:prstGeom prst="rect">
            <a:avLst/>
          </a:prstGeom>
          <a:noFill/>
        </p:spPr>
        <p:txBody>
          <a:bodyPr wrap="square" rtlCol="0">
            <a:spAutoFit/>
          </a:bodyPr>
          <a:lstStyle/>
          <a:p>
            <a:r>
              <a:rPr lang="en-US" dirty="0" err="1" smtClean="0"/>
              <a:t>XIIIa</a:t>
            </a:r>
            <a:endParaRPr lang="en-US" dirty="0"/>
          </a:p>
        </p:txBody>
      </p:sp>
      <p:cxnSp>
        <p:nvCxnSpPr>
          <p:cNvPr id="119" name="Straight Arrow Connector 118"/>
          <p:cNvCxnSpPr/>
          <p:nvPr/>
        </p:nvCxnSpPr>
        <p:spPr>
          <a:xfrm>
            <a:off x="5923148" y="546871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4999912" y="5896149"/>
            <a:ext cx="2162887" cy="369332"/>
          </a:xfrm>
          <a:prstGeom prst="rect">
            <a:avLst/>
          </a:prstGeom>
          <a:noFill/>
        </p:spPr>
        <p:txBody>
          <a:bodyPr wrap="square" rtlCol="0">
            <a:spAutoFit/>
          </a:bodyPr>
          <a:lstStyle/>
          <a:p>
            <a:r>
              <a:rPr lang="en-US" dirty="0" smtClean="0"/>
              <a:t>Cross-linked fibrin</a:t>
            </a:r>
            <a:endParaRPr lang="en-US" dirty="0"/>
          </a:p>
        </p:txBody>
      </p:sp>
      <p:cxnSp>
        <p:nvCxnSpPr>
          <p:cNvPr id="122" name="Straight Arrow Connector 121"/>
          <p:cNvCxnSpPr>
            <a:stCxn id="118" idx="1"/>
          </p:cNvCxnSpPr>
          <p:nvPr/>
        </p:nvCxnSpPr>
        <p:spPr>
          <a:xfrm flipH="1">
            <a:off x="6021792"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13865" y="3975335"/>
            <a:ext cx="306035" cy="369332"/>
          </a:xfrm>
          <a:prstGeom prst="rect">
            <a:avLst/>
          </a:prstGeom>
          <a:noFill/>
        </p:spPr>
        <p:txBody>
          <a:bodyPr wrap="square" rtlCol="0">
            <a:spAutoFit/>
          </a:bodyPr>
          <a:lstStyle/>
          <a:p>
            <a:r>
              <a:rPr lang="en-US" dirty="0" smtClean="0"/>
              <a:t>V</a:t>
            </a:r>
            <a:endParaRPr lang="en-US" dirty="0"/>
          </a:p>
        </p:txBody>
      </p:sp>
      <p:sp>
        <p:nvSpPr>
          <p:cNvPr id="126" name="TextBox 125"/>
          <p:cNvSpPr txBox="1"/>
          <p:nvPr/>
        </p:nvSpPr>
        <p:spPr>
          <a:xfrm>
            <a:off x="695681" y="3974552"/>
            <a:ext cx="658833" cy="369332"/>
          </a:xfrm>
          <a:prstGeom prst="rect">
            <a:avLst/>
          </a:prstGeom>
          <a:noFill/>
        </p:spPr>
        <p:txBody>
          <a:bodyPr wrap="square" rtlCol="0">
            <a:spAutoFit/>
          </a:bodyPr>
          <a:lstStyle/>
          <a:p>
            <a:r>
              <a:rPr lang="en-US" dirty="0" err="1" smtClean="0"/>
              <a:t>Va</a:t>
            </a:r>
            <a:endParaRPr lang="en-US" dirty="0"/>
          </a:p>
        </p:txBody>
      </p:sp>
      <p:cxnSp>
        <p:nvCxnSpPr>
          <p:cNvPr id="127" name="Straight Arrow Connector 126"/>
          <p:cNvCxnSpPr/>
          <p:nvPr/>
        </p:nvCxnSpPr>
        <p:spPr>
          <a:xfrm>
            <a:off x="506020" y="4193916"/>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1089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238110" y="3792800"/>
            <a:ext cx="1057290"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132" name="Straight Arrow Connector 131"/>
          <p:cNvCxnSpPr/>
          <p:nvPr/>
        </p:nvCxnSpPr>
        <p:spPr>
          <a:xfrm flipV="1">
            <a:off x="610387" y="3668718"/>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610387" y="3974552"/>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2895600" y="152400"/>
            <a:ext cx="4636339" cy="756985"/>
          </a:xfrm>
        </p:spPr>
        <p:txBody>
          <a:bodyPr>
            <a:normAutofit/>
          </a:bodyPr>
          <a:lstStyle/>
          <a:p>
            <a:r>
              <a:rPr lang="en-US" sz="2800" dirty="0" smtClean="0"/>
              <a:t>Classical Coagulation Cascade</a:t>
            </a:r>
            <a:endParaRPr lang="en-US" sz="2800" dirty="0"/>
          </a:p>
        </p:txBody>
      </p:sp>
      <p:sp>
        <p:nvSpPr>
          <p:cNvPr id="140" name="TextBox 139"/>
          <p:cNvSpPr txBox="1"/>
          <p:nvPr/>
        </p:nvSpPr>
        <p:spPr>
          <a:xfrm>
            <a:off x="3352800" y="4267200"/>
            <a:ext cx="740830"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3" name="Rectangle 2"/>
          <p:cNvSpPr/>
          <p:nvPr/>
        </p:nvSpPr>
        <p:spPr>
          <a:xfrm>
            <a:off x="4495800" y="838199"/>
            <a:ext cx="4014211" cy="1323705"/>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PK=</a:t>
            </a:r>
            <a:r>
              <a:rPr lang="en-US" sz="1600" dirty="0" err="1" smtClean="0">
                <a:solidFill>
                  <a:srgbClr val="000000"/>
                </a:solidFill>
              </a:rPr>
              <a:t>Prekallikrein</a:t>
            </a:r>
            <a:endParaRPr lang="en-US" sz="1600" dirty="0" smtClean="0">
              <a:solidFill>
                <a:srgbClr val="000000"/>
              </a:solidFill>
            </a:endParaRPr>
          </a:p>
          <a:p>
            <a:r>
              <a:rPr lang="en-US" sz="1600" dirty="0" smtClean="0">
                <a:solidFill>
                  <a:srgbClr val="000000"/>
                </a:solidFill>
              </a:rPr>
              <a:t>K=</a:t>
            </a:r>
            <a:r>
              <a:rPr lang="en-US" sz="1600" dirty="0" err="1" smtClean="0">
                <a:solidFill>
                  <a:srgbClr val="000000"/>
                </a:solidFill>
              </a:rPr>
              <a:t>Kallikrein</a:t>
            </a:r>
            <a:endParaRPr lang="en-US" sz="1600" dirty="0" smtClean="0">
              <a:solidFill>
                <a:srgbClr val="000000"/>
              </a:solidFill>
            </a:endParaRPr>
          </a:p>
          <a:p>
            <a:r>
              <a:rPr lang="en-US" sz="1600" dirty="0" smtClean="0">
                <a:solidFill>
                  <a:srgbClr val="000000"/>
                </a:solidFill>
              </a:rPr>
              <a:t>HMWK=High molecular weight </a:t>
            </a:r>
            <a:r>
              <a:rPr lang="en-US" sz="1600" dirty="0" err="1" smtClean="0">
                <a:solidFill>
                  <a:srgbClr val="000000"/>
                </a:solidFill>
              </a:rPr>
              <a:t>kininogen</a:t>
            </a:r>
            <a:endParaRPr lang="en-US" sz="1600" dirty="0" smtClean="0">
              <a:solidFill>
                <a:srgbClr val="000000"/>
              </a:solidFill>
            </a:endParaRPr>
          </a:p>
          <a:p>
            <a:r>
              <a:rPr lang="en-US" sz="1600" dirty="0" smtClean="0">
                <a:solidFill>
                  <a:srgbClr val="000000"/>
                </a:solidFill>
              </a:rPr>
              <a:t>TF=Tissue factor</a:t>
            </a:r>
          </a:p>
          <a:p>
            <a:r>
              <a:rPr lang="en-US" sz="1600" dirty="0" err="1" smtClean="0">
                <a:solidFill>
                  <a:srgbClr val="000000"/>
                </a:solidFill>
              </a:rPr>
              <a:t>Ca</a:t>
            </a:r>
            <a:r>
              <a:rPr lang="en-US" sz="1600" dirty="0" smtClean="0">
                <a:solidFill>
                  <a:srgbClr val="000000"/>
                </a:solidFill>
              </a:rPr>
              <a:t>++=Calcium</a:t>
            </a:r>
            <a:endParaRPr lang="en-US" sz="1600" dirty="0">
              <a:solidFill>
                <a:srgbClr val="000000"/>
              </a:solidFill>
            </a:endParaRPr>
          </a:p>
        </p:txBody>
      </p:sp>
    </p:spTree>
    <p:extLst>
      <p:ext uri="{BB962C8B-B14F-4D97-AF65-F5344CB8AC3E}">
        <p14:creationId xmlns:p14="http://schemas.microsoft.com/office/powerpoint/2010/main" val="61434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2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4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3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1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1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1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1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1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122"/>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9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9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0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9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0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0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99"/>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9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p:bldP spid="36" grpId="0"/>
      <p:bldP spid="37" grpId="0"/>
      <p:bldP spid="58" grpId="0" animBg="1"/>
      <p:bldP spid="59" grpId="0"/>
      <p:bldP spid="60" grpId="0"/>
      <p:bldP spid="61" grpId="0"/>
      <p:bldP spid="62" grpId="0" animBg="1"/>
      <p:bldP spid="63" grpId="0"/>
      <p:bldP spid="64" grpId="0"/>
      <p:bldP spid="65" grpId="0"/>
      <p:bldP spid="67" grpId="0" animBg="1"/>
      <p:bldP spid="68" grpId="0"/>
      <p:bldP spid="69" grpId="0"/>
      <p:bldP spid="70" grpId="0"/>
      <p:bldP spid="95" grpId="0"/>
      <p:bldP spid="96" grpId="0"/>
      <p:bldP spid="97" grpId="0"/>
      <p:bldP spid="98" grpId="0"/>
      <p:bldP spid="99" grpId="0"/>
      <p:bldP spid="100" grpId="0" animBg="1"/>
      <p:bldP spid="101" grpId="0"/>
      <p:bldP spid="106" grpId="0"/>
      <p:bldP spid="109" grpId="0"/>
      <p:bldP spid="111" grpId="0"/>
      <p:bldP spid="113" grpId="0"/>
      <p:bldP spid="116" grpId="0"/>
      <p:bldP spid="118" grpId="0"/>
      <p:bldP spid="120" grpId="0"/>
      <p:bldP spid="125" grpId="0"/>
      <p:bldP spid="126" grpId="0"/>
      <p:bldP spid="131" grpId="0"/>
      <p:bldP spid="140"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1032" y="1112976"/>
            <a:ext cx="697368" cy="369332"/>
          </a:xfrm>
          <a:prstGeom prst="rect">
            <a:avLst/>
          </a:prstGeom>
          <a:noFill/>
        </p:spPr>
        <p:txBody>
          <a:bodyPr wrap="square" rtlCol="0">
            <a:spAutoFit/>
          </a:bodyPr>
          <a:lstStyle/>
          <a:p>
            <a:r>
              <a:rPr lang="en-US" dirty="0" smtClean="0"/>
              <a:t>PK</a:t>
            </a:r>
            <a:endParaRPr lang="en-US" dirty="0"/>
          </a:p>
        </p:txBody>
      </p:sp>
      <p:sp>
        <p:nvSpPr>
          <p:cNvPr id="6" name="TextBox 5"/>
          <p:cNvSpPr txBox="1"/>
          <p:nvPr/>
        </p:nvSpPr>
        <p:spPr>
          <a:xfrm>
            <a:off x="1195547" y="1061432"/>
            <a:ext cx="589254" cy="246221"/>
          </a:xfrm>
          <a:prstGeom prst="rect">
            <a:avLst/>
          </a:prstGeom>
          <a:noFill/>
        </p:spPr>
        <p:txBody>
          <a:bodyPr wrap="square" rtlCol="0">
            <a:spAutoFit/>
          </a:bodyPr>
          <a:lstStyle/>
          <a:p>
            <a:r>
              <a:rPr lang="en-US" sz="1000" dirty="0" smtClean="0"/>
              <a:t>HMWK</a:t>
            </a:r>
            <a:endParaRPr lang="en-US" sz="1000" dirty="0"/>
          </a:p>
        </p:txBody>
      </p:sp>
      <p:sp>
        <p:nvSpPr>
          <p:cNvPr id="7" name="TextBox 6"/>
          <p:cNvSpPr txBox="1"/>
          <p:nvPr/>
        </p:nvSpPr>
        <p:spPr>
          <a:xfrm>
            <a:off x="611244" y="1983380"/>
            <a:ext cx="607956" cy="369332"/>
          </a:xfrm>
          <a:prstGeom prst="rect">
            <a:avLst/>
          </a:prstGeom>
          <a:noFill/>
        </p:spPr>
        <p:txBody>
          <a:bodyPr wrap="square" rtlCol="0">
            <a:spAutoFit/>
          </a:bodyPr>
          <a:lstStyle/>
          <a:p>
            <a:r>
              <a:rPr lang="en-US" dirty="0" smtClean="0"/>
              <a:t>XII</a:t>
            </a:r>
            <a:endParaRPr lang="en-US" dirty="0"/>
          </a:p>
        </p:txBody>
      </p:sp>
      <p:cxnSp>
        <p:nvCxnSpPr>
          <p:cNvPr id="9" name="Straight Arrow Connector 8"/>
          <p:cNvCxnSpPr/>
          <p:nvPr/>
        </p:nvCxnSpPr>
        <p:spPr>
          <a:xfrm flipH="1">
            <a:off x="1060353" y="1327010"/>
            <a:ext cx="6806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18171" y="1482308"/>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741032" y="1983725"/>
            <a:ext cx="697368" cy="369332"/>
          </a:xfrm>
          <a:prstGeom prst="rect">
            <a:avLst/>
          </a:prstGeom>
          <a:noFill/>
        </p:spPr>
        <p:txBody>
          <a:bodyPr wrap="square" rtlCol="0">
            <a:spAutoFit/>
          </a:bodyPr>
          <a:lstStyle/>
          <a:p>
            <a:r>
              <a:rPr lang="en-US" dirty="0" err="1" smtClean="0"/>
              <a:t>XIIa</a:t>
            </a:r>
            <a:endParaRPr lang="en-US" dirty="0"/>
          </a:p>
        </p:txBody>
      </p:sp>
      <p:cxnSp>
        <p:nvCxnSpPr>
          <p:cNvPr id="17" name="Straight Arrow Connector 16"/>
          <p:cNvCxnSpPr>
            <a:endCxn id="13" idx="1"/>
          </p:cNvCxnSpPr>
          <p:nvPr/>
        </p:nvCxnSpPr>
        <p:spPr>
          <a:xfrm>
            <a:off x="1072867" y="2168391"/>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953948" y="1482308"/>
            <a:ext cx="0" cy="5545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510898" y="2518207"/>
            <a:ext cx="413854" cy="369332"/>
          </a:xfrm>
          <a:prstGeom prst="rect">
            <a:avLst/>
          </a:prstGeom>
          <a:noFill/>
        </p:spPr>
        <p:txBody>
          <a:bodyPr wrap="square" rtlCol="0">
            <a:spAutoFit/>
          </a:bodyPr>
          <a:lstStyle/>
          <a:p>
            <a:r>
              <a:rPr lang="en-US" dirty="0" smtClean="0"/>
              <a:t>XI</a:t>
            </a:r>
            <a:endParaRPr lang="en-US" dirty="0"/>
          </a:p>
        </p:txBody>
      </p:sp>
      <p:sp>
        <p:nvSpPr>
          <p:cNvPr id="37" name="TextBox 36"/>
          <p:cNvSpPr txBox="1"/>
          <p:nvPr/>
        </p:nvSpPr>
        <p:spPr>
          <a:xfrm>
            <a:off x="2120127" y="2518376"/>
            <a:ext cx="528019" cy="369332"/>
          </a:xfrm>
          <a:prstGeom prst="rect">
            <a:avLst/>
          </a:prstGeom>
          <a:noFill/>
        </p:spPr>
        <p:txBody>
          <a:bodyPr wrap="square" rtlCol="0">
            <a:spAutoFit/>
          </a:bodyPr>
          <a:lstStyle/>
          <a:p>
            <a:r>
              <a:rPr lang="en-US" dirty="0" err="1" smtClean="0"/>
              <a:t>XIa</a:t>
            </a:r>
            <a:endParaRPr lang="en-US" dirty="0"/>
          </a:p>
        </p:txBody>
      </p:sp>
      <p:sp>
        <p:nvSpPr>
          <p:cNvPr id="58" name="U-Turn Arrow 57"/>
          <p:cNvSpPr/>
          <p:nvPr/>
        </p:nvSpPr>
        <p:spPr>
          <a:xfrm>
            <a:off x="1678803"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752600" y="2308919"/>
            <a:ext cx="914400"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137" name="Title 136"/>
          <p:cNvSpPr>
            <a:spLocks noGrp="1"/>
          </p:cNvSpPr>
          <p:nvPr>
            <p:ph type="title"/>
          </p:nvPr>
        </p:nvSpPr>
        <p:spPr>
          <a:xfrm>
            <a:off x="2743200" y="152400"/>
            <a:ext cx="4026739" cy="680785"/>
          </a:xfrm>
        </p:spPr>
        <p:txBody>
          <a:bodyPr>
            <a:normAutofit/>
          </a:bodyPr>
          <a:lstStyle/>
          <a:p>
            <a:r>
              <a:rPr lang="en-US" sz="2800" dirty="0" smtClean="0"/>
              <a:t>Contact Activation System</a:t>
            </a:r>
            <a:endParaRPr lang="en-US" sz="2800" dirty="0"/>
          </a:p>
        </p:txBody>
      </p:sp>
      <p:sp>
        <p:nvSpPr>
          <p:cNvPr id="2" name="TextBox 1"/>
          <p:cNvSpPr txBox="1"/>
          <p:nvPr/>
        </p:nvSpPr>
        <p:spPr>
          <a:xfrm>
            <a:off x="3992287" y="1071105"/>
            <a:ext cx="4706374" cy="1477328"/>
          </a:xfrm>
          <a:prstGeom prst="rect">
            <a:avLst/>
          </a:prstGeom>
          <a:noFill/>
        </p:spPr>
        <p:txBody>
          <a:bodyPr wrap="square" rtlCol="0">
            <a:spAutoFit/>
          </a:bodyPr>
          <a:lstStyle/>
          <a:p>
            <a:r>
              <a:rPr lang="en-US" b="1" dirty="0" smtClean="0"/>
              <a:t>Components of the contact activation system:</a:t>
            </a:r>
          </a:p>
          <a:p>
            <a:r>
              <a:rPr lang="en-US" dirty="0" smtClean="0"/>
              <a:t>High molecular weight </a:t>
            </a:r>
            <a:r>
              <a:rPr lang="en-US" dirty="0" err="1" smtClean="0"/>
              <a:t>kininogen</a:t>
            </a:r>
            <a:endParaRPr lang="en-US" dirty="0" smtClean="0"/>
          </a:p>
          <a:p>
            <a:r>
              <a:rPr lang="en-US" dirty="0" err="1" smtClean="0"/>
              <a:t>Prekallikrein</a:t>
            </a:r>
            <a:endParaRPr lang="en-US" dirty="0" smtClean="0"/>
          </a:p>
          <a:p>
            <a:r>
              <a:rPr lang="en-US" dirty="0" smtClean="0"/>
              <a:t>Factor XII</a:t>
            </a:r>
          </a:p>
          <a:p>
            <a:r>
              <a:rPr lang="en-US" dirty="0" smtClean="0"/>
              <a:t>Factor XI</a:t>
            </a:r>
            <a:endParaRPr lang="en-US" dirty="0"/>
          </a:p>
        </p:txBody>
      </p:sp>
      <p:sp>
        <p:nvSpPr>
          <p:cNvPr id="3" name="TextBox 2"/>
          <p:cNvSpPr txBox="1"/>
          <p:nvPr/>
        </p:nvSpPr>
        <p:spPr>
          <a:xfrm>
            <a:off x="3962400" y="3124200"/>
            <a:ext cx="4706374" cy="1200329"/>
          </a:xfrm>
          <a:prstGeom prst="rect">
            <a:avLst/>
          </a:prstGeom>
          <a:noFill/>
        </p:spPr>
        <p:txBody>
          <a:bodyPr wrap="square" rtlCol="0">
            <a:spAutoFit/>
          </a:bodyPr>
          <a:lstStyle/>
          <a:p>
            <a:r>
              <a:rPr lang="en-US" b="1" dirty="0" smtClean="0"/>
              <a:t>Among the contact factors, only FXI deficiency is associated with bleeding </a:t>
            </a:r>
            <a:r>
              <a:rPr lang="en-US" dirty="0" smtClean="0"/>
              <a:t>(bleeding tendency is highly variable—some patients don’t bleed at all)</a:t>
            </a:r>
            <a:endParaRPr lang="en-US" dirty="0"/>
          </a:p>
        </p:txBody>
      </p:sp>
      <p:sp>
        <p:nvSpPr>
          <p:cNvPr id="8" name="TextBox 7"/>
          <p:cNvSpPr txBox="1"/>
          <p:nvPr/>
        </p:nvSpPr>
        <p:spPr>
          <a:xfrm>
            <a:off x="1937324" y="3062521"/>
            <a:ext cx="505155" cy="369332"/>
          </a:xfrm>
          <a:prstGeom prst="rect">
            <a:avLst/>
          </a:prstGeom>
          <a:noFill/>
        </p:spPr>
        <p:txBody>
          <a:bodyPr wrap="square" rtlCol="0">
            <a:spAutoFit/>
          </a:bodyPr>
          <a:lstStyle/>
          <a:p>
            <a:r>
              <a:rPr lang="en-US" dirty="0" smtClean="0"/>
              <a:t>C1</a:t>
            </a:r>
            <a:endParaRPr lang="en-US" dirty="0"/>
          </a:p>
        </p:txBody>
      </p:sp>
      <p:sp>
        <p:nvSpPr>
          <p:cNvPr id="72" name="TextBox 71"/>
          <p:cNvSpPr txBox="1"/>
          <p:nvPr/>
        </p:nvSpPr>
        <p:spPr>
          <a:xfrm>
            <a:off x="687365" y="1112976"/>
            <a:ext cx="261611" cy="369332"/>
          </a:xfrm>
          <a:prstGeom prst="rect">
            <a:avLst/>
          </a:prstGeom>
          <a:noFill/>
        </p:spPr>
        <p:txBody>
          <a:bodyPr wrap="square" rtlCol="0">
            <a:spAutoFit/>
          </a:bodyPr>
          <a:lstStyle/>
          <a:p>
            <a:r>
              <a:rPr lang="en-US" dirty="0"/>
              <a:t>K</a:t>
            </a:r>
          </a:p>
        </p:txBody>
      </p:sp>
      <p:cxnSp>
        <p:nvCxnSpPr>
          <p:cNvPr id="74" name="Straight Arrow Connector 73"/>
          <p:cNvCxnSpPr/>
          <p:nvPr/>
        </p:nvCxnSpPr>
        <p:spPr>
          <a:xfrm>
            <a:off x="2120127" y="3431853"/>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1632219" y="3858618"/>
            <a:ext cx="1158842" cy="369332"/>
          </a:xfrm>
          <a:prstGeom prst="rect">
            <a:avLst/>
          </a:prstGeom>
          <a:noFill/>
        </p:spPr>
        <p:txBody>
          <a:bodyPr wrap="square" rtlCol="0">
            <a:spAutoFit/>
          </a:bodyPr>
          <a:lstStyle/>
          <a:p>
            <a:r>
              <a:rPr lang="en-US" dirty="0" smtClean="0"/>
              <a:t>C1 active</a:t>
            </a:r>
            <a:endParaRPr lang="en-US" dirty="0"/>
          </a:p>
        </p:txBody>
      </p:sp>
      <p:cxnSp>
        <p:nvCxnSpPr>
          <p:cNvPr id="76" name="Straight Arrow Connector 75"/>
          <p:cNvCxnSpPr/>
          <p:nvPr/>
        </p:nvCxnSpPr>
        <p:spPr>
          <a:xfrm>
            <a:off x="1056091" y="4220547"/>
            <a:ext cx="0" cy="3991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10700" y="4659077"/>
            <a:ext cx="2457080" cy="369332"/>
          </a:xfrm>
          <a:prstGeom prst="rect">
            <a:avLst/>
          </a:prstGeom>
          <a:noFill/>
        </p:spPr>
        <p:txBody>
          <a:bodyPr wrap="square" rtlCol="0">
            <a:spAutoFit/>
          </a:bodyPr>
          <a:lstStyle/>
          <a:p>
            <a:r>
              <a:rPr lang="en-US" dirty="0" smtClean="0"/>
              <a:t>Complement system</a:t>
            </a:r>
            <a:endParaRPr lang="en-US" dirty="0"/>
          </a:p>
        </p:txBody>
      </p:sp>
      <p:sp>
        <p:nvSpPr>
          <p:cNvPr id="77" name="U-Turn Arrow 76"/>
          <p:cNvSpPr/>
          <p:nvPr/>
        </p:nvSpPr>
        <p:spPr>
          <a:xfrm rot="5400000" flipV="1">
            <a:off x="-1756537" y="3410830"/>
            <a:ext cx="4572964" cy="356961"/>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790141" y="5556629"/>
            <a:ext cx="2036027" cy="646331"/>
          </a:xfrm>
          <a:prstGeom prst="rect">
            <a:avLst/>
          </a:prstGeom>
          <a:noFill/>
        </p:spPr>
        <p:txBody>
          <a:bodyPr wrap="square" rtlCol="0">
            <a:spAutoFit/>
          </a:bodyPr>
          <a:lstStyle/>
          <a:p>
            <a:r>
              <a:rPr lang="en-US" dirty="0" err="1" smtClean="0"/>
              <a:t>Bradykinin</a:t>
            </a:r>
            <a:r>
              <a:rPr lang="en-US" dirty="0" smtClean="0"/>
              <a:t>/</a:t>
            </a:r>
            <a:r>
              <a:rPr lang="en-US" dirty="0" err="1" smtClean="0"/>
              <a:t>Kinin</a:t>
            </a:r>
            <a:r>
              <a:rPr lang="en-US" dirty="0" smtClean="0"/>
              <a:t> (Inflammation)</a:t>
            </a:r>
            <a:endParaRPr lang="en-US" dirty="0"/>
          </a:p>
        </p:txBody>
      </p:sp>
      <p:sp>
        <p:nvSpPr>
          <p:cNvPr id="79" name="U-Turn Arrow 78"/>
          <p:cNvSpPr/>
          <p:nvPr/>
        </p:nvSpPr>
        <p:spPr>
          <a:xfrm rot="5400000">
            <a:off x="1784505" y="2751159"/>
            <a:ext cx="1404826" cy="322455"/>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0" name="U-Turn Arrow 79"/>
          <p:cNvSpPr/>
          <p:nvPr/>
        </p:nvSpPr>
        <p:spPr>
          <a:xfrm rot="5400000" flipV="1">
            <a:off x="-548762" y="2205985"/>
            <a:ext cx="2153625" cy="356961"/>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1" name="TextBox 80"/>
          <p:cNvSpPr txBox="1"/>
          <p:nvPr/>
        </p:nvSpPr>
        <p:spPr>
          <a:xfrm>
            <a:off x="827545" y="3062521"/>
            <a:ext cx="505155" cy="369332"/>
          </a:xfrm>
          <a:prstGeom prst="rect">
            <a:avLst/>
          </a:prstGeom>
          <a:noFill/>
        </p:spPr>
        <p:txBody>
          <a:bodyPr wrap="square" rtlCol="0">
            <a:spAutoFit/>
          </a:bodyPr>
          <a:lstStyle/>
          <a:p>
            <a:r>
              <a:rPr lang="en-US" dirty="0" smtClean="0"/>
              <a:t>C3</a:t>
            </a:r>
            <a:endParaRPr lang="en-US" dirty="0"/>
          </a:p>
        </p:txBody>
      </p:sp>
      <p:sp>
        <p:nvSpPr>
          <p:cNvPr id="83" name="TextBox 82"/>
          <p:cNvSpPr txBox="1"/>
          <p:nvPr/>
        </p:nvSpPr>
        <p:spPr>
          <a:xfrm>
            <a:off x="519961" y="3851215"/>
            <a:ext cx="1158842" cy="369332"/>
          </a:xfrm>
          <a:prstGeom prst="rect">
            <a:avLst/>
          </a:prstGeom>
          <a:noFill/>
        </p:spPr>
        <p:txBody>
          <a:bodyPr wrap="square" rtlCol="0">
            <a:spAutoFit/>
          </a:bodyPr>
          <a:lstStyle/>
          <a:p>
            <a:r>
              <a:rPr lang="en-US" dirty="0" smtClean="0"/>
              <a:t>C3 active</a:t>
            </a:r>
            <a:endParaRPr lang="en-US" dirty="0"/>
          </a:p>
        </p:txBody>
      </p:sp>
      <p:cxnSp>
        <p:nvCxnSpPr>
          <p:cNvPr id="84" name="Straight Arrow Connector 83"/>
          <p:cNvCxnSpPr/>
          <p:nvPr/>
        </p:nvCxnSpPr>
        <p:spPr>
          <a:xfrm>
            <a:off x="1043078" y="3431853"/>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2114535" y="4220547"/>
            <a:ext cx="0" cy="3991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992287" y="4866814"/>
            <a:ext cx="4706374" cy="923330"/>
          </a:xfrm>
          <a:prstGeom prst="rect">
            <a:avLst/>
          </a:prstGeom>
          <a:noFill/>
        </p:spPr>
        <p:txBody>
          <a:bodyPr wrap="square" rtlCol="0">
            <a:spAutoFit/>
          </a:bodyPr>
          <a:lstStyle/>
          <a:p>
            <a:r>
              <a:rPr lang="en-US" dirty="0" smtClean="0"/>
              <a:t>Factor </a:t>
            </a:r>
            <a:r>
              <a:rPr lang="en-US" dirty="0" err="1" smtClean="0"/>
              <a:t>XIIa</a:t>
            </a:r>
            <a:r>
              <a:rPr lang="en-US" dirty="0"/>
              <a:t> </a:t>
            </a:r>
            <a:r>
              <a:rPr lang="en-US" dirty="0" smtClean="0"/>
              <a:t>and </a:t>
            </a:r>
            <a:r>
              <a:rPr lang="en-US" dirty="0" err="1" smtClean="0"/>
              <a:t>Kallikrein</a:t>
            </a:r>
            <a:r>
              <a:rPr lang="en-US" dirty="0" smtClean="0"/>
              <a:t> are contact activation factors with interactions in the complement system </a:t>
            </a:r>
            <a:endParaRPr lang="en-US" dirty="0"/>
          </a:p>
        </p:txBody>
      </p:sp>
      <p:sp>
        <p:nvSpPr>
          <p:cNvPr id="22" name="Rectangle 21"/>
          <p:cNvSpPr/>
          <p:nvPr/>
        </p:nvSpPr>
        <p:spPr>
          <a:xfrm>
            <a:off x="3992287" y="1112976"/>
            <a:ext cx="4722946" cy="170642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3962400" y="3124199"/>
            <a:ext cx="4722946" cy="129150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3992287" y="4814445"/>
            <a:ext cx="4706374" cy="103377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05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75" grpId="0"/>
      <p:bldP spid="12" grpId="0"/>
      <p:bldP spid="77" grpId="0" animBg="1"/>
      <p:bldP spid="15" grpId="0"/>
      <p:bldP spid="79" grpId="0" animBg="1"/>
      <p:bldP spid="80" grpId="0" animBg="1"/>
      <p:bldP spid="81" grpId="0"/>
      <p:bldP spid="83" grpId="0"/>
      <p:bldP spid="21" grpId="0"/>
      <p:bldP spid="22" grpId="0" animBg="1"/>
      <p:bldP spid="87"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1831077" y="3079336"/>
            <a:ext cx="413854" cy="369332"/>
          </a:xfrm>
          <a:prstGeom prst="rect">
            <a:avLst/>
          </a:prstGeom>
          <a:noFill/>
        </p:spPr>
        <p:txBody>
          <a:bodyPr wrap="square" rtlCol="0">
            <a:spAutoFit/>
          </a:bodyPr>
          <a:lstStyle/>
          <a:p>
            <a:r>
              <a:rPr lang="en-US" dirty="0" smtClean="0"/>
              <a:t>IX</a:t>
            </a:r>
            <a:endParaRPr lang="en-US" dirty="0"/>
          </a:p>
        </p:txBody>
      </p:sp>
      <p:sp>
        <p:nvSpPr>
          <p:cNvPr id="61" name="TextBox 60"/>
          <p:cNvSpPr txBox="1"/>
          <p:nvPr/>
        </p:nvSpPr>
        <p:spPr>
          <a:xfrm>
            <a:off x="2449830" y="3079336"/>
            <a:ext cx="585720" cy="369332"/>
          </a:xfrm>
          <a:prstGeom prst="rect">
            <a:avLst/>
          </a:prstGeom>
          <a:noFill/>
        </p:spPr>
        <p:txBody>
          <a:bodyPr wrap="square" rtlCol="0">
            <a:spAutoFit/>
          </a:bodyPr>
          <a:lstStyle/>
          <a:p>
            <a:r>
              <a:rPr lang="en-US" dirty="0" err="1" smtClean="0"/>
              <a:t>IXa</a:t>
            </a:r>
            <a:endParaRPr lang="en-US" dirty="0"/>
          </a:p>
        </p:txBody>
      </p:sp>
      <p:sp>
        <p:nvSpPr>
          <p:cNvPr id="62" name="U-Turn Arrow 61"/>
          <p:cNvSpPr/>
          <p:nvPr/>
        </p:nvSpPr>
        <p:spPr>
          <a:xfrm>
            <a:off x="2014563"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2101168" y="2882263"/>
            <a:ext cx="642032"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4" name="TextBox 63"/>
          <p:cNvSpPr txBox="1"/>
          <p:nvPr/>
        </p:nvSpPr>
        <p:spPr>
          <a:xfrm>
            <a:off x="2221242" y="3589367"/>
            <a:ext cx="285574" cy="369332"/>
          </a:xfrm>
          <a:prstGeom prst="rect">
            <a:avLst/>
          </a:prstGeom>
          <a:noFill/>
        </p:spPr>
        <p:txBody>
          <a:bodyPr wrap="square" rtlCol="0">
            <a:spAutoFit/>
          </a:bodyPr>
          <a:lstStyle/>
          <a:p>
            <a:r>
              <a:rPr lang="en-US" dirty="0" smtClean="0"/>
              <a:t>X</a:t>
            </a:r>
            <a:endParaRPr lang="en-US" dirty="0"/>
          </a:p>
        </p:txBody>
      </p:sp>
      <p:sp>
        <p:nvSpPr>
          <p:cNvPr id="65" name="TextBox 64"/>
          <p:cNvSpPr txBox="1"/>
          <p:nvPr/>
        </p:nvSpPr>
        <p:spPr>
          <a:xfrm>
            <a:off x="2836594" y="3586431"/>
            <a:ext cx="592405" cy="369332"/>
          </a:xfrm>
          <a:prstGeom prst="rect">
            <a:avLst/>
          </a:prstGeom>
          <a:noFill/>
        </p:spPr>
        <p:txBody>
          <a:bodyPr wrap="square" rtlCol="0">
            <a:spAutoFit/>
          </a:bodyPr>
          <a:lstStyle/>
          <a:p>
            <a:r>
              <a:rPr lang="en-US" dirty="0" err="1" smtClean="0"/>
              <a:t>Xa</a:t>
            </a:r>
            <a:endParaRPr lang="en-US" dirty="0"/>
          </a:p>
        </p:txBody>
      </p:sp>
      <p:sp>
        <p:nvSpPr>
          <p:cNvPr id="67" name="U-Turn Arrow 66"/>
          <p:cNvSpPr/>
          <p:nvPr/>
        </p:nvSpPr>
        <p:spPr>
          <a:xfrm>
            <a:off x="2364029"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2470284" y="3390427"/>
            <a:ext cx="653915"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9" name="TextBox 68"/>
          <p:cNvSpPr txBox="1"/>
          <p:nvPr/>
        </p:nvSpPr>
        <p:spPr>
          <a:xfrm>
            <a:off x="756912" y="3390426"/>
            <a:ext cx="919488" cy="369332"/>
          </a:xfrm>
          <a:prstGeom prst="rect">
            <a:avLst/>
          </a:prstGeom>
          <a:noFill/>
        </p:spPr>
        <p:txBody>
          <a:bodyPr wrap="square" rtlCol="0">
            <a:spAutoFit/>
          </a:bodyPr>
          <a:lstStyle/>
          <a:p>
            <a:r>
              <a:rPr lang="en-US" dirty="0" err="1" smtClean="0"/>
              <a:t>VIIIa</a:t>
            </a:r>
            <a:endParaRPr lang="en-US" dirty="0"/>
          </a:p>
        </p:txBody>
      </p:sp>
      <p:sp>
        <p:nvSpPr>
          <p:cNvPr id="70" name="TextBox 69"/>
          <p:cNvSpPr txBox="1"/>
          <p:nvPr/>
        </p:nvSpPr>
        <p:spPr>
          <a:xfrm>
            <a:off x="68233" y="3405023"/>
            <a:ext cx="607719" cy="369332"/>
          </a:xfrm>
          <a:prstGeom prst="rect">
            <a:avLst/>
          </a:prstGeom>
          <a:noFill/>
        </p:spPr>
        <p:txBody>
          <a:bodyPr wrap="square" rtlCol="0">
            <a:spAutoFit/>
          </a:bodyPr>
          <a:lstStyle/>
          <a:p>
            <a:r>
              <a:rPr lang="en-US" dirty="0" smtClean="0"/>
              <a:t>VIII</a:t>
            </a:r>
            <a:endParaRPr lang="en-US" dirty="0"/>
          </a:p>
        </p:txBody>
      </p:sp>
      <p:cxnSp>
        <p:nvCxnSpPr>
          <p:cNvPr id="71" name="Straight Arrow Connector 70"/>
          <p:cNvCxnSpPr/>
          <p:nvPr/>
        </p:nvCxnSpPr>
        <p:spPr>
          <a:xfrm>
            <a:off x="519900"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480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611192" y="2230913"/>
            <a:ext cx="491809" cy="369332"/>
          </a:xfrm>
          <a:prstGeom prst="rect">
            <a:avLst/>
          </a:prstGeom>
          <a:noFill/>
        </p:spPr>
        <p:txBody>
          <a:bodyPr wrap="square" rtlCol="0">
            <a:spAutoFit/>
          </a:bodyPr>
          <a:lstStyle/>
          <a:p>
            <a:r>
              <a:rPr lang="en-US" dirty="0"/>
              <a:t>V</a:t>
            </a:r>
            <a:r>
              <a:rPr lang="en-US" dirty="0" smtClean="0"/>
              <a:t>II</a:t>
            </a:r>
            <a:endParaRPr lang="en-US" dirty="0"/>
          </a:p>
        </p:txBody>
      </p:sp>
      <p:sp>
        <p:nvSpPr>
          <p:cNvPr id="96" name="TextBox 95"/>
          <p:cNvSpPr txBox="1"/>
          <p:nvPr/>
        </p:nvSpPr>
        <p:spPr>
          <a:xfrm>
            <a:off x="3552906" y="2994875"/>
            <a:ext cx="675170" cy="369332"/>
          </a:xfrm>
          <a:prstGeom prst="rect">
            <a:avLst/>
          </a:prstGeom>
          <a:noFill/>
        </p:spPr>
        <p:txBody>
          <a:bodyPr wrap="square" rtlCol="0">
            <a:spAutoFit/>
          </a:bodyPr>
          <a:lstStyle/>
          <a:p>
            <a:r>
              <a:rPr lang="en-US" dirty="0" err="1" smtClean="0"/>
              <a:t>VIIa</a:t>
            </a:r>
            <a:endParaRPr lang="en-US" dirty="0"/>
          </a:p>
        </p:txBody>
      </p:sp>
      <p:sp>
        <p:nvSpPr>
          <p:cNvPr id="97" name="TextBox 96"/>
          <p:cNvSpPr txBox="1"/>
          <p:nvPr/>
        </p:nvSpPr>
        <p:spPr>
          <a:xfrm>
            <a:off x="3782613" y="2642633"/>
            <a:ext cx="477103" cy="276999"/>
          </a:xfrm>
          <a:prstGeom prst="rect">
            <a:avLst/>
          </a:prstGeom>
          <a:noFill/>
        </p:spPr>
        <p:txBody>
          <a:bodyPr wrap="square" rtlCol="0">
            <a:spAutoFit/>
          </a:bodyPr>
          <a:lstStyle/>
          <a:p>
            <a:r>
              <a:rPr lang="en-US" sz="1200" dirty="0" smtClean="0"/>
              <a:t>TF</a:t>
            </a:r>
            <a:endParaRPr lang="en-US" sz="1200" dirty="0"/>
          </a:p>
        </p:txBody>
      </p:sp>
      <p:cxnSp>
        <p:nvCxnSpPr>
          <p:cNvPr id="102" name="Straight Arrow Connector 101"/>
          <p:cNvCxnSpPr/>
          <p:nvPr/>
        </p:nvCxnSpPr>
        <p:spPr>
          <a:xfrm>
            <a:off x="3788039" y="2588998"/>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3041752"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178336" y="4362887"/>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2889029"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583861" y="4362887"/>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230612" y="473221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477306" y="5099379"/>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962427"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30592" y="5099379"/>
            <a:ext cx="922608" cy="369332"/>
          </a:xfrm>
          <a:prstGeom prst="rect">
            <a:avLst/>
          </a:prstGeom>
          <a:noFill/>
        </p:spPr>
        <p:txBody>
          <a:bodyPr wrap="square" rtlCol="0">
            <a:spAutoFit/>
          </a:bodyPr>
          <a:lstStyle/>
          <a:p>
            <a:r>
              <a:rPr lang="en-US" dirty="0" smtClean="0"/>
              <a:t>Fibrin</a:t>
            </a:r>
            <a:endParaRPr lang="en-US" dirty="0"/>
          </a:p>
        </p:txBody>
      </p:sp>
      <p:cxnSp>
        <p:nvCxnSpPr>
          <p:cNvPr id="114" name="Straight Arrow Connector 113"/>
          <p:cNvCxnSpPr/>
          <p:nvPr/>
        </p:nvCxnSpPr>
        <p:spPr>
          <a:xfrm>
            <a:off x="6161271" y="4576076"/>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6877449" y="3998059"/>
            <a:ext cx="666351" cy="369332"/>
          </a:xfrm>
          <a:prstGeom prst="rect">
            <a:avLst/>
          </a:prstGeom>
          <a:noFill/>
        </p:spPr>
        <p:txBody>
          <a:bodyPr wrap="square" rtlCol="0">
            <a:spAutoFit/>
          </a:bodyPr>
          <a:lstStyle/>
          <a:p>
            <a:r>
              <a:rPr lang="en-US" dirty="0" smtClean="0"/>
              <a:t>XIII</a:t>
            </a:r>
            <a:endParaRPr lang="en-US" dirty="0"/>
          </a:p>
        </p:txBody>
      </p:sp>
      <p:cxnSp>
        <p:nvCxnSpPr>
          <p:cNvPr id="117" name="Straight Arrow Connector 116"/>
          <p:cNvCxnSpPr/>
          <p:nvPr/>
        </p:nvCxnSpPr>
        <p:spPr>
          <a:xfrm>
            <a:off x="7126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6877449" y="5468711"/>
            <a:ext cx="707241" cy="369332"/>
          </a:xfrm>
          <a:prstGeom prst="rect">
            <a:avLst/>
          </a:prstGeom>
          <a:noFill/>
        </p:spPr>
        <p:txBody>
          <a:bodyPr wrap="square" rtlCol="0">
            <a:spAutoFit/>
          </a:bodyPr>
          <a:lstStyle/>
          <a:p>
            <a:r>
              <a:rPr lang="en-US" dirty="0" err="1" smtClean="0"/>
              <a:t>XIIIa</a:t>
            </a:r>
            <a:endParaRPr lang="en-US" dirty="0"/>
          </a:p>
        </p:txBody>
      </p:sp>
      <p:cxnSp>
        <p:nvCxnSpPr>
          <p:cNvPr id="119" name="Straight Arrow Connector 118"/>
          <p:cNvCxnSpPr/>
          <p:nvPr/>
        </p:nvCxnSpPr>
        <p:spPr>
          <a:xfrm>
            <a:off x="5923148" y="546871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4999912" y="5896149"/>
            <a:ext cx="2239087" cy="369332"/>
          </a:xfrm>
          <a:prstGeom prst="rect">
            <a:avLst/>
          </a:prstGeom>
          <a:noFill/>
        </p:spPr>
        <p:txBody>
          <a:bodyPr wrap="square" rtlCol="0">
            <a:spAutoFit/>
          </a:bodyPr>
          <a:lstStyle/>
          <a:p>
            <a:r>
              <a:rPr lang="en-US" dirty="0" smtClean="0"/>
              <a:t>Cross-linked fibrin</a:t>
            </a:r>
            <a:endParaRPr lang="en-US" dirty="0"/>
          </a:p>
        </p:txBody>
      </p:sp>
      <p:cxnSp>
        <p:nvCxnSpPr>
          <p:cNvPr id="122" name="Straight Arrow Connector 121"/>
          <p:cNvCxnSpPr>
            <a:stCxn id="118" idx="1"/>
          </p:cNvCxnSpPr>
          <p:nvPr/>
        </p:nvCxnSpPr>
        <p:spPr>
          <a:xfrm flipH="1">
            <a:off x="6021792"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13865" y="3975335"/>
            <a:ext cx="306035" cy="369332"/>
          </a:xfrm>
          <a:prstGeom prst="rect">
            <a:avLst/>
          </a:prstGeom>
          <a:noFill/>
        </p:spPr>
        <p:txBody>
          <a:bodyPr wrap="square" rtlCol="0">
            <a:spAutoFit/>
          </a:bodyPr>
          <a:lstStyle/>
          <a:p>
            <a:r>
              <a:rPr lang="en-US" dirty="0" smtClean="0"/>
              <a:t>V</a:t>
            </a:r>
            <a:endParaRPr lang="en-US" dirty="0"/>
          </a:p>
        </p:txBody>
      </p:sp>
      <p:sp>
        <p:nvSpPr>
          <p:cNvPr id="126" name="TextBox 125"/>
          <p:cNvSpPr txBox="1"/>
          <p:nvPr/>
        </p:nvSpPr>
        <p:spPr>
          <a:xfrm>
            <a:off x="695681" y="3974552"/>
            <a:ext cx="658833" cy="369332"/>
          </a:xfrm>
          <a:prstGeom prst="rect">
            <a:avLst/>
          </a:prstGeom>
          <a:noFill/>
        </p:spPr>
        <p:txBody>
          <a:bodyPr wrap="square" rtlCol="0">
            <a:spAutoFit/>
          </a:bodyPr>
          <a:lstStyle/>
          <a:p>
            <a:r>
              <a:rPr lang="en-US" dirty="0" err="1" smtClean="0"/>
              <a:t>Va</a:t>
            </a:r>
            <a:endParaRPr lang="en-US" dirty="0"/>
          </a:p>
        </p:txBody>
      </p:sp>
      <p:cxnSp>
        <p:nvCxnSpPr>
          <p:cNvPr id="127" name="Straight Arrow Connector 126"/>
          <p:cNvCxnSpPr/>
          <p:nvPr/>
        </p:nvCxnSpPr>
        <p:spPr>
          <a:xfrm>
            <a:off x="506020" y="4193916"/>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1089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238110" y="3792800"/>
            <a:ext cx="1057290"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132" name="Straight Arrow Connector 131"/>
          <p:cNvCxnSpPr/>
          <p:nvPr/>
        </p:nvCxnSpPr>
        <p:spPr>
          <a:xfrm flipV="1">
            <a:off x="610387" y="3668718"/>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610387" y="3974552"/>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2895600" y="304800"/>
            <a:ext cx="3874339" cy="680785"/>
          </a:xfrm>
        </p:spPr>
        <p:txBody>
          <a:bodyPr>
            <a:normAutofit/>
          </a:bodyPr>
          <a:lstStyle/>
          <a:p>
            <a:r>
              <a:rPr lang="en-US" sz="2800" dirty="0" smtClean="0"/>
              <a:t>Physiologic Coagulation</a:t>
            </a:r>
            <a:endParaRPr lang="en-US" sz="2800" dirty="0"/>
          </a:p>
        </p:txBody>
      </p:sp>
      <p:sp>
        <p:nvSpPr>
          <p:cNvPr id="72" name="TextBox 71"/>
          <p:cNvSpPr txBox="1"/>
          <p:nvPr/>
        </p:nvSpPr>
        <p:spPr>
          <a:xfrm>
            <a:off x="3352800" y="4267200"/>
            <a:ext cx="673335" cy="251520"/>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cxnSp>
        <p:nvCxnSpPr>
          <p:cNvPr id="73" name="Straight Arrow Connector 72"/>
          <p:cNvCxnSpPr>
            <a:stCxn id="96" idx="1"/>
          </p:cNvCxnSpPr>
          <p:nvPr/>
        </p:nvCxnSpPr>
        <p:spPr>
          <a:xfrm flipH="1" flipV="1">
            <a:off x="2619163" y="2966215"/>
            <a:ext cx="933743" cy="21332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2961940" y="3390426"/>
            <a:ext cx="649253" cy="679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180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1" nodeType="clickEffect">
                                  <p:stCondLst>
                                    <p:cond delay="0"/>
                                  </p:stCondLst>
                                  <p:childTnLst>
                                    <p:animScale>
                                      <p:cBhvr>
                                        <p:cTn id="46" dur="2000" fill="hold"/>
                                        <p:tgtEl>
                                          <p:spTgt spid="109"/>
                                        </p:tgtEl>
                                      </p:cBhvr>
                                      <p:by x="50000" y="5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6" presetClass="emph" presetSubtype="0" fill="hold" grpId="1" nodeType="clickEffect">
                                  <p:stCondLst>
                                    <p:cond delay="0"/>
                                  </p:stCondLst>
                                  <p:childTnLst>
                                    <p:animScale>
                                      <p:cBhvr>
                                        <p:cTn id="90" dur="2000" fill="hold"/>
                                        <p:tgtEl>
                                          <p:spTgt spid="65"/>
                                        </p:tgtEl>
                                      </p:cBhvr>
                                      <p:by x="150000" y="150000"/>
                                    </p:animScale>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6" presetClass="emph" presetSubtype="0" fill="hold" grpId="1" nodeType="clickEffect">
                                  <p:stCondLst>
                                    <p:cond delay="0"/>
                                  </p:stCondLst>
                                  <p:childTnLst>
                                    <p:animScale>
                                      <p:cBhvr>
                                        <p:cTn id="98" dur="2000" fill="hold"/>
                                        <p:tgtEl>
                                          <p:spTgt spid="106"/>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6" presetClass="emph" presetSubtype="0" fill="hold" grpId="2" nodeType="clickEffect">
                                  <p:stCondLst>
                                    <p:cond delay="0"/>
                                  </p:stCondLst>
                                  <p:childTnLst>
                                    <p:animScale>
                                      <p:cBhvr>
                                        <p:cTn id="102" dur="2000" fill="hold"/>
                                        <p:tgtEl>
                                          <p:spTgt spid="109"/>
                                        </p:tgtEl>
                                      </p:cBhvr>
                                      <p:by x="400000" y="400000"/>
                                    </p:animScale>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1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1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1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2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1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6" presetClass="emph" presetSubtype="0" fill="hold" grpId="3" nodeType="clickEffect">
                                  <p:stCondLst>
                                    <p:cond delay="0"/>
                                  </p:stCondLst>
                                  <p:childTnLst>
                                    <p:animScale>
                                      <p:cBhvr>
                                        <p:cTn id="138" dur="2000" fill="hold"/>
                                        <p:tgtEl>
                                          <p:spTgt spid="109"/>
                                        </p:tgtEl>
                                      </p:cBhvr>
                                      <p:by x="50000" y="50000"/>
                                    </p:animScale>
                                  </p:childTnLst>
                                </p:cTn>
                              </p:par>
                              <p:par>
                                <p:cTn id="139" presetID="6" presetClass="emph" presetSubtype="0" fill="hold" grpId="2" nodeType="withEffect">
                                  <p:stCondLst>
                                    <p:cond delay="0"/>
                                  </p:stCondLst>
                                  <p:childTnLst>
                                    <p:animScale>
                                      <p:cBhvr>
                                        <p:cTn id="140" dur="2000" fill="hold"/>
                                        <p:tgtEl>
                                          <p:spTgt spid="106"/>
                                        </p:tgtEl>
                                      </p:cBhvr>
                                      <p:by x="50000" y="50000"/>
                                    </p:animScale>
                                  </p:childTnLst>
                                </p:cTn>
                              </p:par>
                              <p:par>
                                <p:cTn id="141" presetID="6" presetClass="emph" presetSubtype="0" fill="hold" grpId="2" nodeType="withEffect">
                                  <p:stCondLst>
                                    <p:cond delay="0"/>
                                  </p:stCondLst>
                                  <p:childTnLst>
                                    <p:animScale>
                                      <p:cBhvr>
                                        <p:cTn id="142" dur="2000" fill="hold"/>
                                        <p:tgtEl>
                                          <p:spTgt spid="6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P spid="63" grpId="0"/>
      <p:bldP spid="64" grpId="0"/>
      <p:bldP spid="65" grpId="0"/>
      <p:bldP spid="65" grpId="1"/>
      <p:bldP spid="65" grpId="2"/>
      <p:bldP spid="67" grpId="0" animBg="1"/>
      <p:bldP spid="68" grpId="0"/>
      <p:bldP spid="69" grpId="0"/>
      <p:bldP spid="70" grpId="0"/>
      <p:bldP spid="95" grpId="0"/>
      <p:bldP spid="96" grpId="0"/>
      <p:bldP spid="97" grpId="0"/>
      <p:bldP spid="106" grpId="0"/>
      <p:bldP spid="106" grpId="1"/>
      <p:bldP spid="106" grpId="2"/>
      <p:bldP spid="109" grpId="0"/>
      <p:bldP spid="109" grpId="1"/>
      <p:bldP spid="109" grpId="2"/>
      <p:bldP spid="109" grpId="3"/>
      <p:bldP spid="111" grpId="0"/>
      <p:bldP spid="113" grpId="0"/>
      <p:bldP spid="116" grpId="0"/>
      <p:bldP spid="118" grpId="0"/>
      <p:bldP spid="120" grpId="0"/>
      <p:bldP spid="125" grpId="0"/>
      <p:bldP spid="126" grpId="0"/>
      <p:bldP spid="131" grpId="0"/>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510898" y="2518207"/>
            <a:ext cx="413854" cy="369332"/>
          </a:xfrm>
          <a:prstGeom prst="rect">
            <a:avLst/>
          </a:prstGeom>
          <a:noFill/>
        </p:spPr>
        <p:txBody>
          <a:bodyPr wrap="square" rtlCol="0">
            <a:spAutoFit/>
          </a:bodyPr>
          <a:lstStyle/>
          <a:p>
            <a:r>
              <a:rPr lang="en-US" dirty="0" smtClean="0"/>
              <a:t>XI</a:t>
            </a:r>
            <a:endParaRPr lang="en-US" dirty="0"/>
          </a:p>
        </p:txBody>
      </p:sp>
      <p:sp>
        <p:nvSpPr>
          <p:cNvPr id="37" name="TextBox 36"/>
          <p:cNvSpPr txBox="1"/>
          <p:nvPr/>
        </p:nvSpPr>
        <p:spPr>
          <a:xfrm>
            <a:off x="2120127" y="2518376"/>
            <a:ext cx="528019" cy="369332"/>
          </a:xfrm>
          <a:prstGeom prst="rect">
            <a:avLst/>
          </a:prstGeom>
          <a:noFill/>
        </p:spPr>
        <p:txBody>
          <a:bodyPr wrap="square" rtlCol="0">
            <a:spAutoFit/>
          </a:bodyPr>
          <a:lstStyle/>
          <a:p>
            <a:r>
              <a:rPr lang="en-US" dirty="0" err="1" smtClean="0"/>
              <a:t>XIa</a:t>
            </a:r>
            <a:endParaRPr lang="en-US" dirty="0"/>
          </a:p>
        </p:txBody>
      </p:sp>
      <p:sp>
        <p:nvSpPr>
          <p:cNvPr id="58" name="U-Turn Arrow 57"/>
          <p:cNvSpPr/>
          <p:nvPr/>
        </p:nvSpPr>
        <p:spPr>
          <a:xfrm>
            <a:off x="1678803"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784826" y="2308919"/>
            <a:ext cx="65357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0" name="TextBox 59"/>
          <p:cNvSpPr txBox="1"/>
          <p:nvPr/>
        </p:nvSpPr>
        <p:spPr>
          <a:xfrm>
            <a:off x="1831077" y="3079336"/>
            <a:ext cx="413854" cy="369332"/>
          </a:xfrm>
          <a:prstGeom prst="rect">
            <a:avLst/>
          </a:prstGeom>
          <a:noFill/>
        </p:spPr>
        <p:txBody>
          <a:bodyPr wrap="square" rtlCol="0">
            <a:spAutoFit/>
          </a:bodyPr>
          <a:lstStyle/>
          <a:p>
            <a:r>
              <a:rPr lang="en-US" dirty="0" smtClean="0"/>
              <a:t>IX</a:t>
            </a:r>
            <a:endParaRPr lang="en-US" dirty="0"/>
          </a:p>
        </p:txBody>
      </p:sp>
      <p:sp>
        <p:nvSpPr>
          <p:cNvPr id="61" name="TextBox 60"/>
          <p:cNvSpPr txBox="1"/>
          <p:nvPr/>
        </p:nvSpPr>
        <p:spPr>
          <a:xfrm>
            <a:off x="2449830" y="3079336"/>
            <a:ext cx="585720" cy="369332"/>
          </a:xfrm>
          <a:prstGeom prst="rect">
            <a:avLst/>
          </a:prstGeom>
          <a:noFill/>
        </p:spPr>
        <p:txBody>
          <a:bodyPr wrap="square" rtlCol="0">
            <a:spAutoFit/>
          </a:bodyPr>
          <a:lstStyle/>
          <a:p>
            <a:r>
              <a:rPr lang="en-US" dirty="0" err="1" smtClean="0"/>
              <a:t>IXa</a:t>
            </a:r>
            <a:endParaRPr lang="en-US" dirty="0"/>
          </a:p>
        </p:txBody>
      </p:sp>
      <p:sp>
        <p:nvSpPr>
          <p:cNvPr id="62" name="U-Turn Arrow 61"/>
          <p:cNvSpPr/>
          <p:nvPr/>
        </p:nvSpPr>
        <p:spPr>
          <a:xfrm>
            <a:off x="2014563"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2101168" y="2882263"/>
            <a:ext cx="642032"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4" name="TextBox 63"/>
          <p:cNvSpPr txBox="1"/>
          <p:nvPr/>
        </p:nvSpPr>
        <p:spPr>
          <a:xfrm>
            <a:off x="2221242" y="3589367"/>
            <a:ext cx="285574" cy="369332"/>
          </a:xfrm>
          <a:prstGeom prst="rect">
            <a:avLst/>
          </a:prstGeom>
          <a:noFill/>
        </p:spPr>
        <p:txBody>
          <a:bodyPr wrap="square" rtlCol="0">
            <a:spAutoFit/>
          </a:bodyPr>
          <a:lstStyle/>
          <a:p>
            <a:r>
              <a:rPr lang="en-US" dirty="0" smtClean="0"/>
              <a:t>X</a:t>
            </a:r>
            <a:endParaRPr lang="en-US" dirty="0"/>
          </a:p>
        </p:txBody>
      </p:sp>
      <p:sp>
        <p:nvSpPr>
          <p:cNvPr id="65" name="TextBox 64"/>
          <p:cNvSpPr txBox="1"/>
          <p:nvPr/>
        </p:nvSpPr>
        <p:spPr>
          <a:xfrm>
            <a:off x="2836594" y="3586431"/>
            <a:ext cx="668605" cy="369332"/>
          </a:xfrm>
          <a:prstGeom prst="rect">
            <a:avLst/>
          </a:prstGeom>
          <a:noFill/>
        </p:spPr>
        <p:txBody>
          <a:bodyPr wrap="square" rtlCol="0">
            <a:spAutoFit/>
          </a:bodyPr>
          <a:lstStyle/>
          <a:p>
            <a:r>
              <a:rPr lang="en-US" dirty="0" err="1" smtClean="0"/>
              <a:t>Xa</a:t>
            </a:r>
            <a:endParaRPr lang="en-US" dirty="0"/>
          </a:p>
        </p:txBody>
      </p:sp>
      <p:sp>
        <p:nvSpPr>
          <p:cNvPr id="67" name="U-Turn Arrow 66"/>
          <p:cNvSpPr/>
          <p:nvPr/>
        </p:nvSpPr>
        <p:spPr>
          <a:xfrm>
            <a:off x="2364029"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2470284" y="3390427"/>
            <a:ext cx="653915"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9" name="TextBox 68"/>
          <p:cNvSpPr txBox="1"/>
          <p:nvPr/>
        </p:nvSpPr>
        <p:spPr>
          <a:xfrm>
            <a:off x="756912" y="3390426"/>
            <a:ext cx="919488" cy="369332"/>
          </a:xfrm>
          <a:prstGeom prst="rect">
            <a:avLst/>
          </a:prstGeom>
          <a:noFill/>
        </p:spPr>
        <p:txBody>
          <a:bodyPr wrap="square" rtlCol="0">
            <a:spAutoFit/>
          </a:bodyPr>
          <a:lstStyle/>
          <a:p>
            <a:r>
              <a:rPr lang="en-US" dirty="0" err="1" smtClean="0"/>
              <a:t>VIIIa</a:t>
            </a:r>
            <a:endParaRPr lang="en-US" dirty="0"/>
          </a:p>
        </p:txBody>
      </p:sp>
      <p:sp>
        <p:nvSpPr>
          <p:cNvPr id="70" name="TextBox 69"/>
          <p:cNvSpPr txBox="1"/>
          <p:nvPr/>
        </p:nvSpPr>
        <p:spPr>
          <a:xfrm>
            <a:off x="68233" y="3405023"/>
            <a:ext cx="607719" cy="369332"/>
          </a:xfrm>
          <a:prstGeom prst="rect">
            <a:avLst/>
          </a:prstGeom>
          <a:noFill/>
        </p:spPr>
        <p:txBody>
          <a:bodyPr wrap="square" rtlCol="0">
            <a:spAutoFit/>
          </a:bodyPr>
          <a:lstStyle/>
          <a:p>
            <a:r>
              <a:rPr lang="en-US" dirty="0" smtClean="0"/>
              <a:t>VIII</a:t>
            </a:r>
            <a:endParaRPr lang="en-US" dirty="0"/>
          </a:p>
        </p:txBody>
      </p:sp>
      <p:cxnSp>
        <p:nvCxnSpPr>
          <p:cNvPr id="71" name="Straight Arrow Connector 70"/>
          <p:cNvCxnSpPr/>
          <p:nvPr/>
        </p:nvCxnSpPr>
        <p:spPr>
          <a:xfrm>
            <a:off x="519900"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480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611192" y="2230913"/>
            <a:ext cx="491809" cy="369332"/>
          </a:xfrm>
          <a:prstGeom prst="rect">
            <a:avLst/>
          </a:prstGeom>
          <a:noFill/>
        </p:spPr>
        <p:txBody>
          <a:bodyPr wrap="square" rtlCol="0">
            <a:spAutoFit/>
          </a:bodyPr>
          <a:lstStyle/>
          <a:p>
            <a:r>
              <a:rPr lang="en-US" dirty="0"/>
              <a:t>V</a:t>
            </a:r>
            <a:r>
              <a:rPr lang="en-US" dirty="0" smtClean="0"/>
              <a:t>II</a:t>
            </a:r>
            <a:endParaRPr lang="en-US" dirty="0"/>
          </a:p>
        </p:txBody>
      </p:sp>
      <p:sp>
        <p:nvSpPr>
          <p:cNvPr id="96" name="TextBox 95"/>
          <p:cNvSpPr txBox="1"/>
          <p:nvPr/>
        </p:nvSpPr>
        <p:spPr>
          <a:xfrm>
            <a:off x="3552906" y="2994875"/>
            <a:ext cx="675170" cy="369332"/>
          </a:xfrm>
          <a:prstGeom prst="rect">
            <a:avLst/>
          </a:prstGeom>
          <a:noFill/>
        </p:spPr>
        <p:txBody>
          <a:bodyPr wrap="square" rtlCol="0">
            <a:spAutoFit/>
          </a:bodyPr>
          <a:lstStyle/>
          <a:p>
            <a:r>
              <a:rPr lang="en-US" dirty="0" err="1" smtClean="0"/>
              <a:t>VIIa</a:t>
            </a:r>
            <a:endParaRPr lang="en-US" dirty="0"/>
          </a:p>
        </p:txBody>
      </p:sp>
      <p:sp>
        <p:nvSpPr>
          <p:cNvPr id="97" name="TextBox 96"/>
          <p:cNvSpPr txBox="1"/>
          <p:nvPr/>
        </p:nvSpPr>
        <p:spPr>
          <a:xfrm>
            <a:off x="3782613" y="2642633"/>
            <a:ext cx="477103" cy="276999"/>
          </a:xfrm>
          <a:prstGeom prst="rect">
            <a:avLst/>
          </a:prstGeom>
          <a:noFill/>
        </p:spPr>
        <p:txBody>
          <a:bodyPr wrap="square" rtlCol="0">
            <a:spAutoFit/>
          </a:bodyPr>
          <a:lstStyle/>
          <a:p>
            <a:r>
              <a:rPr lang="en-US" sz="1200" dirty="0" smtClean="0"/>
              <a:t>TF</a:t>
            </a:r>
            <a:endParaRPr lang="en-US" sz="1200" dirty="0"/>
          </a:p>
        </p:txBody>
      </p:sp>
      <p:cxnSp>
        <p:nvCxnSpPr>
          <p:cNvPr id="102" name="Straight Arrow Connector 101"/>
          <p:cNvCxnSpPr/>
          <p:nvPr/>
        </p:nvCxnSpPr>
        <p:spPr>
          <a:xfrm>
            <a:off x="3788039" y="2588998"/>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3041752"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178336" y="4362887"/>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2836595"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583861" y="4362887"/>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230612" y="473221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552906" y="5099379"/>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962427"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30592" y="5099379"/>
            <a:ext cx="998808" cy="369332"/>
          </a:xfrm>
          <a:prstGeom prst="rect">
            <a:avLst/>
          </a:prstGeom>
          <a:noFill/>
        </p:spPr>
        <p:txBody>
          <a:bodyPr wrap="square" rtlCol="0">
            <a:spAutoFit/>
          </a:bodyPr>
          <a:lstStyle/>
          <a:p>
            <a:r>
              <a:rPr lang="en-US" dirty="0" smtClean="0"/>
              <a:t>Fibrin</a:t>
            </a:r>
            <a:endParaRPr lang="en-US" dirty="0"/>
          </a:p>
        </p:txBody>
      </p:sp>
      <p:cxnSp>
        <p:nvCxnSpPr>
          <p:cNvPr id="114" name="Straight Arrow Connector 113"/>
          <p:cNvCxnSpPr/>
          <p:nvPr/>
        </p:nvCxnSpPr>
        <p:spPr>
          <a:xfrm>
            <a:off x="6083831" y="4576076"/>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6877449" y="3998059"/>
            <a:ext cx="742551" cy="369332"/>
          </a:xfrm>
          <a:prstGeom prst="rect">
            <a:avLst/>
          </a:prstGeom>
          <a:noFill/>
        </p:spPr>
        <p:txBody>
          <a:bodyPr wrap="square" rtlCol="0">
            <a:spAutoFit/>
          </a:bodyPr>
          <a:lstStyle/>
          <a:p>
            <a:r>
              <a:rPr lang="en-US" dirty="0" smtClean="0"/>
              <a:t>XIII</a:t>
            </a:r>
            <a:endParaRPr lang="en-US" dirty="0"/>
          </a:p>
        </p:txBody>
      </p:sp>
      <p:cxnSp>
        <p:nvCxnSpPr>
          <p:cNvPr id="117" name="Straight Arrow Connector 116"/>
          <p:cNvCxnSpPr/>
          <p:nvPr/>
        </p:nvCxnSpPr>
        <p:spPr>
          <a:xfrm>
            <a:off x="7126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6877449" y="5468711"/>
            <a:ext cx="707241" cy="369332"/>
          </a:xfrm>
          <a:prstGeom prst="rect">
            <a:avLst/>
          </a:prstGeom>
          <a:noFill/>
        </p:spPr>
        <p:txBody>
          <a:bodyPr wrap="square" rtlCol="0">
            <a:spAutoFit/>
          </a:bodyPr>
          <a:lstStyle/>
          <a:p>
            <a:r>
              <a:rPr lang="en-US" dirty="0" err="1" smtClean="0"/>
              <a:t>XIIIa</a:t>
            </a:r>
            <a:endParaRPr lang="en-US" dirty="0"/>
          </a:p>
        </p:txBody>
      </p:sp>
      <p:cxnSp>
        <p:nvCxnSpPr>
          <p:cNvPr id="119" name="Straight Arrow Connector 118"/>
          <p:cNvCxnSpPr/>
          <p:nvPr/>
        </p:nvCxnSpPr>
        <p:spPr>
          <a:xfrm>
            <a:off x="5923148" y="546871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4999912" y="5896149"/>
            <a:ext cx="2543887" cy="369332"/>
          </a:xfrm>
          <a:prstGeom prst="rect">
            <a:avLst/>
          </a:prstGeom>
          <a:noFill/>
        </p:spPr>
        <p:txBody>
          <a:bodyPr wrap="square" rtlCol="0">
            <a:spAutoFit/>
          </a:bodyPr>
          <a:lstStyle/>
          <a:p>
            <a:r>
              <a:rPr lang="en-US" dirty="0" smtClean="0"/>
              <a:t>Cross-linked fibrin</a:t>
            </a:r>
            <a:endParaRPr lang="en-US" dirty="0"/>
          </a:p>
        </p:txBody>
      </p:sp>
      <p:cxnSp>
        <p:nvCxnSpPr>
          <p:cNvPr id="122" name="Straight Arrow Connector 121"/>
          <p:cNvCxnSpPr>
            <a:stCxn id="118" idx="1"/>
          </p:cNvCxnSpPr>
          <p:nvPr/>
        </p:nvCxnSpPr>
        <p:spPr>
          <a:xfrm flipH="1">
            <a:off x="6021792"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13865" y="3975335"/>
            <a:ext cx="306035" cy="369332"/>
          </a:xfrm>
          <a:prstGeom prst="rect">
            <a:avLst/>
          </a:prstGeom>
          <a:noFill/>
        </p:spPr>
        <p:txBody>
          <a:bodyPr wrap="square" rtlCol="0">
            <a:spAutoFit/>
          </a:bodyPr>
          <a:lstStyle/>
          <a:p>
            <a:r>
              <a:rPr lang="en-US" dirty="0" smtClean="0"/>
              <a:t>V</a:t>
            </a:r>
            <a:endParaRPr lang="en-US" dirty="0"/>
          </a:p>
        </p:txBody>
      </p:sp>
      <p:sp>
        <p:nvSpPr>
          <p:cNvPr id="126" name="TextBox 125"/>
          <p:cNvSpPr txBox="1"/>
          <p:nvPr/>
        </p:nvSpPr>
        <p:spPr>
          <a:xfrm>
            <a:off x="695681" y="3974552"/>
            <a:ext cx="658833" cy="369332"/>
          </a:xfrm>
          <a:prstGeom prst="rect">
            <a:avLst/>
          </a:prstGeom>
          <a:noFill/>
        </p:spPr>
        <p:txBody>
          <a:bodyPr wrap="square" rtlCol="0">
            <a:spAutoFit/>
          </a:bodyPr>
          <a:lstStyle/>
          <a:p>
            <a:r>
              <a:rPr lang="en-US" dirty="0" err="1" smtClean="0"/>
              <a:t>Va</a:t>
            </a:r>
            <a:endParaRPr lang="en-US" dirty="0"/>
          </a:p>
        </p:txBody>
      </p:sp>
      <p:cxnSp>
        <p:nvCxnSpPr>
          <p:cNvPr id="127" name="Straight Arrow Connector 126"/>
          <p:cNvCxnSpPr/>
          <p:nvPr/>
        </p:nvCxnSpPr>
        <p:spPr>
          <a:xfrm>
            <a:off x="506020" y="4193916"/>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1089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238110" y="3810000"/>
            <a:ext cx="981090"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132" name="Straight Arrow Connector 131"/>
          <p:cNvCxnSpPr/>
          <p:nvPr/>
        </p:nvCxnSpPr>
        <p:spPr>
          <a:xfrm flipV="1">
            <a:off x="610387" y="3668718"/>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610387" y="3974552"/>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2667000" y="381000"/>
            <a:ext cx="4255339" cy="833185"/>
          </a:xfrm>
        </p:spPr>
        <p:txBody>
          <a:bodyPr>
            <a:normAutofit/>
          </a:bodyPr>
          <a:lstStyle/>
          <a:p>
            <a:r>
              <a:rPr lang="en-US" sz="2800" dirty="0" smtClean="0"/>
              <a:t>Physiologic Coagulation</a:t>
            </a:r>
            <a:endParaRPr lang="en-US" sz="2800" dirty="0"/>
          </a:p>
        </p:txBody>
      </p:sp>
      <p:sp>
        <p:nvSpPr>
          <p:cNvPr id="66" name="TextBox 65"/>
          <p:cNvSpPr txBox="1"/>
          <p:nvPr/>
        </p:nvSpPr>
        <p:spPr>
          <a:xfrm>
            <a:off x="1499958" y="2078086"/>
            <a:ext cx="1090842"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sp>
        <p:nvSpPr>
          <p:cNvPr id="72" name="TextBox 71"/>
          <p:cNvSpPr txBox="1"/>
          <p:nvPr/>
        </p:nvSpPr>
        <p:spPr>
          <a:xfrm>
            <a:off x="3365264" y="4267200"/>
            <a:ext cx="749535"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cxnSp>
        <p:nvCxnSpPr>
          <p:cNvPr id="49" name="Straight Arrow Connector 48"/>
          <p:cNvCxnSpPr/>
          <p:nvPr/>
        </p:nvCxnSpPr>
        <p:spPr>
          <a:xfrm flipH="1">
            <a:off x="2961940" y="3390426"/>
            <a:ext cx="649253" cy="679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flipV="1">
            <a:off x="2619163" y="2966215"/>
            <a:ext cx="933743" cy="21332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489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510898" y="2518207"/>
            <a:ext cx="413854" cy="369332"/>
          </a:xfrm>
          <a:prstGeom prst="rect">
            <a:avLst/>
          </a:prstGeom>
          <a:noFill/>
        </p:spPr>
        <p:txBody>
          <a:bodyPr wrap="square" rtlCol="0">
            <a:spAutoFit/>
          </a:bodyPr>
          <a:lstStyle/>
          <a:p>
            <a:r>
              <a:rPr lang="en-US" dirty="0" smtClean="0"/>
              <a:t>XI</a:t>
            </a:r>
            <a:endParaRPr lang="en-US" dirty="0"/>
          </a:p>
        </p:txBody>
      </p:sp>
      <p:sp>
        <p:nvSpPr>
          <p:cNvPr id="37" name="TextBox 36"/>
          <p:cNvSpPr txBox="1"/>
          <p:nvPr/>
        </p:nvSpPr>
        <p:spPr>
          <a:xfrm>
            <a:off x="2120127" y="2518376"/>
            <a:ext cx="528019" cy="369332"/>
          </a:xfrm>
          <a:prstGeom prst="rect">
            <a:avLst/>
          </a:prstGeom>
          <a:noFill/>
        </p:spPr>
        <p:txBody>
          <a:bodyPr wrap="square" rtlCol="0">
            <a:spAutoFit/>
          </a:bodyPr>
          <a:lstStyle/>
          <a:p>
            <a:r>
              <a:rPr lang="en-US" dirty="0" err="1" smtClean="0"/>
              <a:t>XIa</a:t>
            </a:r>
            <a:endParaRPr lang="en-US" dirty="0"/>
          </a:p>
        </p:txBody>
      </p:sp>
      <p:sp>
        <p:nvSpPr>
          <p:cNvPr id="58" name="U-Turn Arrow 57"/>
          <p:cNvSpPr/>
          <p:nvPr/>
        </p:nvSpPr>
        <p:spPr>
          <a:xfrm>
            <a:off x="1678803"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784826" y="2344579"/>
            <a:ext cx="65357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0" name="TextBox 59"/>
          <p:cNvSpPr txBox="1"/>
          <p:nvPr/>
        </p:nvSpPr>
        <p:spPr>
          <a:xfrm>
            <a:off x="1831077" y="3079336"/>
            <a:ext cx="413854" cy="369332"/>
          </a:xfrm>
          <a:prstGeom prst="rect">
            <a:avLst/>
          </a:prstGeom>
          <a:noFill/>
        </p:spPr>
        <p:txBody>
          <a:bodyPr wrap="square" rtlCol="0">
            <a:spAutoFit/>
          </a:bodyPr>
          <a:lstStyle/>
          <a:p>
            <a:r>
              <a:rPr lang="en-US" dirty="0" smtClean="0"/>
              <a:t>IX</a:t>
            </a:r>
            <a:endParaRPr lang="en-US" dirty="0"/>
          </a:p>
        </p:txBody>
      </p:sp>
      <p:sp>
        <p:nvSpPr>
          <p:cNvPr id="61" name="TextBox 60"/>
          <p:cNvSpPr txBox="1"/>
          <p:nvPr/>
        </p:nvSpPr>
        <p:spPr>
          <a:xfrm>
            <a:off x="2449830" y="3079336"/>
            <a:ext cx="585720" cy="369332"/>
          </a:xfrm>
          <a:prstGeom prst="rect">
            <a:avLst/>
          </a:prstGeom>
          <a:noFill/>
        </p:spPr>
        <p:txBody>
          <a:bodyPr wrap="square" rtlCol="0">
            <a:spAutoFit/>
          </a:bodyPr>
          <a:lstStyle/>
          <a:p>
            <a:r>
              <a:rPr lang="en-US" dirty="0" err="1" smtClean="0"/>
              <a:t>IXa</a:t>
            </a:r>
            <a:endParaRPr lang="en-US" dirty="0"/>
          </a:p>
        </p:txBody>
      </p:sp>
      <p:sp>
        <p:nvSpPr>
          <p:cNvPr id="62" name="U-Turn Arrow 61"/>
          <p:cNvSpPr/>
          <p:nvPr/>
        </p:nvSpPr>
        <p:spPr>
          <a:xfrm>
            <a:off x="2014563"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2101168" y="2882263"/>
            <a:ext cx="642032"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4" name="TextBox 63"/>
          <p:cNvSpPr txBox="1"/>
          <p:nvPr/>
        </p:nvSpPr>
        <p:spPr>
          <a:xfrm>
            <a:off x="2221242" y="3589367"/>
            <a:ext cx="285574" cy="369332"/>
          </a:xfrm>
          <a:prstGeom prst="rect">
            <a:avLst/>
          </a:prstGeom>
          <a:noFill/>
        </p:spPr>
        <p:txBody>
          <a:bodyPr wrap="square" rtlCol="0">
            <a:spAutoFit/>
          </a:bodyPr>
          <a:lstStyle/>
          <a:p>
            <a:r>
              <a:rPr lang="en-US" dirty="0" smtClean="0"/>
              <a:t>X</a:t>
            </a:r>
            <a:endParaRPr lang="en-US" dirty="0"/>
          </a:p>
        </p:txBody>
      </p:sp>
      <p:sp>
        <p:nvSpPr>
          <p:cNvPr id="65" name="TextBox 64"/>
          <p:cNvSpPr txBox="1"/>
          <p:nvPr/>
        </p:nvSpPr>
        <p:spPr>
          <a:xfrm>
            <a:off x="2836594" y="3586431"/>
            <a:ext cx="516205" cy="369332"/>
          </a:xfrm>
          <a:prstGeom prst="rect">
            <a:avLst/>
          </a:prstGeom>
          <a:noFill/>
        </p:spPr>
        <p:txBody>
          <a:bodyPr wrap="square" rtlCol="0">
            <a:spAutoFit/>
          </a:bodyPr>
          <a:lstStyle/>
          <a:p>
            <a:r>
              <a:rPr lang="en-US" dirty="0" err="1" smtClean="0"/>
              <a:t>Xa</a:t>
            </a:r>
            <a:endParaRPr lang="en-US" dirty="0"/>
          </a:p>
        </p:txBody>
      </p:sp>
      <p:sp>
        <p:nvSpPr>
          <p:cNvPr id="67" name="U-Turn Arrow 66"/>
          <p:cNvSpPr/>
          <p:nvPr/>
        </p:nvSpPr>
        <p:spPr>
          <a:xfrm>
            <a:off x="2364029"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2470284" y="3429000"/>
            <a:ext cx="577715"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9" name="TextBox 68"/>
          <p:cNvSpPr txBox="1"/>
          <p:nvPr/>
        </p:nvSpPr>
        <p:spPr>
          <a:xfrm>
            <a:off x="756912" y="3390426"/>
            <a:ext cx="782059" cy="369332"/>
          </a:xfrm>
          <a:prstGeom prst="rect">
            <a:avLst/>
          </a:prstGeom>
          <a:noFill/>
        </p:spPr>
        <p:txBody>
          <a:bodyPr wrap="square" rtlCol="0">
            <a:spAutoFit/>
          </a:bodyPr>
          <a:lstStyle/>
          <a:p>
            <a:r>
              <a:rPr lang="en-US" dirty="0" err="1" smtClean="0"/>
              <a:t>VIIIa</a:t>
            </a:r>
            <a:endParaRPr lang="en-US" dirty="0"/>
          </a:p>
        </p:txBody>
      </p:sp>
      <p:sp>
        <p:nvSpPr>
          <p:cNvPr id="70" name="TextBox 69"/>
          <p:cNvSpPr txBox="1"/>
          <p:nvPr/>
        </p:nvSpPr>
        <p:spPr>
          <a:xfrm>
            <a:off x="68233" y="3405023"/>
            <a:ext cx="607719" cy="369332"/>
          </a:xfrm>
          <a:prstGeom prst="rect">
            <a:avLst/>
          </a:prstGeom>
          <a:noFill/>
        </p:spPr>
        <p:txBody>
          <a:bodyPr wrap="square" rtlCol="0">
            <a:spAutoFit/>
          </a:bodyPr>
          <a:lstStyle/>
          <a:p>
            <a:r>
              <a:rPr lang="en-US" dirty="0" smtClean="0"/>
              <a:t>VIII</a:t>
            </a:r>
            <a:endParaRPr lang="en-US" dirty="0"/>
          </a:p>
        </p:txBody>
      </p:sp>
      <p:cxnSp>
        <p:nvCxnSpPr>
          <p:cNvPr id="71" name="Straight Arrow Connector 70"/>
          <p:cNvCxnSpPr/>
          <p:nvPr/>
        </p:nvCxnSpPr>
        <p:spPr>
          <a:xfrm>
            <a:off x="519900"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480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611192" y="2230913"/>
            <a:ext cx="491809" cy="369332"/>
          </a:xfrm>
          <a:prstGeom prst="rect">
            <a:avLst/>
          </a:prstGeom>
          <a:noFill/>
        </p:spPr>
        <p:txBody>
          <a:bodyPr wrap="square" rtlCol="0">
            <a:spAutoFit/>
          </a:bodyPr>
          <a:lstStyle/>
          <a:p>
            <a:r>
              <a:rPr lang="en-US" dirty="0"/>
              <a:t>V</a:t>
            </a:r>
            <a:r>
              <a:rPr lang="en-US" dirty="0" smtClean="0"/>
              <a:t>II</a:t>
            </a:r>
            <a:endParaRPr lang="en-US" dirty="0"/>
          </a:p>
        </p:txBody>
      </p:sp>
      <p:sp>
        <p:nvSpPr>
          <p:cNvPr id="96" name="TextBox 95"/>
          <p:cNvSpPr txBox="1"/>
          <p:nvPr/>
        </p:nvSpPr>
        <p:spPr>
          <a:xfrm>
            <a:off x="3552906" y="2994875"/>
            <a:ext cx="675170" cy="369332"/>
          </a:xfrm>
          <a:prstGeom prst="rect">
            <a:avLst/>
          </a:prstGeom>
          <a:noFill/>
        </p:spPr>
        <p:txBody>
          <a:bodyPr wrap="square" rtlCol="0">
            <a:spAutoFit/>
          </a:bodyPr>
          <a:lstStyle/>
          <a:p>
            <a:r>
              <a:rPr lang="en-US" dirty="0" err="1" smtClean="0"/>
              <a:t>VIIa</a:t>
            </a:r>
            <a:endParaRPr lang="en-US" dirty="0"/>
          </a:p>
        </p:txBody>
      </p:sp>
      <p:sp>
        <p:nvSpPr>
          <p:cNvPr id="97" name="TextBox 96"/>
          <p:cNvSpPr txBox="1"/>
          <p:nvPr/>
        </p:nvSpPr>
        <p:spPr>
          <a:xfrm>
            <a:off x="3782613" y="2642633"/>
            <a:ext cx="477103" cy="276999"/>
          </a:xfrm>
          <a:prstGeom prst="rect">
            <a:avLst/>
          </a:prstGeom>
          <a:noFill/>
        </p:spPr>
        <p:txBody>
          <a:bodyPr wrap="square" rtlCol="0">
            <a:spAutoFit/>
          </a:bodyPr>
          <a:lstStyle/>
          <a:p>
            <a:r>
              <a:rPr lang="en-US" sz="1200" dirty="0" smtClean="0"/>
              <a:t>TF</a:t>
            </a:r>
            <a:endParaRPr lang="en-US" sz="1200" dirty="0"/>
          </a:p>
        </p:txBody>
      </p:sp>
      <p:cxnSp>
        <p:nvCxnSpPr>
          <p:cNvPr id="102" name="Straight Arrow Connector 101"/>
          <p:cNvCxnSpPr/>
          <p:nvPr/>
        </p:nvCxnSpPr>
        <p:spPr>
          <a:xfrm>
            <a:off x="3788039" y="2588998"/>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3041752"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178336" y="4362887"/>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2836595"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583861" y="4362887"/>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230612" y="473221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552906" y="5099379"/>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962427"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30592" y="5099379"/>
            <a:ext cx="998808" cy="369332"/>
          </a:xfrm>
          <a:prstGeom prst="rect">
            <a:avLst/>
          </a:prstGeom>
          <a:noFill/>
        </p:spPr>
        <p:txBody>
          <a:bodyPr wrap="square" rtlCol="0">
            <a:spAutoFit/>
          </a:bodyPr>
          <a:lstStyle/>
          <a:p>
            <a:r>
              <a:rPr lang="en-US" dirty="0" smtClean="0"/>
              <a:t>Fibrin</a:t>
            </a:r>
            <a:endParaRPr lang="en-US" dirty="0"/>
          </a:p>
        </p:txBody>
      </p:sp>
      <p:cxnSp>
        <p:nvCxnSpPr>
          <p:cNvPr id="114" name="Straight Arrow Connector 113"/>
          <p:cNvCxnSpPr/>
          <p:nvPr/>
        </p:nvCxnSpPr>
        <p:spPr>
          <a:xfrm>
            <a:off x="6192247" y="4576076"/>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6877449" y="3998059"/>
            <a:ext cx="666351" cy="369332"/>
          </a:xfrm>
          <a:prstGeom prst="rect">
            <a:avLst/>
          </a:prstGeom>
          <a:noFill/>
        </p:spPr>
        <p:txBody>
          <a:bodyPr wrap="square" rtlCol="0">
            <a:spAutoFit/>
          </a:bodyPr>
          <a:lstStyle/>
          <a:p>
            <a:r>
              <a:rPr lang="en-US" dirty="0" smtClean="0"/>
              <a:t>XIII</a:t>
            </a:r>
            <a:endParaRPr lang="en-US" dirty="0"/>
          </a:p>
        </p:txBody>
      </p:sp>
      <p:cxnSp>
        <p:nvCxnSpPr>
          <p:cNvPr id="117" name="Straight Arrow Connector 116"/>
          <p:cNvCxnSpPr/>
          <p:nvPr/>
        </p:nvCxnSpPr>
        <p:spPr>
          <a:xfrm>
            <a:off x="7126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6877449" y="5468711"/>
            <a:ext cx="707241" cy="369332"/>
          </a:xfrm>
          <a:prstGeom prst="rect">
            <a:avLst/>
          </a:prstGeom>
          <a:noFill/>
        </p:spPr>
        <p:txBody>
          <a:bodyPr wrap="square" rtlCol="0">
            <a:spAutoFit/>
          </a:bodyPr>
          <a:lstStyle/>
          <a:p>
            <a:r>
              <a:rPr lang="en-US" dirty="0" err="1" smtClean="0"/>
              <a:t>XIIIa</a:t>
            </a:r>
            <a:endParaRPr lang="en-US" dirty="0"/>
          </a:p>
        </p:txBody>
      </p:sp>
      <p:cxnSp>
        <p:nvCxnSpPr>
          <p:cNvPr id="119" name="Straight Arrow Connector 118"/>
          <p:cNvCxnSpPr/>
          <p:nvPr/>
        </p:nvCxnSpPr>
        <p:spPr>
          <a:xfrm>
            <a:off x="5923148" y="546871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4999912" y="5896149"/>
            <a:ext cx="2696287" cy="369332"/>
          </a:xfrm>
          <a:prstGeom prst="rect">
            <a:avLst/>
          </a:prstGeom>
          <a:noFill/>
        </p:spPr>
        <p:txBody>
          <a:bodyPr wrap="square" rtlCol="0">
            <a:spAutoFit/>
          </a:bodyPr>
          <a:lstStyle/>
          <a:p>
            <a:r>
              <a:rPr lang="en-US" dirty="0" smtClean="0"/>
              <a:t>Cross-linked fibrin</a:t>
            </a:r>
            <a:endParaRPr lang="en-US" dirty="0"/>
          </a:p>
        </p:txBody>
      </p:sp>
      <p:cxnSp>
        <p:nvCxnSpPr>
          <p:cNvPr id="122" name="Straight Arrow Connector 121"/>
          <p:cNvCxnSpPr>
            <a:stCxn id="118" idx="1"/>
          </p:cNvCxnSpPr>
          <p:nvPr/>
        </p:nvCxnSpPr>
        <p:spPr>
          <a:xfrm flipH="1">
            <a:off x="6021792"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13865" y="3975335"/>
            <a:ext cx="306035" cy="369332"/>
          </a:xfrm>
          <a:prstGeom prst="rect">
            <a:avLst/>
          </a:prstGeom>
          <a:noFill/>
        </p:spPr>
        <p:txBody>
          <a:bodyPr wrap="square" rtlCol="0">
            <a:spAutoFit/>
          </a:bodyPr>
          <a:lstStyle/>
          <a:p>
            <a:r>
              <a:rPr lang="en-US" dirty="0" smtClean="0"/>
              <a:t>V</a:t>
            </a:r>
            <a:endParaRPr lang="en-US" dirty="0"/>
          </a:p>
        </p:txBody>
      </p:sp>
      <p:sp>
        <p:nvSpPr>
          <p:cNvPr id="126" name="TextBox 125"/>
          <p:cNvSpPr txBox="1"/>
          <p:nvPr/>
        </p:nvSpPr>
        <p:spPr>
          <a:xfrm>
            <a:off x="695681" y="3974552"/>
            <a:ext cx="658833" cy="369332"/>
          </a:xfrm>
          <a:prstGeom prst="rect">
            <a:avLst/>
          </a:prstGeom>
          <a:noFill/>
        </p:spPr>
        <p:txBody>
          <a:bodyPr wrap="square" rtlCol="0">
            <a:spAutoFit/>
          </a:bodyPr>
          <a:lstStyle/>
          <a:p>
            <a:r>
              <a:rPr lang="en-US" dirty="0" err="1" smtClean="0"/>
              <a:t>Va</a:t>
            </a:r>
            <a:endParaRPr lang="en-US" dirty="0"/>
          </a:p>
        </p:txBody>
      </p:sp>
      <p:cxnSp>
        <p:nvCxnSpPr>
          <p:cNvPr id="127" name="Straight Arrow Connector 126"/>
          <p:cNvCxnSpPr/>
          <p:nvPr/>
        </p:nvCxnSpPr>
        <p:spPr>
          <a:xfrm>
            <a:off x="506020" y="4193916"/>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1089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238110" y="3792800"/>
            <a:ext cx="1057290"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132" name="Straight Arrow Connector 131"/>
          <p:cNvCxnSpPr/>
          <p:nvPr/>
        </p:nvCxnSpPr>
        <p:spPr>
          <a:xfrm flipV="1">
            <a:off x="610387" y="3668718"/>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610387" y="3974552"/>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2590800" y="381000"/>
            <a:ext cx="3874339" cy="604585"/>
          </a:xfrm>
        </p:spPr>
        <p:txBody>
          <a:bodyPr>
            <a:normAutofit/>
          </a:bodyPr>
          <a:lstStyle/>
          <a:p>
            <a:r>
              <a:rPr lang="en-US" sz="2800" dirty="0" smtClean="0"/>
              <a:t>Physiologic Coagulation</a:t>
            </a:r>
            <a:endParaRPr lang="en-US" sz="2800" dirty="0"/>
          </a:p>
        </p:txBody>
      </p:sp>
      <p:sp>
        <p:nvSpPr>
          <p:cNvPr id="66" name="TextBox 65"/>
          <p:cNvSpPr txBox="1"/>
          <p:nvPr/>
        </p:nvSpPr>
        <p:spPr>
          <a:xfrm>
            <a:off x="1499958" y="2078086"/>
            <a:ext cx="1090842"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sp>
        <p:nvSpPr>
          <p:cNvPr id="72" name="TextBox 71"/>
          <p:cNvSpPr txBox="1"/>
          <p:nvPr/>
        </p:nvSpPr>
        <p:spPr>
          <a:xfrm>
            <a:off x="3365264" y="4267200"/>
            <a:ext cx="597135"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2" name="TextBox 1"/>
          <p:cNvSpPr txBox="1"/>
          <p:nvPr/>
        </p:nvSpPr>
        <p:spPr>
          <a:xfrm>
            <a:off x="2221242" y="6202572"/>
            <a:ext cx="691428" cy="369332"/>
          </a:xfrm>
          <a:prstGeom prst="rect">
            <a:avLst/>
          </a:prstGeom>
          <a:noFill/>
        </p:spPr>
        <p:txBody>
          <a:bodyPr wrap="square" rtlCol="0">
            <a:spAutoFit/>
          </a:bodyPr>
          <a:lstStyle/>
          <a:p>
            <a:r>
              <a:rPr lang="en-US" dirty="0" smtClean="0"/>
              <a:t>TAFI</a:t>
            </a:r>
            <a:endParaRPr lang="en-US" dirty="0"/>
          </a:p>
        </p:txBody>
      </p:sp>
      <p:sp>
        <p:nvSpPr>
          <p:cNvPr id="50" name="TextBox 49"/>
          <p:cNvSpPr txBox="1"/>
          <p:nvPr/>
        </p:nvSpPr>
        <p:spPr>
          <a:xfrm>
            <a:off x="3839709" y="6206664"/>
            <a:ext cx="868134" cy="369332"/>
          </a:xfrm>
          <a:prstGeom prst="rect">
            <a:avLst/>
          </a:prstGeom>
          <a:noFill/>
        </p:spPr>
        <p:txBody>
          <a:bodyPr wrap="square" rtlCol="0">
            <a:spAutoFit/>
          </a:bodyPr>
          <a:lstStyle/>
          <a:p>
            <a:r>
              <a:rPr lang="en-US" dirty="0" err="1" smtClean="0"/>
              <a:t>TAFIa</a:t>
            </a:r>
            <a:endParaRPr lang="en-US" dirty="0"/>
          </a:p>
        </p:txBody>
      </p:sp>
      <p:cxnSp>
        <p:nvCxnSpPr>
          <p:cNvPr id="51" name="Straight Arrow Connector 50"/>
          <p:cNvCxnSpPr/>
          <p:nvPr/>
        </p:nvCxnSpPr>
        <p:spPr>
          <a:xfrm>
            <a:off x="2876387" y="6401655"/>
            <a:ext cx="96332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912354" y="6096000"/>
            <a:ext cx="1126245"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56" name="Straight Arrow Connector 55"/>
          <p:cNvCxnSpPr/>
          <p:nvPr/>
        </p:nvCxnSpPr>
        <p:spPr>
          <a:xfrm>
            <a:off x="4553910" y="6401655"/>
            <a:ext cx="96332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flipV="1">
            <a:off x="2619163" y="2966215"/>
            <a:ext cx="933743" cy="21332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a:off x="2961940" y="3390426"/>
            <a:ext cx="649253" cy="679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2833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2202"/>
            <a:ext cx="8724412" cy="808038"/>
          </a:xfrm>
        </p:spPr>
        <p:txBody>
          <a:bodyPr>
            <a:noAutofit/>
          </a:bodyPr>
          <a:lstStyle/>
          <a:p>
            <a:pPr algn="ctr"/>
            <a:r>
              <a:rPr lang="en-US" sz="2400" dirty="0" smtClean="0"/>
              <a:t>Thrombin’s procoagulant/antifibrinolytic effects on coagulation factors</a:t>
            </a:r>
            <a:endParaRPr lang="en-US" sz="2400" dirty="0"/>
          </a:p>
        </p:txBody>
      </p:sp>
      <p:sp>
        <p:nvSpPr>
          <p:cNvPr id="3" name="TextBox 2"/>
          <p:cNvSpPr txBox="1"/>
          <p:nvPr/>
        </p:nvSpPr>
        <p:spPr>
          <a:xfrm>
            <a:off x="3177673" y="3470912"/>
            <a:ext cx="1766393" cy="369332"/>
          </a:xfrm>
          <a:prstGeom prst="rect">
            <a:avLst/>
          </a:prstGeom>
          <a:noFill/>
        </p:spPr>
        <p:txBody>
          <a:bodyPr wrap="square" rtlCol="0">
            <a:spAutoFit/>
          </a:bodyPr>
          <a:lstStyle/>
          <a:p>
            <a:r>
              <a:rPr lang="en-US" b="1" dirty="0"/>
              <a:t>T</a:t>
            </a:r>
            <a:r>
              <a:rPr lang="en-US" b="1" dirty="0" smtClean="0"/>
              <a:t>hrombin (</a:t>
            </a:r>
            <a:r>
              <a:rPr lang="en-US" b="1" dirty="0" err="1" smtClean="0"/>
              <a:t>IIa</a:t>
            </a:r>
            <a:r>
              <a:rPr lang="en-US" b="1" dirty="0" smtClean="0"/>
              <a:t>)</a:t>
            </a:r>
            <a:endParaRPr lang="en-US" b="1" dirty="0"/>
          </a:p>
        </p:txBody>
      </p:sp>
      <p:cxnSp>
        <p:nvCxnSpPr>
          <p:cNvPr id="4" name="Straight Arrow Connector 3"/>
          <p:cNvCxnSpPr/>
          <p:nvPr/>
        </p:nvCxnSpPr>
        <p:spPr>
          <a:xfrm flipH="1" flipV="1">
            <a:off x="2661172" y="2358441"/>
            <a:ext cx="830607" cy="11038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252560" y="4540005"/>
            <a:ext cx="1564114" cy="369332"/>
          </a:xfrm>
          <a:prstGeom prst="rect">
            <a:avLst/>
          </a:prstGeom>
          <a:noFill/>
        </p:spPr>
        <p:txBody>
          <a:bodyPr wrap="square" rtlCol="0">
            <a:spAutoFit/>
          </a:bodyPr>
          <a:lstStyle/>
          <a:p>
            <a:r>
              <a:rPr lang="en-US" dirty="0" smtClean="0"/>
              <a:t>Fibrinogen (I)</a:t>
            </a:r>
            <a:endParaRPr lang="en-US" dirty="0"/>
          </a:p>
        </p:txBody>
      </p:sp>
      <p:sp>
        <p:nvSpPr>
          <p:cNvPr id="6" name="TextBox 5"/>
          <p:cNvSpPr txBox="1"/>
          <p:nvPr/>
        </p:nvSpPr>
        <p:spPr>
          <a:xfrm>
            <a:off x="4511689" y="4540004"/>
            <a:ext cx="998808" cy="369332"/>
          </a:xfrm>
          <a:prstGeom prst="rect">
            <a:avLst/>
          </a:prstGeom>
          <a:noFill/>
        </p:spPr>
        <p:txBody>
          <a:bodyPr wrap="square" rtlCol="0">
            <a:spAutoFit/>
          </a:bodyPr>
          <a:lstStyle/>
          <a:p>
            <a:r>
              <a:rPr lang="en-US" dirty="0" smtClean="0"/>
              <a:t>Fibrin</a:t>
            </a:r>
            <a:endParaRPr lang="en-US" dirty="0"/>
          </a:p>
        </p:txBody>
      </p:sp>
      <p:sp>
        <p:nvSpPr>
          <p:cNvPr id="7" name="TextBox 6"/>
          <p:cNvSpPr txBox="1"/>
          <p:nvPr/>
        </p:nvSpPr>
        <p:spPr>
          <a:xfrm>
            <a:off x="5834149" y="2516474"/>
            <a:ext cx="818751" cy="369332"/>
          </a:xfrm>
          <a:prstGeom prst="rect">
            <a:avLst/>
          </a:prstGeom>
          <a:noFill/>
        </p:spPr>
        <p:txBody>
          <a:bodyPr wrap="square" rtlCol="0">
            <a:spAutoFit/>
          </a:bodyPr>
          <a:lstStyle/>
          <a:p>
            <a:r>
              <a:rPr lang="en-US" dirty="0" smtClean="0"/>
              <a:t>XIII</a:t>
            </a:r>
            <a:endParaRPr lang="en-US" dirty="0"/>
          </a:p>
        </p:txBody>
      </p:sp>
      <p:sp>
        <p:nvSpPr>
          <p:cNvPr id="8" name="TextBox 7"/>
          <p:cNvSpPr txBox="1"/>
          <p:nvPr/>
        </p:nvSpPr>
        <p:spPr>
          <a:xfrm>
            <a:off x="5803909" y="3352163"/>
            <a:ext cx="707241" cy="369332"/>
          </a:xfrm>
          <a:prstGeom prst="rect">
            <a:avLst/>
          </a:prstGeom>
          <a:noFill/>
        </p:spPr>
        <p:txBody>
          <a:bodyPr wrap="square" rtlCol="0">
            <a:spAutoFit/>
          </a:bodyPr>
          <a:lstStyle/>
          <a:p>
            <a:r>
              <a:rPr lang="en-US" dirty="0" err="1" smtClean="0"/>
              <a:t>XIIIa</a:t>
            </a:r>
            <a:endParaRPr lang="en-US" dirty="0"/>
          </a:p>
        </p:txBody>
      </p:sp>
      <p:sp>
        <p:nvSpPr>
          <p:cNvPr id="10" name="TextBox 9"/>
          <p:cNvSpPr txBox="1"/>
          <p:nvPr/>
        </p:nvSpPr>
        <p:spPr>
          <a:xfrm>
            <a:off x="5834994" y="4101140"/>
            <a:ext cx="691428" cy="369332"/>
          </a:xfrm>
          <a:prstGeom prst="rect">
            <a:avLst/>
          </a:prstGeom>
          <a:noFill/>
        </p:spPr>
        <p:txBody>
          <a:bodyPr wrap="square" rtlCol="0">
            <a:spAutoFit/>
          </a:bodyPr>
          <a:lstStyle/>
          <a:p>
            <a:r>
              <a:rPr lang="en-US" dirty="0" smtClean="0"/>
              <a:t>TAFI</a:t>
            </a:r>
            <a:endParaRPr lang="en-US" dirty="0"/>
          </a:p>
        </p:txBody>
      </p:sp>
      <p:sp>
        <p:nvSpPr>
          <p:cNvPr id="11" name="TextBox 10"/>
          <p:cNvSpPr txBox="1"/>
          <p:nvPr/>
        </p:nvSpPr>
        <p:spPr>
          <a:xfrm>
            <a:off x="5820470" y="4876261"/>
            <a:ext cx="868134" cy="369332"/>
          </a:xfrm>
          <a:prstGeom prst="rect">
            <a:avLst/>
          </a:prstGeom>
          <a:noFill/>
        </p:spPr>
        <p:txBody>
          <a:bodyPr wrap="square" rtlCol="0">
            <a:spAutoFit/>
          </a:bodyPr>
          <a:lstStyle/>
          <a:p>
            <a:r>
              <a:rPr lang="en-US" dirty="0" err="1" smtClean="0"/>
              <a:t>TAFIa</a:t>
            </a:r>
            <a:endParaRPr lang="en-US" dirty="0"/>
          </a:p>
        </p:txBody>
      </p:sp>
      <p:sp>
        <p:nvSpPr>
          <p:cNvPr id="12" name="TextBox 11"/>
          <p:cNvSpPr txBox="1"/>
          <p:nvPr/>
        </p:nvSpPr>
        <p:spPr>
          <a:xfrm>
            <a:off x="1867548" y="1953674"/>
            <a:ext cx="607719" cy="369332"/>
          </a:xfrm>
          <a:prstGeom prst="rect">
            <a:avLst/>
          </a:prstGeom>
          <a:noFill/>
        </p:spPr>
        <p:txBody>
          <a:bodyPr wrap="square" rtlCol="0">
            <a:spAutoFit/>
          </a:bodyPr>
          <a:lstStyle/>
          <a:p>
            <a:r>
              <a:rPr lang="en-US" dirty="0" smtClean="0"/>
              <a:t>VIII</a:t>
            </a:r>
            <a:endParaRPr lang="en-US" dirty="0"/>
          </a:p>
        </p:txBody>
      </p:sp>
      <p:sp>
        <p:nvSpPr>
          <p:cNvPr id="13" name="TextBox 12"/>
          <p:cNvSpPr txBox="1"/>
          <p:nvPr/>
        </p:nvSpPr>
        <p:spPr>
          <a:xfrm>
            <a:off x="2798152" y="1969314"/>
            <a:ext cx="782059" cy="369332"/>
          </a:xfrm>
          <a:prstGeom prst="rect">
            <a:avLst/>
          </a:prstGeom>
          <a:noFill/>
        </p:spPr>
        <p:txBody>
          <a:bodyPr wrap="square" rtlCol="0">
            <a:spAutoFit/>
          </a:bodyPr>
          <a:lstStyle/>
          <a:p>
            <a:r>
              <a:rPr lang="en-US" dirty="0" err="1" smtClean="0"/>
              <a:t>VIIIa</a:t>
            </a:r>
            <a:endParaRPr lang="en-US" dirty="0"/>
          </a:p>
        </p:txBody>
      </p:sp>
      <p:sp>
        <p:nvSpPr>
          <p:cNvPr id="14" name="TextBox 13"/>
          <p:cNvSpPr txBox="1"/>
          <p:nvPr/>
        </p:nvSpPr>
        <p:spPr>
          <a:xfrm>
            <a:off x="1981956" y="2934361"/>
            <a:ext cx="306035" cy="369332"/>
          </a:xfrm>
          <a:prstGeom prst="rect">
            <a:avLst/>
          </a:prstGeom>
          <a:noFill/>
        </p:spPr>
        <p:txBody>
          <a:bodyPr wrap="square" rtlCol="0">
            <a:spAutoFit/>
          </a:bodyPr>
          <a:lstStyle/>
          <a:p>
            <a:r>
              <a:rPr lang="en-US" dirty="0" smtClean="0"/>
              <a:t>V</a:t>
            </a:r>
            <a:endParaRPr lang="en-US" dirty="0"/>
          </a:p>
        </p:txBody>
      </p:sp>
      <p:sp>
        <p:nvSpPr>
          <p:cNvPr id="15" name="TextBox 14"/>
          <p:cNvSpPr txBox="1"/>
          <p:nvPr/>
        </p:nvSpPr>
        <p:spPr>
          <a:xfrm>
            <a:off x="1950666" y="3853606"/>
            <a:ext cx="658833" cy="369332"/>
          </a:xfrm>
          <a:prstGeom prst="rect">
            <a:avLst/>
          </a:prstGeom>
          <a:noFill/>
        </p:spPr>
        <p:txBody>
          <a:bodyPr wrap="square" rtlCol="0">
            <a:spAutoFit/>
          </a:bodyPr>
          <a:lstStyle/>
          <a:p>
            <a:r>
              <a:rPr lang="en-US" dirty="0" err="1" smtClean="0"/>
              <a:t>Va</a:t>
            </a:r>
            <a:endParaRPr lang="en-US" dirty="0"/>
          </a:p>
        </p:txBody>
      </p:sp>
      <p:sp>
        <p:nvSpPr>
          <p:cNvPr id="16" name="TextBox 15"/>
          <p:cNvSpPr txBox="1"/>
          <p:nvPr/>
        </p:nvSpPr>
        <p:spPr>
          <a:xfrm>
            <a:off x="4323273" y="1958834"/>
            <a:ext cx="413854" cy="369332"/>
          </a:xfrm>
          <a:prstGeom prst="rect">
            <a:avLst/>
          </a:prstGeom>
          <a:noFill/>
        </p:spPr>
        <p:txBody>
          <a:bodyPr wrap="square" rtlCol="0">
            <a:spAutoFit/>
          </a:bodyPr>
          <a:lstStyle/>
          <a:p>
            <a:r>
              <a:rPr lang="en-US" dirty="0" smtClean="0"/>
              <a:t>XI</a:t>
            </a:r>
            <a:endParaRPr lang="en-US" dirty="0"/>
          </a:p>
        </p:txBody>
      </p:sp>
      <p:sp>
        <p:nvSpPr>
          <p:cNvPr id="17" name="TextBox 16"/>
          <p:cNvSpPr txBox="1"/>
          <p:nvPr/>
        </p:nvSpPr>
        <p:spPr>
          <a:xfrm>
            <a:off x="5189549" y="1959003"/>
            <a:ext cx="528019" cy="369332"/>
          </a:xfrm>
          <a:prstGeom prst="rect">
            <a:avLst/>
          </a:prstGeom>
          <a:noFill/>
        </p:spPr>
        <p:txBody>
          <a:bodyPr wrap="square" rtlCol="0">
            <a:spAutoFit/>
          </a:bodyPr>
          <a:lstStyle/>
          <a:p>
            <a:r>
              <a:rPr lang="en-US" dirty="0" err="1" smtClean="0"/>
              <a:t>XIa</a:t>
            </a:r>
            <a:endParaRPr lang="en-US" dirty="0"/>
          </a:p>
        </p:txBody>
      </p:sp>
      <p:cxnSp>
        <p:nvCxnSpPr>
          <p:cNvPr id="20" name="Straight Arrow Connector 19"/>
          <p:cNvCxnSpPr/>
          <p:nvPr/>
        </p:nvCxnSpPr>
        <p:spPr>
          <a:xfrm flipV="1">
            <a:off x="2358952" y="2177023"/>
            <a:ext cx="468543" cy="14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2328526" y="3658608"/>
            <a:ext cx="833000" cy="26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164782" y="337523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812032" y="3099234"/>
            <a:ext cx="979042" cy="5644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4219947" y="2343323"/>
            <a:ext cx="648789" cy="10911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673555" y="2163122"/>
            <a:ext cx="468543" cy="14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3965943" y="3800980"/>
            <a:ext cx="548" cy="7840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3785048" y="4733219"/>
            <a:ext cx="706877" cy="5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4400007" y="3885381"/>
            <a:ext cx="1527150" cy="7559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6051895" y="289266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6082136" y="4464963"/>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8" name="Right Brace 67"/>
          <p:cNvSpPr/>
          <p:nvPr/>
        </p:nvSpPr>
        <p:spPr>
          <a:xfrm>
            <a:off x="6592449" y="2675924"/>
            <a:ext cx="438489" cy="2449151"/>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TextBox 68"/>
          <p:cNvSpPr txBox="1"/>
          <p:nvPr/>
        </p:nvSpPr>
        <p:spPr>
          <a:xfrm>
            <a:off x="7121660" y="3673726"/>
            <a:ext cx="1602752" cy="646331"/>
          </a:xfrm>
          <a:prstGeom prst="rect">
            <a:avLst/>
          </a:prstGeom>
          <a:noFill/>
        </p:spPr>
        <p:txBody>
          <a:bodyPr wrap="square" rtlCol="0">
            <a:spAutoFit/>
          </a:bodyPr>
          <a:lstStyle/>
          <a:p>
            <a:r>
              <a:rPr lang="en-US" dirty="0" smtClean="0"/>
              <a:t>Antifibrinolytic effect</a:t>
            </a:r>
            <a:endParaRPr lang="en-US" dirty="0"/>
          </a:p>
        </p:txBody>
      </p:sp>
    </p:spTree>
    <p:extLst>
      <p:ext uri="{BB962C8B-B14F-4D97-AF65-F5344CB8AC3E}">
        <p14:creationId xmlns:p14="http://schemas.microsoft.com/office/powerpoint/2010/main" val="210261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P spid="16" grpId="0"/>
      <p:bldP spid="17" grpId="0"/>
      <p:bldP spid="68" grpId="0" animBg="1"/>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25972" y="762000"/>
            <a:ext cx="7361580" cy="808038"/>
          </a:xfrm>
          <a:prstGeom prst="rect">
            <a:avLst/>
          </a:prstGeom>
        </p:spPr>
        <p:txBody>
          <a:bodyPr>
            <a:noAutofit/>
          </a:bodyPr>
          <a:lstStyle>
            <a:lvl1pPr algn="l" rtl="0" eaLnBrk="1" fontAlgn="base" hangingPunct="1">
              <a:spcBef>
                <a:spcPct val="0"/>
              </a:spcBef>
              <a:spcAft>
                <a:spcPct val="0"/>
              </a:spcAft>
              <a:defRPr sz="4400" b="1" kern="1200">
                <a:solidFill>
                  <a:schemeClr val="tx1"/>
                </a:solidFill>
                <a:latin typeface="Arial Narrow" pitchFamily="34" charset="0"/>
                <a:ea typeface="ＭＳ Ｐゴシック" charset="0"/>
                <a:cs typeface="+mj-cs"/>
              </a:defRPr>
            </a:lvl1pPr>
            <a:lvl2pPr algn="ctr" rtl="0" eaLnBrk="1" fontAlgn="base" hangingPunct="1">
              <a:spcBef>
                <a:spcPct val="0"/>
              </a:spcBef>
              <a:spcAft>
                <a:spcPct val="0"/>
              </a:spcAft>
              <a:defRPr sz="4400">
                <a:solidFill>
                  <a:schemeClr val="tx1"/>
                </a:solidFill>
                <a:latin typeface="Calibri" charset="0"/>
                <a:ea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sz="2400" dirty="0" smtClean="0"/>
              <a:t>Thrombin’s interaction with platelets and endothelial cells</a:t>
            </a:r>
            <a:endParaRPr lang="en-US" sz="2400" dirty="0"/>
          </a:p>
        </p:txBody>
      </p:sp>
      <p:sp>
        <p:nvSpPr>
          <p:cNvPr id="4" name="Rounded Rectangle 3"/>
          <p:cNvSpPr/>
          <p:nvPr/>
        </p:nvSpPr>
        <p:spPr>
          <a:xfrm>
            <a:off x="196564" y="5004129"/>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907217" y="5079720"/>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491926" y="5005347"/>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338661" y="5080937"/>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Bracket 7"/>
          <p:cNvSpPr/>
          <p:nvPr/>
        </p:nvSpPr>
        <p:spPr>
          <a:xfrm>
            <a:off x="2268044" y="5004129"/>
            <a:ext cx="662844" cy="453546"/>
          </a:xfrm>
          <a:prstGeom prst="leftBracket">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ket 8"/>
          <p:cNvSpPr/>
          <p:nvPr/>
        </p:nvSpPr>
        <p:spPr>
          <a:xfrm rot="10800000">
            <a:off x="3826632" y="5005347"/>
            <a:ext cx="662844" cy="453546"/>
          </a:xfrm>
          <a:prstGeom prst="leftBracket">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ine Callout 1 9"/>
          <p:cNvSpPr/>
          <p:nvPr/>
        </p:nvSpPr>
        <p:spPr>
          <a:xfrm>
            <a:off x="1209624" y="4323810"/>
            <a:ext cx="665293" cy="347719"/>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TM</a:t>
            </a:r>
            <a:endParaRPr lang="en-US" dirty="0"/>
          </a:p>
        </p:txBody>
      </p:sp>
      <p:sp>
        <p:nvSpPr>
          <p:cNvPr id="11" name="Rectangle 10"/>
          <p:cNvSpPr/>
          <p:nvPr/>
        </p:nvSpPr>
        <p:spPr>
          <a:xfrm>
            <a:off x="2887976" y="1375758"/>
            <a:ext cx="665293" cy="33260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TM</a:t>
            </a:r>
            <a:endParaRPr lang="en-US" dirty="0"/>
          </a:p>
        </p:txBody>
      </p:sp>
      <p:sp>
        <p:nvSpPr>
          <p:cNvPr id="12" name="TextBox 11"/>
          <p:cNvSpPr txBox="1"/>
          <p:nvPr/>
        </p:nvSpPr>
        <p:spPr>
          <a:xfrm>
            <a:off x="3477668" y="1360637"/>
            <a:ext cx="2252924" cy="369332"/>
          </a:xfrm>
          <a:prstGeom prst="rect">
            <a:avLst/>
          </a:prstGeom>
          <a:noFill/>
        </p:spPr>
        <p:txBody>
          <a:bodyPr wrap="square" rtlCol="0">
            <a:spAutoFit/>
          </a:bodyPr>
          <a:lstStyle/>
          <a:p>
            <a:r>
              <a:rPr lang="en-US" dirty="0" smtClean="0"/>
              <a:t>--</a:t>
            </a:r>
            <a:r>
              <a:rPr lang="en-US" dirty="0" err="1" smtClean="0"/>
              <a:t>Thrombomodulin</a:t>
            </a:r>
            <a:endParaRPr lang="en-US" dirty="0"/>
          </a:p>
        </p:txBody>
      </p:sp>
      <p:sp>
        <p:nvSpPr>
          <p:cNvPr id="14" name="Explosion 1 13"/>
          <p:cNvSpPr/>
          <p:nvPr/>
        </p:nvSpPr>
        <p:spPr>
          <a:xfrm>
            <a:off x="2797256" y="4913420"/>
            <a:ext cx="529210" cy="423310"/>
          </a:xfrm>
          <a:prstGeom prst="irregularSeal1">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Explosion 1 14"/>
          <p:cNvSpPr/>
          <p:nvPr/>
        </p:nvSpPr>
        <p:spPr>
          <a:xfrm>
            <a:off x="3146220" y="4914637"/>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Explosion 1 15"/>
          <p:cNvSpPr/>
          <p:nvPr/>
        </p:nvSpPr>
        <p:spPr>
          <a:xfrm>
            <a:off x="3449823" y="4900736"/>
            <a:ext cx="529210" cy="423310"/>
          </a:xfrm>
          <a:prstGeom prst="irregularSeal1">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Explosion 1 16"/>
          <p:cNvSpPr/>
          <p:nvPr/>
        </p:nvSpPr>
        <p:spPr>
          <a:xfrm>
            <a:off x="380414" y="1907331"/>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787449" y="1906113"/>
            <a:ext cx="2252924" cy="369332"/>
          </a:xfrm>
          <a:prstGeom prst="rect">
            <a:avLst/>
          </a:prstGeom>
          <a:noFill/>
        </p:spPr>
        <p:txBody>
          <a:bodyPr wrap="square" rtlCol="0">
            <a:spAutoFit/>
          </a:bodyPr>
          <a:lstStyle/>
          <a:p>
            <a:r>
              <a:rPr lang="en-US" dirty="0" smtClean="0"/>
              <a:t>--activated platelet</a:t>
            </a:r>
            <a:endParaRPr lang="en-US" dirty="0"/>
          </a:p>
        </p:txBody>
      </p:sp>
      <p:cxnSp>
        <p:nvCxnSpPr>
          <p:cNvPr id="24" name="Curved Connector 23"/>
          <p:cNvCxnSpPr/>
          <p:nvPr/>
        </p:nvCxnSpPr>
        <p:spPr>
          <a:xfrm flipV="1">
            <a:off x="2995016" y="4686647"/>
            <a:ext cx="951382" cy="227993"/>
          </a:xfrm>
          <a:prstGeom prst="curved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flipV="1">
            <a:off x="6685560" y="1815403"/>
            <a:ext cx="951382" cy="227993"/>
          </a:xfrm>
          <a:prstGeom prst="curved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562545" y="1710796"/>
            <a:ext cx="889705" cy="369332"/>
          </a:xfrm>
          <a:prstGeom prst="rect">
            <a:avLst/>
          </a:prstGeom>
          <a:noFill/>
        </p:spPr>
        <p:txBody>
          <a:bodyPr wrap="square" rtlCol="0">
            <a:spAutoFit/>
          </a:bodyPr>
          <a:lstStyle/>
          <a:p>
            <a:r>
              <a:rPr lang="en-US" dirty="0" smtClean="0"/>
              <a:t>--fibrin</a:t>
            </a:r>
            <a:endParaRPr lang="en-US" dirty="0"/>
          </a:p>
        </p:txBody>
      </p:sp>
      <p:sp>
        <p:nvSpPr>
          <p:cNvPr id="31" name="TextBox 30"/>
          <p:cNvSpPr txBox="1"/>
          <p:nvPr/>
        </p:nvSpPr>
        <p:spPr>
          <a:xfrm>
            <a:off x="3676644" y="3912149"/>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sp>
        <p:nvSpPr>
          <p:cNvPr id="32" name="TextBox 31"/>
          <p:cNvSpPr txBox="1"/>
          <p:nvPr/>
        </p:nvSpPr>
        <p:spPr>
          <a:xfrm>
            <a:off x="894504" y="3924459"/>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33" name="Straight Arrow Connector 32"/>
          <p:cNvCxnSpPr/>
          <p:nvPr/>
        </p:nvCxnSpPr>
        <p:spPr>
          <a:xfrm flipH="1" flipV="1">
            <a:off x="1496219" y="3643313"/>
            <a:ext cx="692" cy="2874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46993" y="3312027"/>
            <a:ext cx="1232673" cy="369332"/>
          </a:xfrm>
          <a:prstGeom prst="rect">
            <a:avLst/>
          </a:prstGeom>
          <a:noFill/>
        </p:spPr>
        <p:txBody>
          <a:bodyPr wrap="square" rtlCol="0">
            <a:spAutoFit/>
          </a:bodyPr>
          <a:lstStyle/>
          <a:p>
            <a:r>
              <a:rPr lang="en-US" dirty="0" smtClean="0"/>
              <a:t>Protein C</a:t>
            </a:r>
            <a:endParaRPr lang="en-US" dirty="0"/>
          </a:p>
        </p:txBody>
      </p:sp>
      <p:sp>
        <p:nvSpPr>
          <p:cNvPr id="38" name="TextBox 37"/>
          <p:cNvSpPr txBox="1"/>
          <p:nvPr/>
        </p:nvSpPr>
        <p:spPr>
          <a:xfrm>
            <a:off x="1829933" y="3312675"/>
            <a:ext cx="1614787" cy="369332"/>
          </a:xfrm>
          <a:prstGeom prst="rect">
            <a:avLst/>
          </a:prstGeom>
          <a:noFill/>
        </p:spPr>
        <p:txBody>
          <a:bodyPr wrap="square" rtlCol="0">
            <a:spAutoFit/>
          </a:bodyPr>
          <a:lstStyle/>
          <a:p>
            <a:r>
              <a:rPr lang="en-US" dirty="0" smtClean="0"/>
              <a:t>Protein </a:t>
            </a:r>
            <a:r>
              <a:rPr lang="en-US" dirty="0" err="1" smtClean="0"/>
              <a:t>Ca</a:t>
            </a:r>
            <a:endParaRPr lang="en-US" dirty="0"/>
          </a:p>
        </p:txBody>
      </p:sp>
      <p:cxnSp>
        <p:nvCxnSpPr>
          <p:cNvPr id="39" name="Straight Arrow Connector 38"/>
          <p:cNvCxnSpPr/>
          <p:nvPr/>
        </p:nvCxnSpPr>
        <p:spPr>
          <a:xfrm>
            <a:off x="1293748" y="3532891"/>
            <a:ext cx="511725" cy="1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4568723" y="2708597"/>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188654" y="2784188"/>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411839" y="2709815"/>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2498440" y="2709815"/>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193972" y="2785406"/>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167851" y="2785405"/>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6153962" y="4081919"/>
            <a:ext cx="604812" cy="287246"/>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a:stCxn id="31" idx="2"/>
          </p:cNvCxnSpPr>
          <p:nvPr/>
        </p:nvCxnSpPr>
        <p:spPr>
          <a:xfrm>
            <a:off x="4559841" y="4281481"/>
            <a:ext cx="354256" cy="2237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a:off x="4113919" y="4308692"/>
            <a:ext cx="1994681" cy="50011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409446" y="1482805"/>
            <a:ext cx="604812" cy="287246"/>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939849" y="1408431"/>
            <a:ext cx="1192113" cy="369332"/>
          </a:xfrm>
          <a:prstGeom prst="rect">
            <a:avLst/>
          </a:prstGeom>
          <a:noFill/>
        </p:spPr>
        <p:txBody>
          <a:bodyPr wrap="square" rtlCol="0">
            <a:spAutoFit/>
          </a:bodyPr>
          <a:lstStyle/>
          <a:p>
            <a:r>
              <a:rPr lang="en-US" dirty="0" smtClean="0"/>
              <a:t>--platelet</a:t>
            </a:r>
            <a:endParaRPr lang="en-US" dirty="0"/>
          </a:p>
        </p:txBody>
      </p:sp>
      <p:cxnSp>
        <p:nvCxnSpPr>
          <p:cNvPr id="64" name="Straight Connector 63"/>
          <p:cNvCxnSpPr/>
          <p:nvPr/>
        </p:nvCxnSpPr>
        <p:spPr>
          <a:xfrm>
            <a:off x="2782135" y="4081918"/>
            <a:ext cx="849148" cy="120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3433409" y="4311975"/>
            <a:ext cx="564396" cy="1254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3160143" y="4202864"/>
            <a:ext cx="257044" cy="4535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6639008" y="1558394"/>
            <a:ext cx="849148" cy="120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7439182" y="1349176"/>
            <a:ext cx="1496909" cy="369332"/>
          </a:xfrm>
          <a:prstGeom prst="rect">
            <a:avLst/>
          </a:prstGeom>
          <a:noFill/>
        </p:spPr>
        <p:txBody>
          <a:bodyPr wrap="square" rtlCol="0">
            <a:spAutoFit/>
          </a:bodyPr>
          <a:lstStyle/>
          <a:p>
            <a:r>
              <a:rPr lang="en-US" dirty="0" smtClean="0"/>
              <a:t>--fibrinogen</a:t>
            </a:r>
            <a:endParaRPr lang="en-US" dirty="0"/>
          </a:p>
        </p:txBody>
      </p:sp>
      <p:cxnSp>
        <p:nvCxnSpPr>
          <p:cNvPr id="78" name="Straight Arrow Connector 77"/>
          <p:cNvCxnSpPr/>
          <p:nvPr/>
        </p:nvCxnSpPr>
        <p:spPr>
          <a:xfrm>
            <a:off x="3099661" y="3507426"/>
            <a:ext cx="876977" cy="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4007026" y="3309351"/>
            <a:ext cx="1784048" cy="369332"/>
          </a:xfrm>
          <a:prstGeom prst="rect">
            <a:avLst/>
          </a:prstGeom>
          <a:noFill/>
        </p:spPr>
        <p:txBody>
          <a:bodyPr wrap="square" rtlCol="0">
            <a:spAutoFit/>
          </a:bodyPr>
          <a:lstStyle/>
          <a:p>
            <a:r>
              <a:rPr lang="en-US" dirty="0" err="1" smtClean="0"/>
              <a:t>Va</a:t>
            </a:r>
            <a:r>
              <a:rPr lang="en-US" dirty="0" smtClean="0"/>
              <a:t> and </a:t>
            </a:r>
            <a:r>
              <a:rPr lang="en-US" dirty="0" err="1" smtClean="0"/>
              <a:t>VIIIa</a:t>
            </a:r>
            <a:endParaRPr lang="en-US" dirty="0"/>
          </a:p>
        </p:txBody>
      </p:sp>
      <p:cxnSp>
        <p:nvCxnSpPr>
          <p:cNvPr id="82" name="Straight Arrow Connector 81"/>
          <p:cNvCxnSpPr/>
          <p:nvPr/>
        </p:nvCxnSpPr>
        <p:spPr>
          <a:xfrm flipH="1">
            <a:off x="4322500" y="3670041"/>
            <a:ext cx="684" cy="374016"/>
          </a:xfrm>
          <a:prstGeom prst="straightConnector1">
            <a:avLst/>
          </a:prstGeom>
          <a:ln>
            <a:solidFill>
              <a:srgbClr val="0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90" name="Rounded Rectangle 89"/>
          <p:cNvSpPr/>
          <p:nvPr/>
        </p:nvSpPr>
        <p:spPr>
          <a:xfrm>
            <a:off x="2891568" y="1848076"/>
            <a:ext cx="1825965"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3526617" y="1923668"/>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4628009" y="1845638"/>
            <a:ext cx="1903960" cy="369332"/>
          </a:xfrm>
          <a:prstGeom prst="rect">
            <a:avLst/>
          </a:prstGeom>
          <a:noFill/>
        </p:spPr>
        <p:txBody>
          <a:bodyPr wrap="square" rtlCol="0">
            <a:spAutoFit/>
          </a:bodyPr>
          <a:lstStyle/>
          <a:p>
            <a:r>
              <a:rPr lang="en-US" dirty="0" smtClean="0"/>
              <a:t>--endothelial cell</a:t>
            </a:r>
            <a:endParaRPr lang="en-US" dirty="0"/>
          </a:p>
        </p:txBody>
      </p:sp>
      <p:cxnSp>
        <p:nvCxnSpPr>
          <p:cNvPr id="93" name="Straight Arrow Connector 92"/>
          <p:cNvCxnSpPr/>
          <p:nvPr/>
        </p:nvCxnSpPr>
        <p:spPr>
          <a:xfrm>
            <a:off x="6744849" y="2329423"/>
            <a:ext cx="783446" cy="75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7598251" y="2110643"/>
            <a:ext cx="1076707" cy="369332"/>
          </a:xfrm>
          <a:prstGeom prst="rect">
            <a:avLst/>
          </a:prstGeom>
          <a:noFill/>
        </p:spPr>
        <p:txBody>
          <a:bodyPr wrap="square" rtlCol="0">
            <a:spAutoFit/>
          </a:bodyPr>
          <a:lstStyle/>
          <a:p>
            <a:r>
              <a:rPr lang="en-US" dirty="0" smtClean="0"/>
              <a:t>--inhibits</a:t>
            </a:r>
            <a:endParaRPr lang="en-US" dirty="0"/>
          </a:p>
        </p:txBody>
      </p:sp>
      <p:sp>
        <p:nvSpPr>
          <p:cNvPr id="101" name="Rectangle 100"/>
          <p:cNvSpPr/>
          <p:nvPr/>
        </p:nvSpPr>
        <p:spPr>
          <a:xfrm>
            <a:off x="257045" y="1330403"/>
            <a:ext cx="8452246" cy="114898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5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31" grpId="0"/>
      <p:bldP spid="32" grpId="0"/>
      <p:bldP spid="37" grpId="0"/>
      <p:bldP spid="38" grpId="0"/>
      <p:bldP spid="51" grpId="0" animBg="1"/>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7730" y="700309"/>
            <a:ext cx="3627674" cy="808038"/>
          </a:xfrm>
        </p:spPr>
        <p:txBody>
          <a:bodyPr/>
          <a:lstStyle/>
          <a:p>
            <a:r>
              <a:rPr lang="en-US" dirty="0" smtClean="0"/>
              <a:t>Abbreviations</a:t>
            </a:r>
            <a:endParaRPr lang="en-US" dirty="0"/>
          </a:p>
        </p:txBody>
      </p:sp>
      <p:sp>
        <p:nvSpPr>
          <p:cNvPr id="3" name="Content Placeholder 2"/>
          <p:cNvSpPr>
            <a:spLocks noGrp="1"/>
          </p:cNvSpPr>
          <p:nvPr>
            <p:ph idx="1"/>
          </p:nvPr>
        </p:nvSpPr>
        <p:spPr/>
        <p:txBody>
          <a:bodyPr/>
          <a:lstStyle/>
          <a:p>
            <a:r>
              <a:rPr lang="en-US" dirty="0" smtClean="0"/>
              <a:t>Abbreviations will be explained the first time on the term appears on a slide</a:t>
            </a:r>
            <a:endParaRPr lang="en-US" dirty="0"/>
          </a:p>
        </p:txBody>
      </p:sp>
    </p:spTree>
    <p:extLst>
      <p:ext uri="{BB962C8B-B14F-4D97-AF65-F5344CB8AC3E}">
        <p14:creationId xmlns:p14="http://schemas.microsoft.com/office/powerpoint/2010/main" val="42037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30546"/>
            <a:ext cx="8534400" cy="808038"/>
          </a:xfrm>
        </p:spPr>
        <p:txBody>
          <a:bodyPr/>
          <a:lstStyle/>
          <a:p>
            <a:pPr algn="ctr"/>
            <a:r>
              <a:rPr lang="en-US" sz="3600" dirty="0" smtClean="0"/>
              <a:t>Fibrinogen structure and gene</a:t>
            </a:r>
            <a:endParaRPr lang="en-US" sz="3600" dirty="0"/>
          </a:p>
        </p:txBody>
      </p:sp>
      <p:sp>
        <p:nvSpPr>
          <p:cNvPr id="3" name="Rounded Rectangle 2"/>
          <p:cNvSpPr/>
          <p:nvPr/>
        </p:nvSpPr>
        <p:spPr>
          <a:xfrm>
            <a:off x="438489" y="1935131"/>
            <a:ext cx="7696231" cy="347719"/>
          </a:xfrm>
          <a:prstGeom prst="round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FGA			FGB			FGG</a:t>
            </a:r>
            <a:endParaRPr lang="en-US" dirty="0"/>
          </a:p>
        </p:txBody>
      </p:sp>
      <p:sp>
        <p:nvSpPr>
          <p:cNvPr id="4" name="TextBox 3"/>
          <p:cNvSpPr txBox="1"/>
          <p:nvPr/>
        </p:nvSpPr>
        <p:spPr>
          <a:xfrm>
            <a:off x="453609" y="1466467"/>
            <a:ext cx="7681111" cy="369332"/>
          </a:xfrm>
          <a:prstGeom prst="rect">
            <a:avLst/>
          </a:prstGeom>
          <a:noFill/>
        </p:spPr>
        <p:txBody>
          <a:bodyPr wrap="square" rtlCol="0">
            <a:spAutoFit/>
          </a:bodyPr>
          <a:lstStyle/>
          <a:p>
            <a:pPr algn="ctr"/>
            <a:r>
              <a:rPr lang="en-US" dirty="0" smtClean="0"/>
              <a:t>Chromosome 4</a:t>
            </a:r>
            <a:endParaRPr lang="en-US" dirty="0"/>
          </a:p>
        </p:txBody>
      </p:sp>
      <p:cxnSp>
        <p:nvCxnSpPr>
          <p:cNvPr id="6" name="Straight Arrow Connector 5"/>
          <p:cNvCxnSpPr/>
          <p:nvPr/>
        </p:nvCxnSpPr>
        <p:spPr>
          <a:xfrm>
            <a:off x="1542270" y="2418914"/>
            <a:ext cx="0" cy="5896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265121" y="2420132"/>
            <a:ext cx="0" cy="5896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093814" y="2421349"/>
            <a:ext cx="0" cy="5896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6138841" y="3129470"/>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453610" y="3250416"/>
            <a:ext cx="2116841" cy="468665"/>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6841" h="468665">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4916" y="468665"/>
                  <a:pt x="1874916" y="468665"/>
                </a:cubicBezTo>
                <a:cubicBezTo>
                  <a:pt x="1930357" y="463626"/>
                  <a:pt x="1986129" y="461419"/>
                  <a:pt x="2041240" y="453547"/>
                </a:cubicBezTo>
                <a:cubicBezTo>
                  <a:pt x="2169396" y="435242"/>
                  <a:pt x="2024347" y="438429"/>
                  <a:pt x="2116841" y="438429"/>
                </a:cubicBezTo>
                <a:lnTo>
                  <a:pt x="2116841" y="438429"/>
                </a:lnTo>
                <a:lnTo>
                  <a:pt x="2116841" y="438429"/>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3235744" y="3114352"/>
            <a:ext cx="1844676" cy="362837"/>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4676" h="362837">
                <a:moveTo>
                  <a:pt x="0" y="181419"/>
                </a:moveTo>
                <a:lnTo>
                  <a:pt x="0" y="181419"/>
                </a:lnTo>
                <a:cubicBezTo>
                  <a:pt x="206644" y="191498"/>
                  <a:pt x="414355" y="188385"/>
                  <a:pt x="619932" y="211655"/>
                </a:cubicBezTo>
                <a:cubicBezTo>
                  <a:pt x="683279" y="218825"/>
                  <a:pt x="740524" y="253115"/>
                  <a:pt x="801375" y="272128"/>
                </a:cubicBezTo>
                <a:cubicBezTo>
                  <a:pt x="821210" y="278326"/>
                  <a:pt x="841696" y="282207"/>
                  <a:pt x="861857" y="287246"/>
                </a:cubicBezTo>
                <a:cubicBezTo>
                  <a:pt x="969652" y="341137"/>
                  <a:pt x="875616" y="302093"/>
                  <a:pt x="1028180" y="332601"/>
                </a:cubicBezTo>
                <a:cubicBezTo>
                  <a:pt x="1043809" y="335726"/>
                  <a:pt x="1058079" y="343854"/>
                  <a:pt x="1073541" y="347719"/>
                </a:cubicBezTo>
                <a:cubicBezTo>
                  <a:pt x="1098473" y="353951"/>
                  <a:pt x="1123942" y="357798"/>
                  <a:pt x="1149142" y="362837"/>
                </a:cubicBezTo>
                <a:cubicBezTo>
                  <a:pt x="1179383" y="357798"/>
                  <a:pt x="1209887" y="354142"/>
                  <a:pt x="1239864" y="347719"/>
                </a:cubicBezTo>
                <a:cubicBezTo>
                  <a:pt x="1280503" y="339012"/>
                  <a:pt x="1360826" y="317483"/>
                  <a:pt x="1360826" y="317483"/>
                </a:cubicBezTo>
                <a:cubicBezTo>
                  <a:pt x="1375946" y="307404"/>
                  <a:pt x="1392226" y="298878"/>
                  <a:pt x="1406187" y="287246"/>
                </a:cubicBezTo>
                <a:cubicBezTo>
                  <a:pt x="1422614" y="273559"/>
                  <a:pt x="1432856" y="252275"/>
                  <a:pt x="1451548" y="241892"/>
                </a:cubicBezTo>
                <a:cubicBezTo>
                  <a:pt x="1479414" y="226413"/>
                  <a:pt x="1542270" y="211655"/>
                  <a:pt x="1542270" y="211655"/>
                </a:cubicBezTo>
                <a:cubicBezTo>
                  <a:pt x="1562430" y="191497"/>
                  <a:pt x="1579551" y="167751"/>
                  <a:pt x="1602751" y="151182"/>
                </a:cubicBezTo>
                <a:cubicBezTo>
                  <a:pt x="1625408" y="135001"/>
                  <a:pt x="1732010" y="122083"/>
                  <a:pt x="1738834" y="120946"/>
                </a:cubicBezTo>
                <a:cubicBezTo>
                  <a:pt x="1748914" y="95749"/>
                  <a:pt x="1753300" y="67438"/>
                  <a:pt x="1769075" y="45355"/>
                </a:cubicBezTo>
                <a:cubicBezTo>
                  <a:pt x="1779214" y="31163"/>
                  <a:pt x="1825841" y="9416"/>
                  <a:pt x="1844676" y="0"/>
                </a:cubicBezTo>
                <a:lnTo>
                  <a:pt x="1844676" y="0"/>
                </a:ln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1043300" y="2917814"/>
            <a:ext cx="1481790" cy="369332"/>
          </a:xfrm>
          <a:prstGeom prst="rect">
            <a:avLst/>
          </a:prstGeom>
          <a:noFill/>
        </p:spPr>
        <p:txBody>
          <a:bodyPr wrap="square" rtlCol="0">
            <a:spAutoFit/>
          </a:bodyPr>
          <a:lstStyle/>
          <a:p>
            <a:r>
              <a:rPr lang="en-US" dirty="0" smtClean="0"/>
              <a:t>Aα chain</a:t>
            </a:r>
            <a:endParaRPr lang="en-US" dirty="0"/>
          </a:p>
        </p:txBody>
      </p:sp>
      <p:sp>
        <p:nvSpPr>
          <p:cNvPr id="22" name="TextBox 21"/>
          <p:cNvSpPr txBox="1"/>
          <p:nvPr/>
        </p:nvSpPr>
        <p:spPr>
          <a:xfrm>
            <a:off x="3628869" y="2948051"/>
            <a:ext cx="1663233" cy="369332"/>
          </a:xfrm>
          <a:prstGeom prst="rect">
            <a:avLst/>
          </a:prstGeom>
          <a:noFill/>
        </p:spPr>
        <p:txBody>
          <a:bodyPr wrap="square" rtlCol="0">
            <a:spAutoFit/>
          </a:bodyPr>
          <a:lstStyle/>
          <a:p>
            <a:r>
              <a:rPr lang="en-US" dirty="0" smtClean="0"/>
              <a:t>Bβ chain</a:t>
            </a:r>
            <a:endParaRPr lang="en-US" dirty="0"/>
          </a:p>
        </p:txBody>
      </p:sp>
      <p:sp>
        <p:nvSpPr>
          <p:cNvPr id="23" name="TextBox 22"/>
          <p:cNvSpPr txBox="1"/>
          <p:nvPr/>
        </p:nvSpPr>
        <p:spPr>
          <a:xfrm>
            <a:off x="6305164" y="2932933"/>
            <a:ext cx="1708594" cy="369332"/>
          </a:xfrm>
          <a:prstGeom prst="rect">
            <a:avLst/>
          </a:prstGeom>
          <a:noFill/>
        </p:spPr>
        <p:txBody>
          <a:bodyPr wrap="square" rtlCol="0">
            <a:spAutoFit/>
          </a:bodyPr>
          <a:lstStyle/>
          <a:p>
            <a:r>
              <a:rPr lang="en-US" dirty="0" err="1" smtClean="0"/>
              <a:t>γ</a:t>
            </a:r>
            <a:r>
              <a:rPr lang="en-US" dirty="0" smtClean="0"/>
              <a:t> chain</a:t>
            </a:r>
            <a:endParaRPr lang="en-US" dirty="0"/>
          </a:p>
        </p:txBody>
      </p:sp>
      <p:sp>
        <p:nvSpPr>
          <p:cNvPr id="24" name="Freeform 23"/>
          <p:cNvSpPr/>
          <p:nvPr/>
        </p:nvSpPr>
        <p:spPr>
          <a:xfrm rot="19845329">
            <a:off x="1740032" y="4400618"/>
            <a:ext cx="2116841" cy="468665"/>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6841" h="468665">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4916" y="468665"/>
                  <a:pt x="1874916" y="468665"/>
                </a:cubicBezTo>
                <a:cubicBezTo>
                  <a:pt x="1930357" y="463626"/>
                  <a:pt x="1986129" y="461419"/>
                  <a:pt x="2041240" y="453547"/>
                </a:cubicBezTo>
                <a:cubicBezTo>
                  <a:pt x="2169396" y="435242"/>
                  <a:pt x="2024347" y="438429"/>
                  <a:pt x="2116841" y="438429"/>
                </a:cubicBezTo>
                <a:lnTo>
                  <a:pt x="2116841" y="438429"/>
                </a:lnTo>
                <a:lnTo>
                  <a:pt x="2116841" y="438429"/>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1770272" y="4551800"/>
            <a:ext cx="1844676" cy="362837"/>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4676" h="362837">
                <a:moveTo>
                  <a:pt x="0" y="181419"/>
                </a:moveTo>
                <a:lnTo>
                  <a:pt x="0" y="181419"/>
                </a:lnTo>
                <a:cubicBezTo>
                  <a:pt x="206644" y="191498"/>
                  <a:pt x="414355" y="188385"/>
                  <a:pt x="619932" y="211655"/>
                </a:cubicBezTo>
                <a:cubicBezTo>
                  <a:pt x="683279" y="218825"/>
                  <a:pt x="740524" y="253115"/>
                  <a:pt x="801375" y="272128"/>
                </a:cubicBezTo>
                <a:cubicBezTo>
                  <a:pt x="821210" y="278326"/>
                  <a:pt x="841696" y="282207"/>
                  <a:pt x="861857" y="287246"/>
                </a:cubicBezTo>
                <a:cubicBezTo>
                  <a:pt x="969652" y="341137"/>
                  <a:pt x="875616" y="302093"/>
                  <a:pt x="1028180" y="332601"/>
                </a:cubicBezTo>
                <a:cubicBezTo>
                  <a:pt x="1043809" y="335726"/>
                  <a:pt x="1058079" y="343854"/>
                  <a:pt x="1073541" y="347719"/>
                </a:cubicBezTo>
                <a:cubicBezTo>
                  <a:pt x="1098473" y="353951"/>
                  <a:pt x="1123942" y="357798"/>
                  <a:pt x="1149142" y="362837"/>
                </a:cubicBezTo>
                <a:cubicBezTo>
                  <a:pt x="1179383" y="357798"/>
                  <a:pt x="1209887" y="354142"/>
                  <a:pt x="1239864" y="347719"/>
                </a:cubicBezTo>
                <a:cubicBezTo>
                  <a:pt x="1280503" y="339012"/>
                  <a:pt x="1360826" y="317483"/>
                  <a:pt x="1360826" y="317483"/>
                </a:cubicBezTo>
                <a:cubicBezTo>
                  <a:pt x="1375946" y="307404"/>
                  <a:pt x="1392226" y="298878"/>
                  <a:pt x="1406187" y="287246"/>
                </a:cubicBezTo>
                <a:cubicBezTo>
                  <a:pt x="1422614" y="273559"/>
                  <a:pt x="1432856" y="252275"/>
                  <a:pt x="1451548" y="241892"/>
                </a:cubicBezTo>
                <a:cubicBezTo>
                  <a:pt x="1479414" y="226413"/>
                  <a:pt x="1542270" y="211655"/>
                  <a:pt x="1542270" y="211655"/>
                </a:cubicBezTo>
                <a:cubicBezTo>
                  <a:pt x="1562430" y="191497"/>
                  <a:pt x="1579551" y="167751"/>
                  <a:pt x="1602751" y="151182"/>
                </a:cubicBezTo>
                <a:cubicBezTo>
                  <a:pt x="1625408" y="135001"/>
                  <a:pt x="1732010" y="122083"/>
                  <a:pt x="1738834" y="120946"/>
                </a:cubicBezTo>
                <a:cubicBezTo>
                  <a:pt x="1748914" y="95749"/>
                  <a:pt x="1753300" y="67438"/>
                  <a:pt x="1769075" y="45355"/>
                </a:cubicBezTo>
                <a:cubicBezTo>
                  <a:pt x="1779214" y="31163"/>
                  <a:pt x="1825841" y="9416"/>
                  <a:pt x="1844676" y="0"/>
                </a:cubicBezTo>
                <a:lnTo>
                  <a:pt x="1844676" y="0"/>
                </a:ln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2178520" y="4733218"/>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rot="10800000">
            <a:off x="4038317" y="4718100"/>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rot="875427">
            <a:off x="4039515" y="4492543"/>
            <a:ext cx="2116841" cy="468665"/>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6841" h="468665">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4916" y="468665"/>
                  <a:pt x="1874916" y="468665"/>
                </a:cubicBezTo>
                <a:cubicBezTo>
                  <a:pt x="1930357" y="463626"/>
                  <a:pt x="1986129" y="461419"/>
                  <a:pt x="2041240" y="453547"/>
                </a:cubicBezTo>
                <a:cubicBezTo>
                  <a:pt x="2169396" y="435242"/>
                  <a:pt x="2024347" y="438429"/>
                  <a:pt x="2116841" y="438429"/>
                </a:cubicBezTo>
                <a:lnTo>
                  <a:pt x="2116841" y="438429"/>
                </a:lnTo>
                <a:lnTo>
                  <a:pt x="2116841" y="438429"/>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rot="10800000">
            <a:off x="4355842" y="4521564"/>
            <a:ext cx="1844676" cy="362837"/>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4676" h="362837">
                <a:moveTo>
                  <a:pt x="0" y="181419"/>
                </a:moveTo>
                <a:lnTo>
                  <a:pt x="0" y="181419"/>
                </a:lnTo>
                <a:cubicBezTo>
                  <a:pt x="206644" y="191498"/>
                  <a:pt x="414355" y="188385"/>
                  <a:pt x="619932" y="211655"/>
                </a:cubicBezTo>
                <a:cubicBezTo>
                  <a:pt x="683279" y="218825"/>
                  <a:pt x="740524" y="253115"/>
                  <a:pt x="801375" y="272128"/>
                </a:cubicBezTo>
                <a:cubicBezTo>
                  <a:pt x="821210" y="278326"/>
                  <a:pt x="841696" y="282207"/>
                  <a:pt x="861857" y="287246"/>
                </a:cubicBezTo>
                <a:cubicBezTo>
                  <a:pt x="969652" y="341137"/>
                  <a:pt x="875616" y="302093"/>
                  <a:pt x="1028180" y="332601"/>
                </a:cubicBezTo>
                <a:cubicBezTo>
                  <a:pt x="1043809" y="335726"/>
                  <a:pt x="1058079" y="343854"/>
                  <a:pt x="1073541" y="347719"/>
                </a:cubicBezTo>
                <a:cubicBezTo>
                  <a:pt x="1098473" y="353951"/>
                  <a:pt x="1123942" y="357798"/>
                  <a:pt x="1149142" y="362837"/>
                </a:cubicBezTo>
                <a:cubicBezTo>
                  <a:pt x="1179383" y="357798"/>
                  <a:pt x="1209887" y="354142"/>
                  <a:pt x="1239864" y="347719"/>
                </a:cubicBezTo>
                <a:cubicBezTo>
                  <a:pt x="1280503" y="339012"/>
                  <a:pt x="1360826" y="317483"/>
                  <a:pt x="1360826" y="317483"/>
                </a:cubicBezTo>
                <a:cubicBezTo>
                  <a:pt x="1375946" y="307404"/>
                  <a:pt x="1392226" y="298878"/>
                  <a:pt x="1406187" y="287246"/>
                </a:cubicBezTo>
                <a:cubicBezTo>
                  <a:pt x="1422614" y="273559"/>
                  <a:pt x="1432856" y="252275"/>
                  <a:pt x="1451548" y="241892"/>
                </a:cubicBezTo>
                <a:cubicBezTo>
                  <a:pt x="1479414" y="226413"/>
                  <a:pt x="1542270" y="211655"/>
                  <a:pt x="1542270" y="211655"/>
                </a:cubicBezTo>
                <a:cubicBezTo>
                  <a:pt x="1562430" y="191497"/>
                  <a:pt x="1579551" y="167751"/>
                  <a:pt x="1602751" y="151182"/>
                </a:cubicBezTo>
                <a:cubicBezTo>
                  <a:pt x="1625408" y="135001"/>
                  <a:pt x="1732010" y="122083"/>
                  <a:pt x="1738834" y="120946"/>
                </a:cubicBezTo>
                <a:cubicBezTo>
                  <a:pt x="1748914" y="95749"/>
                  <a:pt x="1753300" y="67438"/>
                  <a:pt x="1769075" y="45355"/>
                </a:cubicBezTo>
                <a:cubicBezTo>
                  <a:pt x="1779214" y="31163"/>
                  <a:pt x="1825841" y="9416"/>
                  <a:pt x="1844676" y="0"/>
                </a:cubicBezTo>
                <a:lnTo>
                  <a:pt x="1844676" y="0"/>
                </a:ln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1" name="Straight Connector 30"/>
          <p:cNvCxnSpPr/>
          <p:nvPr/>
        </p:nvCxnSpPr>
        <p:spPr>
          <a:xfrm flipV="1">
            <a:off x="3885916" y="4837828"/>
            <a:ext cx="241925" cy="1511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4" name="Freeform 33"/>
          <p:cNvSpPr/>
          <p:nvPr/>
        </p:nvSpPr>
        <p:spPr>
          <a:xfrm rot="20735947">
            <a:off x="1696203" y="5806362"/>
            <a:ext cx="1875215" cy="468903"/>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1805508 w 2116841"/>
              <a:gd name="connsiteY21" fmla="*/ 437379 h 468665"/>
              <a:gd name="connsiteX0" fmla="*/ 0 w 2143579"/>
              <a:gd name="connsiteY0" fmla="*/ 120946 h 468665"/>
              <a:gd name="connsiteX1" fmla="*/ 0 w 2143579"/>
              <a:gd name="connsiteY1" fmla="*/ 120946 h 468665"/>
              <a:gd name="connsiteX2" fmla="*/ 226804 w 2143579"/>
              <a:gd name="connsiteY2" fmla="*/ 15119 h 468665"/>
              <a:gd name="connsiteX3" fmla="*/ 302405 w 2143579"/>
              <a:gd name="connsiteY3" fmla="*/ 0 h 468665"/>
              <a:gd name="connsiteX4" fmla="*/ 952578 w 2143579"/>
              <a:gd name="connsiteY4" fmla="*/ 15119 h 468665"/>
              <a:gd name="connsiteX5" fmla="*/ 1043300 w 2143579"/>
              <a:gd name="connsiteY5" fmla="*/ 60473 h 468665"/>
              <a:gd name="connsiteX6" fmla="*/ 1149142 w 2143579"/>
              <a:gd name="connsiteY6" fmla="*/ 120946 h 468665"/>
              <a:gd name="connsiteX7" fmla="*/ 1179383 w 2143579"/>
              <a:gd name="connsiteY7" fmla="*/ 151183 h 468665"/>
              <a:gd name="connsiteX8" fmla="*/ 1239864 w 2143579"/>
              <a:gd name="connsiteY8" fmla="*/ 166301 h 468665"/>
              <a:gd name="connsiteX9" fmla="*/ 1285225 w 2143579"/>
              <a:gd name="connsiteY9" fmla="*/ 181419 h 468665"/>
              <a:gd name="connsiteX10" fmla="*/ 1330586 w 2143579"/>
              <a:gd name="connsiteY10" fmla="*/ 211655 h 468665"/>
              <a:gd name="connsiteX11" fmla="*/ 1436428 w 2143579"/>
              <a:gd name="connsiteY11" fmla="*/ 241892 h 468665"/>
              <a:gd name="connsiteX12" fmla="*/ 1572510 w 2143579"/>
              <a:gd name="connsiteY12" fmla="*/ 302365 h 468665"/>
              <a:gd name="connsiteX13" fmla="*/ 1617871 w 2143579"/>
              <a:gd name="connsiteY13" fmla="*/ 317483 h 468665"/>
              <a:gd name="connsiteX14" fmla="*/ 1663232 w 2143579"/>
              <a:gd name="connsiteY14" fmla="*/ 332601 h 468665"/>
              <a:gd name="connsiteX15" fmla="*/ 1753954 w 2143579"/>
              <a:gd name="connsiteY15" fmla="*/ 393074 h 468665"/>
              <a:gd name="connsiteX16" fmla="*/ 1784195 w 2143579"/>
              <a:gd name="connsiteY16" fmla="*/ 438429 h 468665"/>
              <a:gd name="connsiteX17" fmla="*/ 1874916 w 2143579"/>
              <a:gd name="connsiteY17" fmla="*/ 468665 h 468665"/>
              <a:gd name="connsiteX18" fmla="*/ 2041240 w 2143579"/>
              <a:gd name="connsiteY18" fmla="*/ 453547 h 468665"/>
              <a:gd name="connsiteX19" fmla="*/ 2116841 w 2143579"/>
              <a:gd name="connsiteY19" fmla="*/ 438429 h 468665"/>
              <a:gd name="connsiteX20" fmla="*/ 1812892 w 2143579"/>
              <a:gd name="connsiteY20" fmla="*/ 424187 h 468665"/>
              <a:gd name="connsiteX21" fmla="*/ 1805508 w 2143579"/>
              <a:gd name="connsiteY21" fmla="*/ 437379 h 468665"/>
              <a:gd name="connsiteX0" fmla="*/ 0 w 2143579"/>
              <a:gd name="connsiteY0" fmla="*/ 120946 h 468665"/>
              <a:gd name="connsiteX1" fmla="*/ 0 w 2143579"/>
              <a:gd name="connsiteY1" fmla="*/ 120946 h 468665"/>
              <a:gd name="connsiteX2" fmla="*/ 226804 w 2143579"/>
              <a:gd name="connsiteY2" fmla="*/ 15119 h 468665"/>
              <a:gd name="connsiteX3" fmla="*/ 302405 w 2143579"/>
              <a:gd name="connsiteY3" fmla="*/ 0 h 468665"/>
              <a:gd name="connsiteX4" fmla="*/ 952578 w 2143579"/>
              <a:gd name="connsiteY4" fmla="*/ 15119 h 468665"/>
              <a:gd name="connsiteX5" fmla="*/ 1043300 w 2143579"/>
              <a:gd name="connsiteY5" fmla="*/ 60473 h 468665"/>
              <a:gd name="connsiteX6" fmla="*/ 1149142 w 2143579"/>
              <a:gd name="connsiteY6" fmla="*/ 120946 h 468665"/>
              <a:gd name="connsiteX7" fmla="*/ 1179383 w 2143579"/>
              <a:gd name="connsiteY7" fmla="*/ 151183 h 468665"/>
              <a:gd name="connsiteX8" fmla="*/ 1239864 w 2143579"/>
              <a:gd name="connsiteY8" fmla="*/ 166301 h 468665"/>
              <a:gd name="connsiteX9" fmla="*/ 1285225 w 2143579"/>
              <a:gd name="connsiteY9" fmla="*/ 181419 h 468665"/>
              <a:gd name="connsiteX10" fmla="*/ 1330586 w 2143579"/>
              <a:gd name="connsiteY10" fmla="*/ 211655 h 468665"/>
              <a:gd name="connsiteX11" fmla="*/ 1436428 w 2143579"/>
              <a:gd name="connsiteY11" fmla="*/ 241892 h 468665"/>
              <a:gd name="connsiteX12" fmla="*/ 1572510 w 2143579"/>
              <a:gd name="connsiteY12" fmla="*/ 302365 h 468665"/>
              <a:gd name="connsiteX13" fmla="*/ 1617871 w 2143579"/>
              <a:gd name="connsiteY13" fmla="*/ 317483 h 468665"/>
              <a:gd name="connsiteX14" fmla="*/ 1663232 w 2143579"/>
              <a:gd name="connsiteY14" fmla="*/ 332601 h 468665"/>
              <a:gd name="connsiteX15" fmla="*/ 1753954 w 2143579"/>
              <a:gd name="connsiteY15" fmla="*/ 393074 h 468665"/>
              <a:gd name="connsiteX16" fmla="*/ 1784195 w 2143579"/>
              <a:gd name="connsiteY16" fmla="*/ 438429 h 468665"/>
              <a:gd name="connsiteX17" fmla="*/ 1874916 w 2143579"/>
              <a:gd name="connsiteY17" fmla="*/ 468665 h 468665"/>
              <a:gd name="connsiteX18" fmla="*/ 2041240 w 2143579"/>
              <a:gd name="connsiteY18" fmla="*/ 453547 h 468665"/>
              <a:gd name="connsiteX19" fmla="*/ 2116841 w 2143579"/>
              <a:gd name="connsiteY19" fmla="*/ 438429 h 468665"/>
              <a:gd name="connsiteX20" fmla="*/ 1812892 w 2143579"/>
              <a:gd name="connsiteY20" fmla="*/ 424187 h 468665"/>
              <a:gd name="connsiteX0" fmla="*/ 0 w 2041861"/>
              <a:gd name="connsiteY0" fmla="*/ 120946 h 468665"/>
              <a:gd name="connsiteX1" fmla="*/ 0 w 2041861"/>
              <a:gd name="connsiteY1" fmla="*/ 120946 h 468665"/>
              <a:gd name="connsiteX2" fmla="*/ 226804 w 2041861"/>
              <a:gd name="connsiteY2" fmla="*/ 15119 h 468665"/>
              <a:gd name="connsiteX3" fmla="*/ 302405 w 2041861"/>
              <a:gd name="connsiteY3" fmla="*/ 0 h 468665"/>
              <a:gd name="connsiteX4" fmla="*/ 952578 w 2041861"/>
              <a:gd name="connsiteY4" fmla="*/ 15119 h 468665"/>
              <a:gd name="connsiteX5" fmla="*/ 1043300 w 2041861"/>
              <a:gd name="connsiteY5" fmla="*/ 60473 h 468665"/>
              <a:gd name="connsiteX6" fmla="*/ 1149142 w 2041861"/>
              <a:gd name="connsiteY6" fmla="*/ 120946 h 468665"/>
              <a:gd name="connsiteX7" fmla="*/ 1179383 w 2041861"/>
              <a:gd name="connsiteY7" fmla="*/ 151183 h 468665"/>
              <a:gd name="connsiteX8" fmla="*/ 1239864 w 2041861"/>
              <a:gd name="connsiteY8" fmla="*/ 166301 h 468665"/>
              <a:gd name="connsiteX9" fmla="*/ 1285225 w 2041861"/>
              <a:gd name="connsiteY9" fmla="*/ 181419 h 468665"/>
              <a:gd name="connsiteX10" fmla="*/ 1330586 w 2041861"/>
              <a:gd name="connsiteY10" fmla="*/ 211655 h 468665"/>
              <a:gd name="connsiteX11" fmla="*/ 1436428 w 2041861"/>
              <a:gd name="connsiteY11" fmla="*/ 241892 h 468665"/>
              <a:gd name="connsiteX12" fmla="*/ 1572510 w 2041861"/>
              <a:gd name="connsiteY12" fmla="*/ 302365 h 468665"/>
              <a:gd name="connsiteX13" fmla="*/ 1617871 w 2041861"/>
              <a:gd name="connsiteY13" fmla="*/ 317483 h 468665"/>
              <a:gd name="connsiteX14" fmla="*/ 1663232 w 2041861"/>
              <a:gd name="connsiteY14" fmla="*/ 332601 h 468665"/>
              <a:gd name="connsiteX15" fmla="*/ 1753954 w 2041861"/>
              <a:gd name="connsiteY15" fmla="*/ 393074 h 468665"/>
              <a:gd name="connsiteX16" fmla="*/ 1784195 w 2041861"/>
              <a:gd name="connsiteY16" fmla="*/ 438429 h 468665"/>
              <a:gd name="connsiteX17" fmla="*/ 1874916 w 2041861"/>
              <a:gd name="connsiteY17" fmla="*/ 468665 h 468665"/>
              <a:gd name="connsiteX18" fmla="*/ 2041240 w 2041861"/>
              <a:gd name="connsiteY18" fmla="*/ 453547 h 468665"/>
              <a:gd name="connsiteX19" fmla="*/ 1812892 w 2041861"/>
              <a:gd name="connsiteY19" fmla="*/ 424187 h 468665"/>
              <a:gd name="connsiteX0" fmla="*/ 0 w 1875215"/>
              <a:gd name="connsiteY0" fmla="*/ 120946 h 468903"/>
              <a:gd name="connsiteX1" fmla="*/ 0 w 1875215"/>
              <a:gd name="connsiteY1" fmla="*/ 120946 h 468903"/>
              <a:gd name="connsiteX2" fmla="*/ 226804 w 1875215"/>
              <a:gd name="connsiteY2" fmla="*/ 15119 h 468903"/>
              <a:gd name="connsiteX3" fmla="*/ 302405 w 1875215"/>
              <a:gd name="connsiteY3" fmla="*/ 0 h 468903"/>
              <a:gd name="connsiteX4" fmla="*/ 952578 w 1875215"/>
              <a:gd name="connsiteY4" fmla="*/ 15119 h 468903"/>
              <a:gd name="connsiteX5" fmla="*/ 1043300 w 1875215"/>
              <a:gd name="connsiteY5" fmla="*/ 60473 h 468903"/>
              <a:gd name="connsiteX6" fmla="*/ 1149142 w 1875215"/>
              <a:gd name="connsiteY6" fmla="*/ 120946 h 468903"/>
              <a:gd name="connsiteX7" fmla="*/ 1179383 w 1875215"/>
              <a:gd name="connsiteY7" fmla="*/ 151183 h 468903"/>
              <a:gd name="connsiteX8" fmla="*/ 1239864 w 1875215"/>
              <a:gd name="connsiteY8" fmla="*/ 166301 h 468903"/>
              <a:gd name="connsiteX9" fmla="*/ 1285225 w 1875215"/>
              <a:gd name="connsiteY9" fmla="*/ 181419 h 468903"/>
              <a:gd name="connsiteX10" fmla="*/ 1330586 w 1875215"/>
              <a:gd name="connsiteY10" fmla="*/ 211655 h 468903"/>
              <a:gd name="connsiteX11" fmla="*/ 1436428 w 1875215"/>
              <a:gd name="connsiteY11" fmla="*/ 241892 h 468903"/>
              <a:gd name="connsiteX12" fmla="*/ 1572510 w 1875215"/>
              <a:gd name="connsiteY12" fmla="*/ 302365 h 468903"/>
              <a:gd name="connsiteX13" fmla="*/ 1617871 w 1875215"/>
              <a:gd name="connsiteY13" fmla="*/ 317483 h 468903"/>
              <a:gd name="connsiteX14" fmla="*/ 1663232 w 1875215"/>
              <a:gd name="connsiteY14" fmla="*/ 332601 h 468903"/>
              <a:gd name="connsiteX15" fmla="*/ 1753954 w 1875215"/>
              <a:gd name="connsiteY15" fmla="*/ 393074 h 468903"/>
              <a:gd name="connsiteX16" fmla="*/ 1784195 w 1875215"/>
              <a:gd name="connsiteY16" fmla="*/ 438429 h 468903"/>
              <a:gd name="connsiteX17" fmla="*/ 1874916 w 1875215"/>
              <a:gd name="connsiteY17" fmla="*/ 468665 h 468903"/>
              <a:gd name="connsiteX18" fmla="*/ 1812892 w 1875215"/>
              <a:gd name="connsiteY18" fmla="*/ 424187 h 46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5215" h="468903">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0133" y="471039"/>
                  <a:pt x="1874916" y="468665"/>
                </a:cubicBezTo>
                <a:cubicBezTo>
                  <a:pt x="1879699" y="466291"/>
                  <a:pt x="1825814" y="433453"/>
                  <a:pt x="1812892" y="424187"/>
                </a:cubicBez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1998271" y="6019483"/>
            <a:ext cx="1602751" cy="211655"/>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0" fmla="*/ 0 w 1769075"/>
              <a:gd name="connsiteY0" fmla="*/ 136064 h 317482"/>
              <a:gd name="connsiteX1" fmla="*/ 0 w 1769075"/>
              <a:gd name="connsiteY1" fmla="*/ 136064 h 317482"/>
              <a:gd name="connsiteX2" fmla="*/ 619932 w 1769075"/>
              <a:gd name="connsiteY2" fmla="*/ 166300 h 317482"/>
              <a:gd name="connsiteX3" fmla="*/ 801375 w 1769075"/>
              <a:gd name="connsiteY3" fmla="*/ 226773 h 317482"/>
              <a:gd name="connsiteX4" fmla="*/ 861857 w 1769075"/>
              <a:gd name="connsiteY4" fmla="*/ 241891 h 317482"/>
              <a:gd name="connsiteX5" fmla="*/ 1028180 w 1769075"/>
              <a:gd name="connsiteY5" fmla="*/ 287246 h 317482"/>
              <a:gd name="connsiteX6" fmla="*/ 1073541 w 1769075"/>
              <a:gd name="connsiteY6" fmla="*/ 302364 h 317482"/>
              <a:gd name="connsiteX7" fmla="*/ 1149142 w 1769075"/>
              <a:gd name="connsiteY7" fmla="*/ 317482 h 317482"/>
              <a:gd name="connsiteX8" fmla="*/ 1239864 w 1769075"/>
              <a:gd name="connsiteY8" fmla="*/ 302364 h 317482"/>
              <a:gd name="connsiteX9" fmla="*/ 1360826 w 1769075"/>
              <a:gd name="connsiteY9" fmla="*/ 272128 h 317482"/>
              <a:gd name="connsiteX10" fmla="*/ 1406187 w 1769075"/>
              <a:gd name="connsiteY10" fmla="*/ 241891 h 317482"/>
              <a:gd name="connsiteX11" fmla="*/ 1451548 w 1769075"/>
              <a:gd name="connsiteY11" fmla="*/ 196537 h 317482"/>
              <a:gd name="connsiteX12" fmla="*/ 1542270 w 1769075"/>
              <a:gd name="connsiteY12" fmla="*/ 166300 h 317482"/>
              <a:gd name="connsiteX13" fmla="*/ 1602751 w 1769075"/>
              <a:gd name="connsiteY13" fmla="*/ 105827 h 317482"/>
              <a:gd name="connsiteX14" fmla="*/ 1738834 w 1769075"/>
              <a:gd name="connsiteY14" fmla="*/ 75591 h 317482"/>
              <a:gd name="connsiteX15" fmla="*/ 1769075 w 1769075"/>
              <a:gd name="connsiteY15" fmla="*/ 0 h 317482"/>
              <a:gd name="connsiteX0" fmla="*/ 0 w 1738834"/>
              <a:gd name="connsiteY0" fmla="*/ 60473 h 241891"/>
              <a:gd name="connsiteX1" fmla="*/ 0 w 1738834"/>
              <a:gd name="connsiteY1" fmla="*/ 60473 h 241891"/>
              <a:gd name="connsiteX2" fmla="*/ 619932 w 1738834"/>
              <a:gd name="connsiteY2" fmla="*/ 90709 h 241891"/>
              <a:gd name="connsiteX3" fmla="*/ 801375 w 1738834"/>
              <a:gd name="connsiteY3" fmla="*/ 151182 h 241891"/>
              <a:gd name="connsiteX4" fmla="*/ 861857 w 1738834"/>
              <a:gd name="connsiteY4" fmla="*/ 166300 h 241891"/>
              <a:gd name="connsiteX5" fmla="*/ 1028180 w 1738834"/>
              <a:gd name="connsiteY5" fmla="*/ 211655 h 241891"/>
              <a:gd name="connsiteX6" fmla="*/ 1073541 w 1738834"/>
              <a:gd name="connsiteY6" fmla="*/ 226773 h 241891"/>
              <a:gd name="connsiteX7" fmla="*/ 1149142 w 1738834"/>
              <a:gd name="connsiteY7" fmla="*/ 241891 h 241891"/>
              <a:gd name="connsiteX8" fmla="*/ 1239864 w 1738834"/>
              <a:gd name="connsiteY8" fmla="*/ 226773 h 241891"/>
              <a:gd name="connsiteX9" fmla="*/ 1360826 w 1738834"/>
              <a:gd name="connsiteY9" fmla="*/ 196537 h 241891"/>
              <a:gd name="connsiteX10" fmla="*/ 1406187 w 1738834"/>
              <a:gd name="connsiteY10" fmla="*/ 166300 h 241891"/>
              <a:gd name="connsiteX11" fmla="*/ 1451548 w 1738834"/>
              <a:gd name="connsiteY11" fmla="*/ 120946 h 241891"/>
              <a:gd name="connsiteX12" fmla="*/ 1542270 w 1738834"/>
              <a:gd name="connsiteY12" fmla="*/ 90709 h 241891"/>
              <a:gd name="connsiteX13" fmla="*/ 1602751 w 1738834"/>
              <a:gd name="connsiteY13" fmla="*/ 30236 h 241891"/>
              <a:gd name="connsiteX14" fmla="*/ 1738834 w 1738834"/>
              <a:gd name="connsiteY14" fmla="*/ 0 h 241891"/>
              <a:gd name="connsiteX0" fmla="*/ 0 w 1602751"/>
              <a:gd name="connsiteY0" fmla="*/ 30237 h 211655"/>
              <a:gd name="connsiteX1" fmla="*/ 0 w 1602751"/>
              <a:gd name="connsiteY1" fmla="*/ 30237 h 211655"/>
              <a:gd name="connsiteX2" fmla="*/ 619932 w 1602751"/>
              <a:gd name="connsiteY2" fmla="*/ 60473 h 211655"/>
              <a:gd name="connsiteX3" fmla="*/ 801375 w 1602751"/>
              <a:gd name="connsiteY3" fmla="*/ 120946 h 211655"/>
              <a:gd name="connsiteX4" fmla="*/ 861857 w 1602751"/>
              <a:gd name="connsiteY4" fmla="*/ 136064 h 211655"/>
              <a:gd name="connsiteX5" fmla="*/ 1028180 w 1602751"/>
              <a:gd name="connsiteY5" fmla="*/ 181419 h 211655"/>
              <a:gd name="connsiteX6" fmla="*/ 1073541 w 1602751"/>
              <a:gd name="connsiteY6" fmla="*/ 196537 h 211655"/>
              <a:gd name="connsiteX7" fmla="*/ 1149142 w 1602751"/>
              <a:gd name="connsiteY7" fmla="*/ 211655 h 211655"/>
              <a:gd name="connsiteX8" fmla="*/ 1239864 w 1602751"/>
              <a:gd name="connsiteY8" fmla="*/ 196537 h 211655"/>
              <a:gd name="connsiteX9" fmla="*/ 1360826 w 1602751"/>
              <a:gd name="connsiteY9" fmla="*/ 166301 h 211655"/>
              <a:gd name="connsiteX10" fmla="*/ 1406187 w 1602751"/>
              <a:gd name="connsiteY10" fmla="*/ 136064 h 211655"/>
              <a:gd name="connsiteX11" fmla="*/ 1451548 w 1602751"/>
              <a:gd name="connsiteY11" fmla="*/ 90710 h 211655"/>
              <a:gd name="connsiteX12" fmla="*/ 1542270 w 1602751"/>
              <a:gd name="connsiteY12" fmla="*/ 60473 h 211655"/>
              <a:gd name="connsiteX13" fmla="*/ 1602751 w 1602751"/>
              <a:gd name="connsiteY13" fmla="*/ 0 h 2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2751" h="211655">
                <a:moveTo>
                  <a:pt x="0" y="30237"/>
                </a:moveTo>
                <a:lnTo>
                  <a:pt x="0" y="30237"/>
                </a:lnTo>
                <a:cubicBezTo>
                  <a:pt x="206644" y="40316"/>
                  <a:pt x="414355" y="37203"/>
                  <a:pt x="619932" y="60473"/>
                </a:cubicBezTo>
                <a:cubicBezTo>
                  <a:pt x="683279" y="67643"/>
                  <a:pt x="740524" y="101933"/>
                  <a:pt x="801375" y="120946"/>
                </a:cubicBezTo>
                <a:cubicBezTo>
                  <a:pt x="821210" y="127144"/>
                  <a:pt x="841696" y="131025"/>
                  <a:pt x="861857" y="136064"/>
                </a:cubicBezTo>
                <a:cubicBezTo>
                  <a:pt x="969652" y="189955"/>
                  <a:pt x="875616" y="150911"/>
                  <a:pt x="1028180" y="181419"/>
                </a:cubicBezTo>
                <a:cubicBezTo>
                  <a:pt x="1043809" y="184544"/>
                  <a:pt x="1058079" y="192672"/>
                  <a:pt x="1073541" y="196537"/>
                </a:cubicBezTo>
                <a:cubicBezTo>
                  <a:pt x="1098473" y="202769"/>
                  <a:pt x="1123942" y="206616"/>
                  <a:pt x="1149142" y="211655"/>
                </a:cubicBezTo>
                <a:cubicBezTo>
                  <a:pt x="1179383" y="206616"/>
                  <a:pt x="1209887" y="202960"/>
                  <a:pt x="1239864" y="196537"/>
                </a:cubicBezTo>
                <a:cubicBezTo>
                  <a:pt x="1280503" y="187830"/>
                  <a:pt x="1360826" y="166301"/>
                  <a:pt x="1360826" y="166301"/>
                </a:cubicBezTo>
                <a:cubicBezTo>
                  <a:pt x="1375946" y="156222"/>
                  <a:pt x="1392226" y="147696"/>
                  <a:pt x="1406187" y="136064"/>
                </a:cubicBezTo>
                <a:cubicBezTo>
                  <a:pt x="1422614" y="122377"/>
                  <a:pt x="1432856" y="101093"/>
                  <a:pt x="1451548" y="90710"/>
                </a:cubicBezTo>
                <a:cubicBezTo>
                  <a:pt x="1479414" y="75231"/>
                  <a:pt x="1542270" y="60473"/>
                  <a:pt x="1542270" y="60473"/>
                </a:cubicBezTo>
                <a:cubicBezTo>
                  <a:pt x="1562430" y="40315"/>
                  <a:pt x="1579551" y="16569"/>
                  <a:pt x="1602751" y="0"/>
                </a:cubicBez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1968032" y="6019484"/>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rot="10800000">
            <a:off x="3873190" y="6034603"/>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Connector 37"/>
          <p:cNvCxnSpPr/>
          <p:nvPr/>
        </p:nvCxnSpPr>
        <p:spPr>
          <a:xfrm flipV="1">
            <a:off x="3735910" y="6154330"/>
            <a:ext cx="241925" cy="1511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rot="10800000">
            <a:off x="4402401" y="5822947"/>
            <a:ext cx="1738834" cy="241891"/>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0" fmla="*/ 0 w 1769075"/>
              <a:gd name="connsiteY0" fmla="*/ 136064 h 317482"/>
              <a:gd name="connsiteX1" fmla="*/ 0 w 1769075"/>
              <a:gd name="connsiteY1" fmla="*/ 136064 h 317482"/>
              <a:gd name="connsiteX2" fmla="*/ 619932 w 1769075"/>
              <a:gd name="connsiteY2" fmla="*/ 166300 h 317482"/>
              <a:gd name="connsiteX3" fmla="*/ 801375 w 1769075"/>
              <a:gd name="connsiteY3" fmla="*/ 226773 h 317482"/>
              <a:gd name="connsiteX4" fmla="*/ 861857 w 1769075"/>
              <a:gd name="connsiteY4" fmla="*/ 241891 h 317482"/>
              <a:gd name="connsiteX5" fmla="*/ 1028180 w 1769075"/>
              <a:gd name="connsiteY5" fmla="*/ 287246 h 317482"/>
              <a:gd name="connsiteX6" fmla="*/ 1073541 w 1769075"/>
              <a:gd name="connsiteY6" fmla="*/ 302364 h 317482"/>
              <a:gd name="connsiteX7" fmla="*/ 1149142 w 1769075"/>
              <a:gd name="connsiteY7" fmla="*/ 317482 h 317482"/>
              <a:gd name="connsiteX8" fmla="*/ 1239864 w 1769075"/>
              <a:gd name="connsiteY8" fmla="*/ 302364 h 317482"/>
              <a:gd name="connsiteX9" fmla="*/ 1360826 w 1769075"/>
              <a:gd name="connsiteY9" fmla="*/ 272128 h 317482"/>
              <a:gd name="connsiteX10" fmla="*/ 1406187 w 1769075"/>
              <a:gd name="connsiteY10" fmla="*/ 241891 h 317482"/>
              <a:gd name="connsiteX11" fmla="*/ 1451548 w 1769075"/>
              <a:gd name="connsiteY11" fmla="*/ 196537 h 317482"/>
              <a:gd name="connsiteX12" fmla="*/ 1542270 w 1769075"/>
              <a:gd name="connsiteY12" fmla="*/ 166300 h 317482"/>
              <a:gd name="connsiteX13" fmla="*/ 1602751 w 1769075"/>
              <a:gd name="connsiteY13" fmla="*/ 105827 h 317482"/>
              <a:gd name="connsiteX14" fmla="*/ 1738834 w 1769075"/>
              <a:gd name="connsiteY14" fmla="*/ 75591 h 317482"/>
              <a:gd name="connsiteX15" fmla="*/ 1769075 w 1769075"/>
              <a:gd name="connsiteY15" fmla="*/ 0 h 317482"/>
              <a:gd name="connsiteX0" fmla="*/ 0 w 1738834"/>
              <a:gd name="connsiteY0" fmla="*/ 60473 h 241891"/>
              <a:gd name="connsiteX1" fmla="*/ 0 w 1738834"/>
              <a:gd name="connsiteY1" fmla="*/ 60473 h 241891"/>
              <a:gd name="connsiteX2" fmla="*/ 619932 w 1738834"/>
              <a:gd name="connsiteY2" fmla="*/ 90709 h 241891"/>
              <a:gd name="connsiteX3" fmla="*/ 801375 w 1738834"/>
              <a:gd name="connsiteY3" fmla="*/ 151182 h 241891"/>
              <a:gd name="connsiteX4" fmla="*/ 861857 w 1738834"/>
              <a:gd name="connsiteY4" fmla="*/ 166300 h 241891"/>
              <a:gd name="connsiteX5" fmla="*/ 1028180 w 1738834"/>
              <a:gd name="connsiteY5" fmla="*/ 211655 h 241891"/>
              <a:gd name="connsiteX6" fmla="*/ 1073541 w 1738834"/>
              <a:gd name="connsiteY6" fmla="*/ 226773 h 241891"/>
              <a:gd name="connsiteX7" fmla="*/ 1149142 w 1738834"/>
              <a:gd name="connsiteY7" fmla="*/ 241891 h 241891"/>
              <a:gd name="connsiteX8" fmla="*/ 1239864 w 1738834"/>
              <a:gd name="connsiteY8" fmla="*/ 226773 h 241891"/>
              <a:gd name="connsiteX9" fmla="*/ 1360826 w 1738834"/>
              <a:gd name="connsiteY9" fmla="*/ 196537 h 241891"/>
              <a:gd name="connsiteX10" fmla="*/ 1406187 w 1738834"/>
              <a:gd name="connsiteY10" fmla="*/ 166300 h 241891"/>
              <a:gd name="connsiteX11" fmla="*/ 1451548 w 1738834"/>
              <a:gd name="connsiteY11" fmla="*/ 120946 h 241891"/>
              <a:gd name="connsiteX12" fmla="*/ 1542270 w 1738834"/>
              <a:gd name="connsiteY12" fmla="*/ 90709 h 241891"/>
              <a:gd name="connsiteX13" fmla="*/ 1602751 w 1738834"/>
              <a:gd name="connsiteY13" fmla="*/ 30236 h 241891"/>
              <a:gd name="connsiteX14" fmla="*/ 1738834 w 1738834"/>
              <a:gd name="connsiteY14" fmla="*/ 0 h 2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8834" h="241891">
                <a:moveTo>
                  <a:pt x="0" y="60473"/>
                </a:moveTo>
                <a:lnTo>
                  <a:pt x="0" y="60473"/>
                </a:lnTo>
                <a:cubicBezTo>
                  <a:pt x="206644" y="70552"/>
                  <a:pt x="414355" y="67439"/>
                  <a:pt x="619932" y="90709"/>
                </a:cubicBezTo>
                <a:cubicBezTo>
                  <a:pt x="683279" y="97879"/>
                  <a:pt x="740524" y="132169"/>
                  <a:pt x="801375" y="151182"/>
                </a:cubicBezTo>
                <a:cubicBezTo>
                  <a:pt x="821210" y="157380"/>
                  <a:pt x="841696" y="161261"/>
                  <a:pt x="861857" y="166300"/>
                </a:cubicBezTo>
                <a:cubicBezTo>
                  <a:pt x="969652" y="220191"/>
                  <a:pt x="875616" y="181147"/>
                  <a:pt x="1028180" y="211655"/>
                </a:cubicBezTo>
                <a:cubicBezTo>
                  <a:pt x="1043809" y="214780"/>
                  <a:pt x="1058079" y="222908"/>
                  <a:pt x="1073541" y="226773"/>
                </a:cubicBezTo>
                <a:cubicBezTo>
                  <a:pt x="1098473" y="233005"/>
                  <a:pt x="1123942" y="236852"/>
                  <a:pt x="1149142" y="241891"/>
                </a:cubicBezTo>
                <a:cubicBezTo>
                  <a:pt x="1179383" y="236852"/>
                  <a:pt x="1209887" y="233196"/>
                  <a:pt x="1239864" y="226773"/>
                </a:cubicBezTo>
                <a:cubicBezTo>
                  <a:pt x="1280503" y="218066"/>
                  <a:pt x="1360826" y="196537"/>
                  <a:pt x="1360826" y="196537"/>
                </a:cubicBezTo>
                <a:cubicBezTo>
                  <a:pt x="1375946" y="186458"/>
                  <a:pt x="1392226" y="177932"/>
                  <a:pt x="1406187" y="166300"/>
                </a:cubicBezTo>
                <a:cubicBezTo>
                  <a:pt x="1422614" y="152613"/>
                  <a:pt x="1432856" y="131329"/>
                  <a:pt x="1451548" y="120946"/>
                </a:cubicBezTo>
                <a:cubicBezTo>
                  <a:pt x="1479414" y="105467"/>
                  <a:pt x="1542270" y="90709"/>
                  <a:pt x="1542270" y="90709"/>
                </a:cubicBezTo>
                <a:cubicBezTo>
                  <a:pt x="1562430" y="70551"/>
                  <a:pt x="1579551" y="46805"/>
                  <a:pt x="1602751" y="30236"/>
                </a:cubicBezTo>
                <a:cubicBezTo>
                  <a:pt x="1625408" y="14055"/>
                  <a:pt x="1732010" y="1137"/>
                  <a:pt x="1738834" y="0"/>
                </a:cubicBez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292623" y="5909656"/>
            <a:ext cx="1890037" cy="456906"/>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 name="connsiteX0" fmla="*/ 0 w 2116841"/>
              <a:gd name="connsiteY0" fmla="*/ 120946 h 468665"/>
              <a:gd name="connsiteX1" fmla="*/ 226804 w 2116841"/>
              <a:gd name="connsiteY1" fmla="*/ 15119 h 468665"/>
              <a:gd name="connsiteX2" fmla="*/ 302405 w 2116841"/>
              <a:gd name="connsiteY2" fmla="*/ 0 h 468665"/>
              <a:gd name="connsiteX3" fmla="*/ 952578 w 2116841"/>
              <a:gd name="connsiteY3" fmla="*/ 15119 h 468665"/>
              <a:gd name="connsiteX4" fmla="*/ 1043300 w 2116841"/>
              <a:gd name="connsiteY4" fmla="*/ 60473 h 468665"/>
              <a:gd name="connsiteX5" fmla="*/ 1149142 w 2116841"/>
              <a:gd name="connsiteY5" fmla="*/ 120946 h 468665"/>
              <a:gd name="connsiteX6" fmla="*/ 1179383 w 2116841"/>
              <a:gd name="connsiteY6" fmla="*/ 151183 h 468665"/>
              <a:gd name="connsiteX7" fmla="*/ 1239864 w 2116841"/>
              <a:gd name="connsiteY7" fmla="*/ 166301 h 468665"/>
              <a:gd name="connsiteX8" fmla="*/ 1285225 w 2116841"/>
              <a:gd name="connsiteY8" fmla="*/ 181419 h 468665"/>
              <a:gd name="connsiteX9" fmla="*/ 1330586 w 2116841"/>
              <a:gd name="connsiteY9" fmla="*/ 211655 h 468665"/>
              <a:gd name="connsiteX10" fmla="*/ 1436428 w 2116841"/>
              <a:gd name="connsiteY10" fmla="*/ 241892 h 468665"/>
              <a:gd name="connsiteX11" fmla="*/ 1572510 w 2116841"/>
              <a:gd name="connsiteY11" fmla="*/ 302365 h 468665"/>
              <a:gd name="connsiteX12" fmla="*/ 1617871 w 2116841"/>
              <a:gd name="connsiteY12" fmla="*/ 317483 h 468665"/>
              <a:gd name="connsiteX13" fmla="*/ 1663232 w 2116841"/>
              <a:gd name="connsiteY13" fmla="*/ 332601 h 468665"/>
              <a:gd name="connsiteX14" fmla="*/ 1753954 w 2116841"/>
              <a:gd name="connsiteY14" fmla="*/ 393074 h 468665"/>
              <a:gd name="connsiteX15" fmla="*/ 1784195 w 2116841"/>
              <a:gd name="connsiteY15" fmla="*/ 438429 h 468665"/>
              <a:gd name="connsiteX16" fmla="*/ 1874916 w 2116841"/>
              <a:gd name="connsiteY16" fmla="*/ 468665 h 468665"/>
              <a:gd name="connsiteX17" fmla="*/ 2041240 w 2116841"/>
              <a:gd name="connsiteY17" fmla="*/ 453547 h 468665"/>
              <a:gd name="connsiteX18" fmla="*/ 2116841 w 2116841"/>
              <a:gd name="connsiteY18" fmla="*/ 438429 h 468665"/>
              <a:gd name="connsiteX19" fmla="*/ 2116841 w 2116841"/>
              <a:gd name="connsiteY19" fmla="*/ 438429 h 468665"/>
              <a:gd name="connsiteX20" fmla="*/ 2116841 w 2116841"/>
              <a:gd name="connsiteY20" fmla="*/ 438429 h 468665"/>
              <a:gd name="connsiteX0" fmla="*/ 0 w 1890037"/>
              <a:gd name="connsiteY0" fmla="*/ 15119 h 468665"/>
              <a:gd name="connsiteX1" fmla="*/ 75601 w 1890037"/>
              <a:gd name="connsiteY1" fmla="*/ 0 h 468665"/>
              <a:gd name="connsiteX2" fmla="*/ 725774 w 1890037"/>
              <a:gd name="connsiteY2" fmla="*/ 15119 h 468665"/>
              <a:gd name="connsiteX3" fmla="*/ 816496 w 1890037"/>
              <a:gd name="connsiteY3" fmla="*/ 60473 h 468665"/>
              <a:gd name="connsiteX4" fmla="*/ 922338 w 1890037"/>
              <a:gd name="connsiteY4" fmla="*/ 120946 h 468665"/>
              <a:gd name="connsiteX5" fmla="*/ 952579 w 1890037"/>
              <a:gd name="connsiteY5" fmla="*/ 151183 h 468665"/>
              <a:gd name="connsiteX6" fmla="*/ 1013060 w 1890037"/>
              <a:gd name="connsiteY6" fmla="*/ 166301 h 468665"/>
              <a:gd name="connsiteX7" fmla="*/ 1058421 w 1890037"/>
              <a:gd name="connsiteY7" fmla="*/ 181419 h 468665"/>
              <a:gd name="connsiteX8" fmla="*/ 1103782 w 1890037"/>
              <a:gd name="connsiteY8" fmla="*/ 211655 h 468665"/>
              <a:gd name="connsiteX9" fmla="*/ 1209624 w 1890037"/>
              <a:gd name="connsiteY9" fmla="*/ 241892 h 468665"/>
              <a:gd name="connsiteX10" fmla="*/ 1345706 w 1890037"/>
              <a:gd name="connsiteY10" fmla="*/ 302365 h 468665"/>
              <a:gd name="connsiteX11" fmla="*/ 1391067 w 1890037"/>
              <a:gd name="connsiteY11" fmla="*/ 317483 h 468665"/>
              <a:gd name="connsiteX12" fmla="*/ 1436428 w 1890037"/>
              <a:gd name="connsiteY12" fmla="*/ 332601 h 468665"/>
              <a:gd name="connsiteX13" fmla="*/ 1527150 w 1890037"/>
              <a:gd name="connsiteY13" fmla="*/ 393074 h 468665"/>
              <a:gd name="connsiteX14" fmla="*/ 1557391 w 1890037"/>
              <a:gd name="connsiteY14" fmla="*/ 438429 h 468665"/>
              <a:gd name="connsiteX15" fmla="*/ 1648112 w 1890037"/>
              <a:gd name="connsiteY15" fmla="*/ 468665 h 468665"/>
              <a:gd name="connsiteX16" fmla="*/ 1814436 w 1890037"/>
              <a:gd name="connsiteY16" fmla="*/ 453547 h 468665"/>
              <a:gd name="connsiteX17" fmla="*/ 1890037 w 1890037"/>
              <a:gd name="connsiteY17" fmla="*/ 438429 h 468665"/>
              <a:gd name="connsiteX18" fmla="*/ 1890037 w 1890037"/>
              <a:gd name="connsiteY18" fmla="*/ 438429 h 468665"/>
              <a:gd name="connsiteX19" fmla="*/ 1890037 w 1890037"/>
              <a:gd name="connsiteY19" fmla="*/ 438429 h 468665"/>
              <a:gd name="connsiteX0" fmla="*/ 0 w 1890037"/>
              <a:gd name="connsiteY0" fmla="*/ 3360 h 456906"/>
              <a:gd name="connsiteX1" fmla="*/ 725774 w 1890037"/>
              <a:gd name="connsiteY1" fmla="*/ 3360 h 456906"/>
              <a:gd name="connsiteX2" fmla="*/ 816496 w 1890037"/>
              <a:gd name="connsiteY2" fmla="*/ 48714 h 456906"/>
              <a:gd name="connsiteX3" fmla="*/ 922338 w 1890037"/>
              <a:gd name="connsiteY3" fmla="*/ 109187 h 456906"/>
              <a:gd name="connsiteX4" fmla="*/ 952579 w 1890037"/>
              <a:gd name="connsiteY4" fmla="*/ 139424 h 456906"/>
              <a:gd name="connsiteX5" fmla="*/ 1013060 w 1890037"/>
              <a:gd name="connsiteY5" fmla="*/ 154542 h 456906"/>
              <a:gd name="connsiteX6" fmla="*/ 1058421 w 1890037"/>
              <a:gd name="connsiteY6" fmla="*/ 169660 h 456906"/>
              <a:gd name="connsiteX7" fmla="*/ 1103782 w 1890037"/>
              <a:gd name="connsiteY7" fmla="*/ 199896 h 456906"/>
              <a:gd name="connsiteX8" fmla="*/ 1209624 w 1890037"/>
              <a:gd name="connsiteY8" fmla="*/ 230133 h 456906"/>
              <a:gd name="connsiteX9" fmla="*/ 1345706 w 1890037"/>
              <a:gd name="connsiteY9" fmla="*/ 290606 h 456906"/>
              <a:gd name="connsiteX10" fmla="*/ 1391067 w 1890037"/>
              <a:gd name="connsiteY10" fmla="*/ 305724 h 456906"/>
              <a:gd name="connsiteX11" fmla="*/ 1436428 w 1890037"/>
              <a:gd name="connsiteY11" fmla="*/ 320842 h 456906"/>
              <a:gd name="connsiteX12" fmla="*/ 1527150 w 1890037"/>
              <a:gd name="connsiteY12" fmla="*/ 381315 h 456906"/>
              <a:gd name="connsiteX13" fmla="*/ 1557391 w 1890037"/>
              <a:gd name="connsiteY13" fmla="*/ 426670 h 456906"/>
              <a:gd name="connsiteX14" fmla="*/ 1648112 w 1890037"/>
              <a:gd name="connsiteY14" fmla="*/ 456906 h 456906"/>
              <a:gd name="connsiteX15" fmla="*/ 1814436 w 1890037"/>
              <a:gd name="connsiteY15" fmla="*/ 441788 h 456906"/>
              <a:gd name="connsiteX16" fmla="*/ 1890037 w 1890037"/>
              <a:gd name="connsiteY16" fmla="*/ 426670 h 456906"/>
              <a:gd name="connsiteX17" fmla="*/ 1890037 w 1890037"/>
              <a:gd name="connsiteY17" fmla="*/ 426670 h 456906"/>
              <a:gd name="connsiteX18" fmla="*/ 1890037 w 1890037"/>
              <a:gd name="connsiteY18" fmla="*/ 426670 h 45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0037" h="456906">
                <a:moveTo>
                  <a:pt x="0" y="3360"/>
                </a:moveTo>
                <a:cubicBezTo>
                  <a:pt x="151203" y="3360"/>
                  <a:pt x="589691" y="-4199"/>
                  <a:pt x="725774" y="3360"/>
                </a:cubicBezTo>
                <a:cubicBezTo>
                  <a:pt x="861857" y="10919"/>
                  <a:pt x="786484" y="31566"/>
                  <a:pt x="816496" y="48714"/>
                </a:cubicBezTo>
                <a:cubicBezTo>
                  <a:pt x="870813" y="79748"/>
                  <a:pt x="876296" y="72358"/>
                  <a:pt x="922338" y="109187"/>
                </a:cubicBezTo>
                <a:cubicBezTo>
                  <a:pt x="933470" y="118091"/>
                  <a:pt x="939829" y="133050"/>
                  <a:pt x="952579" y="139424"/>
                </a:cubicBezTo>
                <a:cubicBezTo>
                  <a:pt x="971166" y="148716"/>
                  <a:pt x="993079" y="148834"/>
                  <a:pt x="1013060" y="154542"/>
                </a:cubicBezTo>
                <a:cubicBezTo>
                  <a:pt x="1028385" y="158920"/>
                  <a:pt x="1044165" y="162533"/>
                  <a:pt x="1058421" y="169660"/>
                </a:cubicBezTo>
                <a:cubicBezTo>
                  <a:pt x="1074675" y="177786"/>
                  <a:pt x="1087528" y="191770"/>
                  <a:pt x="1103782" y="199896"/>
                </a:cubicBezTo>
                <a:cubicBezTo>
                  <a:pt x="1125478" y="210743"/>
                  <a:pt x="1190240" y="225288"/>
                  <a:pt x="1209624" y="230133"/>
                </a:cubicBezTo>
                <a:cubicBezTo>
                  <a:pt x="1281508" y="278048"/>
                  <a:pt x="1237747" y="254624"/>
                  <a:pt x="1345706" y="290606"/>
                </a:cubicBezTo>
                <a:lnTo>
                  <a:pt x="1391067" y="305724"/>
                </a:lnTo>
                <a:lnTo>
                  <a:pt x="1436428" y="320842"/>
                </a:lnTo>
                <a:cubicBezTo>
                  <a:pt x="1466669" y="341000"/>
                  <a:pt x="1506988" y="351077"/>
                  <a:pt x="1527150" y="381315"/>
                </a:cubicBezTo>
                <a:cubicBezTo>
                  <a:pt x="1537230" y="396433"/>
                  <a:pt x="1541982" y="417040"/>
                  <a:pt x="1557391" y="426670"/>
                </a:cubicBezTo>
                <a:cubicBezTo>
                  <a:pt x="1584423" y="443562"/>
                  <a:pt x="1648112" y="456906"/>
                  <a:pt x="1648112" y="456906"/>
                </a:cubicBezTo>
                <a:cubicBezTo>
                  <a:pt x="1703553" y="451867"/>
                  <a:pt x="1759325" y="449660"/>
                  <a:pt x="1814436" y="441788"/>
                </a:cubicBezTo>
                <a:cubicBezTo>
                  <a:pt x="1942592" y="423483"/>
                  <a:pt x="1797543" y="426670"/>
                  <a:pt x="1890037" y="426670"/>
                </a:cubicBezTo>
                <a:lnTo>
                  <a:pt x="1890037" y="426670"/>
                </a:lnTo>
                <a:lnTo>
                  <a:pt x="1890037" y="426670"/>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2" name="Straight Connector 41"/>
          <p:cNvCxnSpPr/>
          <p:nvPr/>
        </p:nvCxnSpPr>
        <p:spPr>
          <a:xfrm flipV="1">
            <a:off x="3507910" y="5533268"/>
            <a:ext cx="302406" cy="22677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977836" y="5549603"/>
            <a:ext cx="346569" cy="134845"/>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039179" y="3719081"/>
            <a:ext cx="2147082" cy="307777"/>
          </a:xfrm>
          <a:prstGeom prst="rect">
            <a:avLst/>
          </a:prstGeom>
          <a:noFill/>
        </p:spPr>
        <p:txBody>
          <a:bodyPr wrap="square" rtlCol="0">
            <a:spAutoFit/>
          </a:bodyPr>
          <a:lstStyle/>
          <a:p>
            <a:r>
              <a:rPr lang="en-US" sz="1400" dirty="0" smtClean="0"/>
              <a:t>Thrombin binding site</a:t>
            </a:r>
            <a:endParaRPr lang="en-US" sz="1400" dirty="0"/>
          </a:p>
        </p:txBody>
      </p:sp>
      <p:cxnSp>
        <p:nvCxnSpPr>
          <p:cNvPr id="48" name="Straight Arrow Connector 47"/>
          <p:cNvCxnSpPr/>
          <p:nvPr/>
        </p:nvCxnSpPr>
        <p:spPr>
          <a:xfrm>
            <a:off x="3462548" y="4036563"/>
            <a:ext cx="120962" cy="2267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4386084" y="4006327"/>
            <a:ext cx="134886" cy="2733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637810" y="4505228"/>
            <a:ext cx="1345707" cy="369332"/>
          </a:xfrm>
          <a:prstGeom prst="rect">
            <a:avLst/>
          </a:prstGeom>
          <a:noFill/>
        </p:spPr>
        <p:txBody>
          <a:bodyPr wrap="square" rtlCol="0">
            <a:spAutoFit/>
          </a:bodyPr>
          <a:lstStyle/>
          <a:p>
            <a:r>
              <a:rPr lang="en-US" dirty="0" smtClean="0"/>
              <a:t>Fibrinogen</a:t>
            </a:r>
            <a:endParaRPr lang="en-US" dirty="0"/>
          </a:p>
        </p:txBody>
      </p:sp>
      <p:sp>
        <p:nvSpPr>
          <p:cNvPr id="54" name="TextBox 53"/>
          <p:cNvSpPr txBox="1"/>
          <p:nvPr/>
        </p:nvSpPr>
        <p:spPr>
          <a:xfrm>
            <a:off x="6684368" y="5836849"/>
            <a:ext cx="1345707" cy="369332"/>
          </a:xfrm>
          <a:prstGeom prst="rect">
            <a:avLst/>
          </a:prstGeom>
          <a:noFill/>
        </p:spPr>
        <p:txBody>
          <a:bodyPr wrap="square" rtlCol="0">
            <a:spAutoFit/>
          </a:bodyPr>
          <a:lstStyle/>
          <a:p>
            <a:r>
              <a:rPr lang="en-US" dirty="0" smtClean="0"/>
              <a:t>Fibrin</a:t>
            </a:r>
            <a:endParaRPr lang="en-US" dirty="0"/>
          </a:p>
        </p:txBody>
      </p:sp>
      <p:sp>
        <p:nvSpPr>
          <p:cNvPr id="55" name="TextBox 54"/>
          <p:cNvSpPr txBox="1"/>
          <p:nvPr/>
        </p:nvSpPr>
        <p:spPr>
          <a:xfrm>
            <a:off x="6501728" y="5383301"/>
            <a:ext cx="2026120" cy="369332"/>
          </a:xfrm>
          <a:prstGeom prst="rect">
            <a:avLst/>
          </a:prstGeom>
          <a:noFill/>
        </p:spPr>
        <p:txBody>
          <a:bodyPr wrap="square" rtlCol="0">
            <a:spAutoFit/>
          </a:bodyPr>
          <a:lstStyle/>
          <a:p>
            <a:r>
              <a:rPr lang="en-US" dirty="0" err="1" smtClean="0"/>
              <a:t>Fibrinopeptide</a:t>
            </a:r>
            <a:r>
              <a:rPr lang="en-US" dirty="0" smtClean="0"/>
              <a:t> A</a:t>
            </a:r>
            <a:endParaRPr lang="en-US" dirty="0"/>
          </a:p>
        </p:txBody>
      </p:sp>
      <p:cxnSp>
        <p:nvCxnSpPr>
          <p:cNvPr id="56" name="Straight Arrow Connector 55"/>
          <p:cNvCxnSpPr/>
          <p:nvPr/>
        </p:nvCxnSpPr>
        <p:spPr>
          <a:xfrm flipH="1" flipV="1">
            <a:off x="4354646" y="5623976"/>
            <a:ext cx="2071481" cy="3470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3207896" y="5518148"/>
            <a:ext cx="451215" cy="78028"/>
          </a:xfrm>
          <a:prstGeom prst="line">
            <a:avLst/>
          </a:prstGeom>
          <a:ln>
            <a:solidFill>
              <a:srgbClr val="000000"/>
            </a:solidFill>
            <a:prstDash val="dashDot"/>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010470" y="5370621"/>
            <a:ext cx="404656" cy="102173"/>
          </a:xfrm>
          <a:prstGeom prst="line">
            <a:avLst/>
          </a:prstGeom>
          <a:ln>
            <a:solidFill>
              <a:srgbClr val="000000"/>
            </a:solidFill>
            <a:prstDash val="dashDot"/>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167520" y="5354283"/>
            <a:ext cx="2026120" cy="369332"/>
          </a:xfrm>
          <a:prstGeom prst="rect">
            <a:avLst/>
          </a:prstGeom>
          <a:noFill/>
        </p:spPr>
        <p:txBody>
          <a:bodyPr wrap="square" rtlCol="0">
            <a:spAutoFit/>
          </a:bodyPr>
          <a:lstStyle/>
          <a:p>
            <a:r>
              <a:rPr lang="en-US" dirty="0" err="1" smtClean="0"/>
              <a:t>Fibrinopeptide</a:t>
            </a:r>
            <a:r>
              <a:rPr lang="en-US" dirty="0" smtClean="0"/>
              <a:t> B</a:t>
            </a:r>
            <a:endParaRPr lang="en-US" dirty="0"/>
          </a:p>
        </p:txBody>
      </p:sp>
      <p:cxnSp>
        <p:nvCxnSpPr>
          <p:cNvPr id="64" name="Straight Arrow Connector 63"/>
          <p:cNvCxnSpPr/>
          <p:nvPr/>
        </p:nvCxnSpPr>
        <p:spPr>
          <a:xfrm>
            <a:off x="1995879" y="5578621"/>
            <a:ext cx="116426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41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8" grpId="0" animBg="1"/>
      <p:bldP spid="19" grpId="0" animBg="1"/>
      <p:bldP spid="20" grpId="0" animBg="1"/>
      <p:bldP spid="21" grpId="0"/>
      <p:bldP spid="22" grpId="0"/>
      <p:bldP spid="23" grpId="0"/>
      <p:bldP spid="24" grpId="0" animBg="1"/>
      <p:bldP spid="25" grpId="0" animBg="1"/>
      <p:bldP spid="26" grpId="0" animBg="1"/>
      <p:bldP spid="27" grpId="0" animBg="1"/>
      <p:bldP spid="28" grpId="0" animBg="1"/>
      <p:bldP spid="29" grpId="0" animBg="1"/>
      <p:bldP spid="34" grpId="0" animBg="1"/>
      <p:bldP spid="35" grpId="0" animBg="1"/>
      <p:bldP spid="36" grpId="0" animBg="1"/>
      <p:bldP spid="37" grpId="0" animBg="1"/>
      <p:bldP spid="39" grpId="0" animBg="1"/>
      <p:bldP spid="40" grpId="0" animBg="1"/>
      <p:bldP spid="46" grpId="0"/>
      <p:bldP spid="53" grpId="0"/>
      <p:bldP spid="54" grpId="0"/>
      <p:bldP spid="55"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57319"/>
            <a:ext cx="8534400" cy="808038"/>
          </a:xfrm>
        </p:spPr>
        <p:txBody>
          <a:bodyPr/>
          <a:lstStyle/>
          <a:p>
            <a:pPr algn="ctr"/>
            <a:r>
              <a:rPr lang="en-US" sz="3600" dirty="0" smtClean="0"/>
              <a:t>Fibrin-platelet interaction</a:t>
            </a:r>
            <a:endParaRPr lang="en-US" sz="3600" dirty="0"/>
          </a:p>
        </p:txBody>
      </p:sp>
      <p:sp>
        <p:nvSpPr>
          <p:cNvPr id="34" name="Freeform 33"/>
          <p:cNvSpPr/>
          <p:nvPr/>
        </p:nvSpPr>
        <p:spPr>
          <a:xfrm rot="20735947">
            <a:off x="1786923" y="4339896"/>
            <a:ext cx="1875215" cy="468903"/>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1805508 w 2116841"/>
              <a:gd name="connsiteY21" fmla="*/ 437379 h 468665"/>
              <a:gd name="connsiteX0" fmla="*/ 0 w 2143579"/>
              <a:gd name="connsiteY0" fmla="*/ 120946 h 468665"/>
              <a:gd name="connsiteX1" fmla="*/ 0 w 2143579"/>
              <a:gd name="connsiteY1" fmla="*/ 120946 h 468665"/>
              <a:gd name="connsiteX2" fmla="*/ 226804 w 2143579"/>
              <a:gd name="connsiteY2" fmla="*/ 15119 h 468665"/>
              <a:gd name="connsiteX3" fmla="*/ 302405 w 2143579"/>
              <a:gd name="connsiteY3" fmla="*/ 0 h 468665"/>
              <a:gd name="connsiteX4" fmla="*/ 952578 w 2143579"/>
              <a:gd name="connsiteY4" fmla="*/ 15119 h 468665"/>
              <a:gd name="connsiteX5" fmla="*/ 1043300 w 2143579"/>
              <a:gd name="connsiteY5" fmla="*/ 60473 h 468665"/>
              <a:gd name="connsiteX6" fmla="*/ 1149142 w 2143579"/>
              <a:gd name="connsiteY6" fmla="*/ 120946 h 468665"/>
              <a:gd name="connsiteX7" fmla="*/ 1179383 w 2143579"/>
              <a:gd name="connsiteY7" fmla="*/ 151183 h 468665"/>
              <a:gd name="connsiteX8" fmla="*/ 1239864 w 2143579"/>
              <a:gd name="connsiteY8" fmla="*/ 166301 h 468665"/>
              <a:gd name="connsiteX9" fmla="*/ 1285225 w 2143579"/>
              <a:gd name="connsiteY9" fmla="*/ 181419 h 468665"/>
              <a:gd name="connsiteX10" fmla="*/ 1330586 w 2143579"/>
              <a:gd name="connsiteY10" fmla="*/ 211655 h 468665"/>
              <a:gd name="connsiteX11" fmla="*/ 1436428 w 2143579"/>
              <a:gd name="connsiteY11" fmla="*/ 241892 h 468665"/>
              <a:gd name="connsiteX12" fmla="*/ 1572510 w 2143579"/>
              <a:gd name="connsiteY12" fmla="*/ 302365 h 468665"/>
              <a:gd name="connsiteX13" fmla="*/ 1617871 w 2143579"/>
              <a:gd name="connsiteY13" fmla="*/ 317483 h 468665"/>
              <a:gd name="connsiteX14" fmla="*/ 1663232 w 2143579"/>
              <a:gd name="connsiteY14" fmla="*/ 332601 h 468665"/>
              <a:gd name="connsiteX15" fmla="*/ 1753954 w 2143579"/>
              <a:gd name="connsiteY15" fmla="*/ 393074 h 468665"/>
              <a:gd name="connsiteX16" fmla="*/ 1784195 w 2143579"/>
              <a:gd name="connsiteY16" fmla="*/ 438429 h 468665"/>
              <a:gd name="connsiteX17" fmla="*/ 1874916 w 2143579"/>
              <a:gd name="connsiteY17" fmla="*/ 468665 h 468665"/>
              <a:gd name="connsiteX18" fmla="*/ 2041240 w 2143579"/>
              <a:gd name="connsiteY18" fmla="*/ 453547 h 468665"/>
              <a:gd name="connsiteX19" fmla="*/ 2116841 w 2143579"/>
              <a:gd name="connsiteY19" fmla="*/ 438429 h 468665"/>
              <a:gd name="connsiteX20" fmla="*/ 1812892 w 2143579"/>
              <a:gd name="connsiteY20" fmla="*/ 424187 h 468665"/>
              <a:gd name="connsiteX21" fmla="*/ 1805508 w 2143579"/>
              <a:gd name="connsiteY21" fmla="*/ 437379 h 468665"/>
              <a:gd name="connsiteX0" fmla="*/ 0 w 2143579"/>
              <a:gd name="connsiteY0" fmla="*/ 120946 h 468665"/>
              <a:gd name="connsiteX1" fmla="*/ 0 w 2143579"/>
              <a:gd name="connsiteY1" fmla="*/ 120946 h 468665"/>
              <a:gd name="connsiteX2" fmla="*/ 226804 w 2143579"/>
              <a:gd name="connsiteY2" fmla="*/ 15119 h 468665"/>
              <a:gd name="connsiteX3" fmla="*/ 302405 w 2143579"/>
              <a:gd name="connsiteY3" fmla="*/ 0 h 468665"/>
              <a:gd name="connsiteX4" fmla="*/ 952578 w 2143579"/>
              <a:gd name="connsiteY4" fmla="*/ 15119 h 468665"/>
              <a:gd name="connsiteX5" fmla="*/ 1043300 w 2143579"/>
              <a:gd name="connsiteY5" fmla="*/ 60473 h 468665"/>
              <a:gd name="connsiteX6" fmla="*/ 1149142 w 2143579"/>
              <a:gd name="connsiteY6" fmla="*/ 120946 h 468665"/>
              <a:gd name="connsiteX7" fmla="*/ 1179383 w 2143579"/>
              <a:gd name="connsiteY7" fmla="*/ 151183 h 468665"/>
              <a:gd name="connsiteX8" fmla="*/ 1239864 w 2143579"/>
              <a:gd name="connsiteY8" fmla="*/ 166301 h 468665"/>
              <a:gd name="connsiteX9" fmla="*/ 1285225 w 2143579"/>
              <a:gd name="connsiteY9" fmla="*/ 181419 h 468665"/>
              <a:gd name="connsiteX10" fmla="*/ 1330586 w 2143579"/>
              <a:gd name="connsiteY10" fmla="*/ 211655 h 468665"/>
              <a:gd name="connsiteX11" fmla="*/ 1436428 w 2143579"/>
              <a:gd name="connsiteY11" fmla="*/ 241892 h 468665"/>
              <a:gd name="connsiteX12" fmla="*/ 1572510 w 2143579"/>
              <a:gd name="connsiteY12" fmla="*/ 302365 h 468665"/>
              <a:gd name="connsiteX13" fmla="*/ 1617871 w 2143579"/>
              <a:gd name="connsiteY13" fmla="*/ 317483 h 468665"/>
              <a:gd name="connsiteX14" fmla="*/ 1663232 w 2143579"/>
              <a:gd name="connsiteY14" fmla="*/ 332601 h 468665"/>
              <a:gd name="connsiteX15" fmla="*/ 1753954 w 2143579"/>
              <a:gd name="connsiteY15" fmla="*/ 393074 h 468665"/>
              <a:gd name="connsiteX16" fmla="*/ 1784195 w 2143579"/>
              <a:gd name="connsiteY16" fmla="*/ 438429 h 468665"/>
              <a:gd name="connsiteX17" fmla="*/ 1874916 w 2143579"/>
              <a:gd name="connsiteY17" fmla="*/ 468665 h 468665"/>
              <a:gd name="connsiteX18" fmla="*/ 2041240 w 2143579"/>
              <a:gd name="connsiteY18" fmla="*/ 453547 h 468665"/>
              <a:gd name="connsiteX19" fmla="*/ 2116841 w 2143579"/>
              <a:gd name="connsiteY19" fmla="*/ 438429 h 468665"/>
              <a:gd name="connsiteX20" fmla="*/ 1812892 w 2143579"/>
              <a:gd name="connsiteY20" fmla="*/ 424187 h 468665"/>
              <a:gd name="connsiteX0" fmla="*/ 0 w 2041861"/>
              <a:gd name="connsiteY0" fmla="*/ 120946 h 468665"/>
              <a:gd name="connsiteX1" fmla="*/ 0 w 2041861"/>
              <a:gd name="connsiteY1" fmla="*/ 120946 h 468665"/>
              <a:gd name="connsiteX2" fmla="*/ 226804 w 2041861"/>
              <a:gd name="connsiteY2" fmla="*/ 15119 h 468665"/>
              <a:gd name="connsiteX3" fmla="*/ 302405 w 2041861"/>
              <a:gd name="connsiteY3" fmla="*/ 0 h 468665"/>
              <a:gd name="connsiteX4" fmla="*/ 952578 w 2041861"/>
              <a:gd name="connsiteY4" fmla="*/ 15119 h 468665"/>
              <a:gd name="connsiteX5" fmla="*/ 1043300 w 2041861"/>
              <a:gd name="connsiteY5" fmla="*/ 60473 h 468665"/>
              <a:gd name="connsiteX6" fmla="*/ 1149142 w 2041861"/>
              <a:gd name="connsiteY6" fmla="*/ 120946 h 468665"/>
              <a:gd name="connsiteX7" fmla="*/ 1179383 w 2041861"/>
              <a:gd name="connsiteY7" fmla="*/ 151183 h 468665"/>
              <a:gd name="connsiteX8" fmla="*/ 1239864 w 2041861"/>
              <a:gd name="connsiteY8" fmla="*/ 166301 h 468665"/>
              <a:gd name="connsiteX9" fmla="*/ 1285225 w 2041861"/>
              <a:gd name="connsiteY9" fmla="*/ 181419 h 468665"/>
              <a:gd name="connsiteX10" fmla="*/ 1330586 w 2041861"/>
              <a:gd name="connsiteY10" fmla="*/ 211655 h 468665"/>
              <a:gd name="connsiteX11" fmla="*/ 1436428 w 2041861"/>
              <a:gd name="connsiteY11" fmla="*/ 241892 h 468665"/>
              <a:gd name="connsiteX12" fmla="*/ 1572510 w 2041861"/>
              <a:gd name="connsiteY12" fmla="*/ 302365 h 468665"/>
              <a:gd name="connsiteX13" fmla="*/ 1617871 w 2041861"/>
              <a:gd name="connsiteY13" fmla="*/ 317483 h 468665"/>
              <a:gd name="connsiteX14" fmla="*/ 1663232 w 2041861"/>
              <a:gd name="connsiteY14" fmla="*/ 332601 h 468665"/>
              <a:gd name="connsiteX15" fmla="*/ 1753954 w 2041861"/>
              <a:gd name="connsiteY15" fmla="*/ 393074 h 468665"/>
              <a:gd name="connsiteX16" fmla="*/ 1784195 w 2041861"/>
              <a:gd name="connsiteY16" fmla="*/ 438429 h 468665"/>
              <a:gd name="connsiteX17" fmla="*/ 1874916 w 2041861"/>
              <a:gd name="connsiteY17" fmla="*/ 468665 h 468665"/>
              <a:gd name="connsiteX18" fmla="*/ 2041240 w 2041861"/>
              <a:gd name="connsiteY18" fmla="*/ 453547 h 468665"/>
              <a:gd name="connsiteX19" fmla="*/ 1812892 w 2041861"/>
              <a:gd name="connsiteY19" fmla="*/ 424187 h 468665"/>
              <a:gd name="connsiteX0" fmla="*/ 0 w 1875215"/>
              <a:gd name="connsiteY0" fmla="*/ 120946 h 468903"/>
              <a:gd name="connsiteX1" fmla="*/ 0 w 1875215"/>
              <a:gd name="connsiteY1" fmla="*/ 120946 h 468903"/>
              <a:gd name="connsiteX2" fmla="*/ 226804 w 1875215"/>
              <a:gd name="connsiteY2" fmla="*/ 15119 h 468903"/>
              <a:gd name="connsiteX3" fmla="*/ 302405 w 1875215"/>
              <a:gd name="connsiteY3" fmla="*/ 0 h 468903"/>
              <a:gd name="connsiteX4" fmla="*/ 952578 w 1875215"/>
              <a:gd name="connsiteY4" fmla="*/ 15119 h 468903"/>
              <a:gd name="connsiteX5" fmla="*/ 1043300 w 1875215"/>
              <a:gd name="connsiteY5" fmla="*/ 60473 h 468903"/>
              <a:gd name="connsiteX6" fmla="*/ 1149142 w 1875215"/>
              <a:gd name="connsiteY6" fmla="*/ 120946 h 468903"/>
              <a:gd name="connsiteX7" fmla="*/ 1179383 w 1875215"/>
              <a:gd name="connsiteY7" fmla="*/ 151183 h 468903"/>
              <a:gd name="connsiteX8" fmla="*/ 1239864 w 1875215"/>
              <a:gd name="connsiteY8" fmla="*/ 166301 h 468903"/>
              <a:gd name="connsiteX9" fmla="*/ 1285225 w 1875215"/>
              <a:gd name="connsiteY9" fmla="*/ 181419 h 468903"/>
              <a:gd name="connsiteX10" fmla="*/ 1330586 w 1875215"/>
              <a:gd name="connsiteY10" fmla="*/ 211655 h 468903"/>
              <a:gd name="connsiteX11" fmla="*/ 1436428 w 1875215"/>
              <a:gd name="connsiteY11" fmla="*/ 241892 h 468903"/>
              <a:gd name="connsiteX12" fmla="*/ 1572510 w 1875215"/>
              <a:gd name="connsiteY12" fmla="*/ 302365 h 468903"/>
              <a:gd name="connsiteX13" fmla="*/ 1617871 w 1875215"/>
              <a:gd name="connsiteY13" fmla="*/ 317483 h 468903"/>
              <a:gd name="connsiteX14" fmla="*/ 1663232 w 1875215"/>
              <a:gd name="connsiteY14" fmla="*/ 332601 h 468903"/>
              <a:gd name="connsiteX15" fmla="*/ 1753954 w 1875215"/>
              <a:gd name="connsiteY15" fmla="*/ 393074 h 468903"/>
              <a:gd name="connsiteX16" fmla="*/ 1784195 w 1875215"/>
              <a:gd name="connsiteY16" fmla="*/ 438429 h 468903"/>
              <a:gd name="connsiteX17" fmla="*/ 1874916 w 1875215"/>
              <a:gd name="connsiteY17" fmla="*/ 468665 h 468903"/>
              <a:gd name="connsiteX18" fmla="*/ 1812892 w 1875215"/>
              <a:gd name="connsiteY18" fmla="*/ 424187 h 46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5215" h="468903">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0133" y="471039"/>
                  <a:pt x="1874916" y="468665"/>
                </a:cubicBezTo>
                <a:cubicBezTo>
                  <a:pt x="1879699" y="466291"/>
                  <a:pt x="1825814" y="433453"/>
                  <a:pt x="1812892" y="424187"/>
                </a:cubicBez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2028511" y="4537898"/>
            <a:ext cx="1602751" cy="211655"/>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0" fmla="*/ 0 w 1769075"/>
              <a:gd name="connsiteY0" fmla="*/ 136064 h 317482"/>
              <a:gd name="connsiteX1" fmla="*/ 0 w 1769075"/>
              <a:gd name="connsiteY1" fmla="*/ 136064 h 317482"/>
              <a:gd name="connsiteX2" fmla="*/ 619932 w 1769075"/>
              <a:gd name="connsiteY2" fmla="*/ 166300 h 317482"/>
              <a:gd name="connsiteX3" fmla="*/ 801375 w 1769075"/>
              <a:gd name="connsiteY3" fmla="*/ 226773 h 317482"/>
              <a:gd name="connsiteX4" fmla="*/ 861857 w 1769075"/>
              <a:gd name="connsiteY4" fmla="*/ 241891 h 317482"/>
              <a:gd name="connsiteX5" fmla="*/ 1028180 w 1769075"/>
              <a:gd name="connsiteY5" fmla="*/ 287246 h 317482"/>
              <a:gd name="connsiteX6" fmla="*/ 1073541 w 1769075"/>
              <a:gd name="connsiteY6" fmla="*/ 302364 h 317482"/>
              <a:gd name="connsiteX7" fmla="*/ 1149142 w 1769075"/>
              <a:gd name="connsiteY7" fmla="*/ 317482 h 317482"/>
              <a:gd name="connsiteX8" fmla="*/ 1239864 w 1769075"/>
              <a:gd name="connsiteY8" fmla="*/ 302364 h 317482"/>
              <a:gd name="connsiteX9" fmla="*/ 1360826 w 1769075"/>
              <a:gd name="connsiteY9" fmla="*/ 272128 h 317482"/>
              <a:gd name="connsiteX10" fmla="*/ 1406187 w 1769075"/>
              <a:gd name="connsiteY10" fmla="*/ 241891 h 317482"/>
              <a:gd name="connsiteX11" fmla="*/ 1451548 w 1769075"/>
              <a:gd name="connsiteY11" fmla="*/ 196537 h 317482"/>
              <a:gd name="connsiteX12" fmla="*/ 1542270 w 1769075"/>
              <a:gd name="connsiteY12" fmla="*/ 166300 h 317482"/>
              <a:gd name="connsiteX13" fmla="*/ 1602751 w 1769075"/>
              <a:gd name="connsiteY13" fmla="*/ 105827 h 317482"/>
              <a:gd name="connsiteX14" fmla="*/ 1738834 w 1769075"/>
              <a:gd name="connsiteY14" fmla="*/ 75591 h 317482"/>
              <a:gd name="connsiteX15" fmla="*/ 1769075 w 1769075"/>
              <a:gd name="connsiteY15" fmla="*/ 0 h 317482"/>
              <a:gd name="connsiteX0" fmla="*/ 0 w 1738834"/>
              <a:gd name="connsiteY0" fmla="*/ 60473 h 241891"/>
              <a:gd name="connsiteX1" fmla="*/ 0 w 1738834"/>
              <a:gd name="connsiteY1" fmla="*/ 60473 h 241891"/>
              <a:gd name="connsiteX2" fmla="*/ 619932 w 1738834"/>
              <a:gd name="connsiteY2" fmla="*/ 90709 h 241891"/>
              <a:gd name="connsiteX3" fmla="*/ 801375 w 1738834"/>
              <a:gd name="connsiteY3" fmla="*/ 151182 h 241891"/>
              <a:gd name="connsiteX4" fmla="*/ 861857 w 1738834"/>
              <a:gd name="connsiteY4" fmla="*/ 166300 h 241891"/>
              <a:gd name="connsiteX5" fmla="*/ 1028180 w 1738834"/>
              <a:gd name="connsiteY5" fmla="*/ 211655 h 241891"/>
              <a:gd name="connsiteX6" fmla="*/ 1073541 w 1738834"/>
              <a:gd name="connsiteY6" fmla="*/ 226773 h 241891"/>
              <a:gd name="connsiteX7" fmla="*/ 1149142 w 1738834"/>
              <a:gd name="connsiteY7" fmla="*/ 241891 h 241891"/>
              <a:gd name="connsiteX8" fmla="*/ 1239864 w 1738834"/>
              <a:gd name="connsiteY8" fmla="*/ 226773 h 241891"/>
              <a:gd name="connsiteX9" fmla="*/ 1360826 w 1738834"/>
              <a:gd name="connsiteY9" fmla="*/ 196537 h 241891"/>
              <a:gd name="connsiteX10" fmla="*/ 1406187 w 1738834"/>
              <a:gd name="connsiteY10" fmla="*/ 166300 h 241891"/>
              <a:gd name="connsiteX11" fmla="*/ 1451548 w 1738834"/>
              <a:gd name="connsiteY11" fmla="*/ 120946 h 241891"/>
              <a:gd name="connsiteX12" fmla="*/ 1542270 w 1738834"/>
              <a:gd name="connsiteY12" fmla="*/ 90709 h 241891"/>
              <a:gd name="connsiteX13" fmla="*/ 1602751 w 1738834"/>
              <a:gd name="connsiteY13" fmla="*/ 30236 h 241891"/>
              <a:gd name="connsiteX14" fmla="*/ 1738834 w 1738834"/>
              <a:gd name="connsiteY14" fmla="*/ 0 h 241891"/>
              <a:gd name="connsiteX0" fmla="*/ 0 w 1602751"/>
              <a:gd name="connsiteY0" fmla="*/ 30237 h 211655"/>
              <a:gd name="connsiteX1" fmla="*/ 0 w 1602751"/>
              <a:gd name="connsiteY1" fmla="*/ 30237 h 211655"/>
              <a:gd name="connsiteX2" fmla="*/ 619932 w 1602751"/>
              <a:gd name="connsiteY2" fmla="*/ 60473 h 211655"/>
              <a:gd name="connsiteX3" fmla="*/ 801375 w 1602751"/>
              <a:gd name="connsiteY3" fmla="*/ 120946 h 211655"/>
              <a:gd name="connsiteX4" fmla="*/ 861857 w 1602751"/>
              <a:gd name="connsiteY4" fmla="*/ 136064 h 211655"/>
              <a:gd name="connsiteX5" fmla="*/ 1028180 w 1602751"/>
              <a:gd name="connsiteY5" fmla="*/ 181419 h 211655"/>
              <a:gd name="connsiteX6" fmla="*/ 1073541 w 1602751"/>
              <a:gd name="connsiteY6" fmla="*/ 196537 h 211655"/>
              <a:gd name="connsiteX7" fmla="*/ 1149142 w 1602751"/>
              <a:gd name="connsiteY7" fmla="*/ 211655 h 211655"/>
              <a:gd name="connsiteX8" fmla="*/ 1239864 w 1602751"/>
              <a:gd name="connsiteY8" fmla="*/ 196537 h 211655"/>
              <a:gd name="connsiteX9" fmla="*/ 1360826 w 1602751"/>
              <a:gd name="connsiteY9" fmla="*/ 166301 h 211655"/>
              <a:gd name="connsiteX10" fmla="*/ 1406187 w 1602751"/>
              <a:gd name="connsiteY10" fmla="*/ 136064 h 211655"/>
              <a:gd name="connsiteX11" fmla="*/ 1451548 w 1602751"/>
              <a:gd name="connsiteY11" fmla="*/ 90710 h 211655"/>
              <a:gd name="connsiteX12" fmla="*/ 1542270 w 1602751"/>
              <a:gd name="connsiteY12" fmla="*/ 60473 h 211655"/>
              <a:gd name="connsiteX13" fmla="*/ 1602751 w 1602751"/>
              <a:gd name="connsiteY13" fmla="*/ 0 h 2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2751" h="211655">
                <a:moveTo>
                  <a:pt x="0" y="30237"/>
                </a:moveTo>
                <a:lnTo>
                  <a:pt x="0" y="30237"/>
                </a:lnTo>
                <a:cubicBezTo>
                  <a:pt x="206644" y="40316"/>
                  <a:pt x="414355" y="37203"/>
                  <a:pt x="619932" y="60473"/>
                </a:cubicBezTo>
                <a:cubicBezTo>
                  <a:pt x="683279" y="67643"/>
                  <a:pt x="740524" y="101933"/>
                  <a:pt x="801375" y="120946"/>
                </a:cubicBezTo>
                <a:cubicBezTo>
                  <a:pt x="821210" y="127144"/>
                  <a:pt x="841696" y="131025"/>
                  <a:pt x="861857" y="136064"/>
                </a:cubicBezTo>
                <a:cubicBezTo>
                  <a:pt x="969652" y="189955"/>
                  <a:pt x="875616" y="150911"/>
                  <a:pt x="1028180" y="181419"/>
                </a:cubicBezTo>
                <a:cubicBezTo>
                  <a:pt x="1043809" y="184544"/>
                  <a:pt x="1058079" y="192672"/>
                  <a:pt x="1073541" y="196537"/>
                </a:cubicBezTo>
                <a:cubicBezTo>
                  <a:pt x="1098473" y="202769"/>
                  <a:pt x="1123942" y="206616"/>
                  <a:pt x="1149142" y="211655"/>
                </a:cubicBezTo>
                <a:cubicBezTo>
                  <a:pt x="1179383" y="206616"/>
                  <a:pt x="1209887" y="202960"/>
                  <a:pt x="1239864" y="196537"/>
                </a:cubicBezTo>
                <a:cubicBezTo>
                  <a:pt x="1280503" y="187830"/>
                  <a:pt x="1360826" y="166301"/>
                  <a:pt x="1360826" y="166301"/>
                </a:cubicBezTo>
                <a:cubicBezTo>
                  <a:pt x="1375946" y="156222"/>
                  <a:pt x="1392226" y="147696"/>
                  <a:pt x="1406187" y="136064"/>
                </a:cubicBezTo>
                <a:cubicBezTo>
                  <a:pt x="1422614" y="122377"/>
                  <a:pt x="1432856" y="101093"/>
                  <a:pt x="1451548" y="90710"/>
                </a:cubicBezTo>
                <a:cubicBezTo>
                  <a:pt x="1479414" y="75231"/>
                  <a:pt x="1542270" y="60473"/>
                  <a:pt x="1542270" y="60473"/>
                </a:cubicBezTo>
                <a:cubicBezTo>
                  <a:pt x="1562430" y="40315"/>
                  <a:pt x="1579551" y="16569"/>
                  <a:pt x="1602751" y="0"/>
                </a:cubicBez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1983151" y="4568135"/>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rot="10800000">
            <a:off x="3782468" y="4507664"/>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Connector 37"/>
          <p:cNvCxnSpPr/>
          <p:nvPr/>
        </p:nvCxnSpPr>
        <p:spPr>
          <a:xfrm flipV="1">
            <a:off x="3660309" y="4642508"/>
            <a:ext cx="241925" cy="1511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rot="10800000">
            <a:off x="4115116" y="4371598"/>
            <a:ext cx="1738834" cy="241891"/>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0" fmla="*/ 0 w 1769075"/>
              <a:gd name="connsiteY0" fmla="*/ 136064 h 317482"/>
              <a:gd name="connsiteX1" fmla="*/ 0 w 1769075"/>
              <a:gd name="connsiteY1" fmla="*/ 136064 h 317482"/>
              <a:gd name="connsiteX2" fmla="*/ 619932 w 1769075"/>
              <a:gd name="connsiteY2" fmla="*/ 166300 h 317482"/>
              <a:gd name="connsiteX3" fmla="*/ 801375 w 1769075"/>
              <a:gd name="connsiteY3" fmla="*/ 226773 h 317482"/>
              <a:gd name="connsiteX4" fmla="*/ 861857 w 1769075"/>
              <a:gd name="connsiteY4" fmla="*/ 241891 h 317482"/>
              <a:gd name="connsiteX5" fmla="*/ 1028180 w 1769075"/>
              <a:gd name="connsiteY5" fmla="*/ 287246 h 317482"/>
              <a:gd name="connsiteX6" fmla="*/ 1073541 w 1769075"/>
              <a:gd name="connsiteY6" fmla="*/ 302364 h 317482"/>
              <a:gd name="connsiteX7" fmla="*/ 1149142 w 1769075"/>
              <a:gd name="connsiteY7" fmla="*/ 317482 h 317482"/>
              <a:gd name="connsiteX8" fmla="*/ 1239864 w 1769075"/>
              <a:gd name="connsiteY8" fmla="*/ 302364 h 317482"/>
              <a:gd name="connsiteX9" fmla="*/ 1360826 w 1769075"/>
              <a:gd name="connsiteY9" fmla="*/ 272128 h 317482"/>
              <a:gd name="connsiteX10" fmla="*/ 1406187 w 1769075"/>
              <a:gd name="connsiteY10" fmla="*/ 241891 h 317482"/>
              <a:gd name="connsiteX11" fmla="*/ 1451548 w 1769075"/>
              <a:gd name="connsiteY11" fmla="*/ 196537 h 317482"/>
              <a:gd name="connsiteX12" fmla="*/ 1542270 w 1769075"/>
              <a:gd name="connsiteY12" fmla="*/ 166300 h 317482"/>
              <a:gd name="connsiteX13" fmla="*/ 1602751 w 1769075"/>
              <a:gd name="connsiteY13" fmla="*/ 105827 h 317482"/>
              <a:gd name="connsiteX14" fmla="*/ 1738834 w 1769075"/>
              <a:gd name="connsiteY14" fmla="*/ 75591 h 317482"/>
              <a:gd name="connsiteX15" fmla="*/ 1769075 w 1769075"/>
              <a:gd name="connsiteY15" fmla="*/ 0 h 317482"/>
              <a:gd name="connsiteX0" fmla="*/ 0 w 1738834"/>
              <a:gd name="connsiteY0" fmla="*/ 60473 h 241891"/>
              <a:gd name="connsiteX1" fmla="*/ 0 w 1738834"/>
              <a:gd name="connsiteY1" fmla="*/ 60473 h 241891"/>
              <a:gd name="connsiteX2" fmla="*/ 619932 w 1738834"/>
              <a:gd name="connsiteY2" fmla="*/ 90709 h 241891"/>
              <a:gd name="connsiteX3" fmla="*/ 801375 w 1738834"/>
              <a:gd name="connsiteY3" fmla="*/ 151182 h 241891"/>
              <a:gd name="connsiteX4" fmla="*/ 861857 w 1738834"/>
              <a:gd name="connsiteY4" fmla="*/ 166300 h 241891"/>
              <a:gd name="connsiteX5" fmla="*/ 1028180 w 1738834"/>
              <a:gd name="connsiteY5" fmla="*/ 211655 h 241891"/>
              <a:gd name="connsiteX6" fmla="*/ 1073541 w 1738834"/>
              <a:gd name="connsiteY6" fmla="*/ 226773 h 241891"/>
              <a:gd name="connsiteX7" fmla="*/ 1149142 w 1738834"/>
              <a:gd name="connsiteY7" fmla="*/ 241891 h 241891"/>
              <a:gd name="connsiteX8" fmla="*/ 1239864 w 1738834"/>
              <a:gd name="connsiteY8" fmla="*/ 226773 h 241891"/>
              <a:gd name="connsiteX9" fmla="*/ 1360826 w 1738834"/>
              <a:gd name="connsiteY9" fmla="*/ 196537 h 241891"/>
              <a:gd name="connsiteX10" fmla="*/ 1406187 w 1738834"/>
              <a:gd name="connsiteY10" fmla="*/ 166300 h 241891"/>
              <a:gd name="connsiteX11" fmla="*/ 1451548 w 1738834"/>
              <a:gd name="connsiteY11" fmla="*/ 120946 h 241891"/>
              <a:gd name="connsiteX12" fmla="*/ 1542270 w 1738834"/>
              <a:gd name="connsiteY12" fmla="*/ 90709 h 241891"/>
              <a:gd name="connsiteX13" fmla="*/ 1602751 w 1738834"/>
              <a:gd name="connsiteY13" fmla="*/ 30236 h 241891"/>
              <a:gd name="connsiteX14" fmla="*/ 1738834 w 1738834"/>
              <a:gd name="connsiteY14" fmla="*/ 0 h 2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8834" h="241891">
                <a:moveTo>
                  <a:pt x="0" y="60473"/>
                </a:moveTo>
                <a:lnTo>
                  <a:pt x="0" y="60473"/>
                </a:lnTo>
                <a:cubicBezTo>
                  <a:pt x="206644" y="70552"/>
                  <a:pt x="414355" y="67439"/>
                  <a:pt x="619932" y="90709"/>
                </a:cubicBezTo>
                <a:cubicBezTo>
                  <a:pt x="683279" y="97879"/>
                  <a:pt x="740524" y="132169"/>
                  <a:pt x="801375" y="151182"/>
                </a:cubicBezTo>
                <a:cubicBezTo>
                  <a:pt x="821210" y="157380"/>
                  <a:pt x="841696" y="161261"/>
                  <a:pt x="861857" y="166300"/>
                </a:cubicBezTo>
                <a:cubicBezTo>
                  <a:pt x="969652" y="220191"/>
                  <a:pt x="875616" y="181147"/>
                  <a:pt x="1028180" y="211655"/>
                </a:cubicBezTo>
                <a:cubicBezTo>
                  <a:pt x="1043809" y="214780"/>
                  <a:pt x="1058079" y="222908"/>
                  <a:pt x="1073541" y="226773"/>
                </a:cubicBezTo>
                <a:cubicBezTo>
                  <a:pt x="1098473" y="233005"/>
                  <a:pt x="1123942" y="236852"/>
                  <a:pt x="1149142" y="241891"/>
                </a:cubicBezTo>
                <a:cubicBezTo>
                  <a:pt x="1179383" y="236852"/>
                  <a:pt x="1209887" y="233196"/>
                  <a:pt x="1239864" y="226773"/>
                </a:cubicBezTo>
                <a:cubicBezTo>
                  <a:pt x="1280503" y="218066"/>
                  <a:pt x="1360826" y="196537"/>
                  <a:pt x="1360826" y="196537"/>
                </a:cubicBezTo>
                <a:cubicBezTo>
                  <a:pt x="1375946" y="186458"/>
                  <a:pt x="1392226" y="177932"/>
                  <a:pt x="1406187" y="166300"/>
                </a:cubicBezTo>
                <a:cubicBezTo>
                  <a:pt x="1422614" y="152613"/>
                  <a:pt x="1432856" y="131329"/>
                  <a:pt x="1451548" y="120946"/>
                </a:cubicBezTo>
                <a:cubicBezTo>
                  <a:pt x="1479414" y="105467"/>
                  <a:pt x="1542270" y="90709"/>
                  <a:pt x="1542270" y="90709"/>
                </a:cubicBezTo>
                <a:cubicBezTo>
                  <a:pt x="1562430" y="70551"/>
                  <a:pt x="1579551" y="46805"/>
                  <a:pt x="1602751" y="30236"/>
                </a:cubicBezTo>
                <a:cubicBezTo>
                  <a:pt x="1625408" y="14055"/>
                  <a:pt x="1732010" y="1137"/>
                  <a:pt x="1738834" y="0"/>
                </a:cubicBez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186782" y="4352480"/>
            <a:ext cx="1890037" cy="456906"/>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 name="connsiteX0" fmla="*/ 0 w 2116841"/>
              <a:gd name="connsiteY0" fmla="*/ 120946 h 468665"/>
              <a:gd name="connsiteX1" fmla="*/ 226804 w 2116841"/>
              <a:gd name="connsiteY1" fmla="*/ 15119 h 468665"/>
              <a:gd name="connsiteX2" fmla="*/ 302405 w 2116841"/>
              <a:gd name="connsiteY2" fmla="*/ 0 h 468665"/>
              <a:gd name="connsiteX3" fmla="*/ 952578 w 2116841"/>
              <a:gd name="connsiteY3" fmla="*/ 15119 h 468665"/>
              <a:gd name="connsiteX4" fmla="*/ 1043300 w 2116841"/>
              <a:gd name="connsiteY4" fmla="*/ 60473 h 468665"/>
              <a:gd name="connsiteX5" fmla="*/ 1149142 w 2116841"/>
              <a:gd name="connsiteY5" fmla="*/ 120946 h 468665"/>
              <a:gd name="connsiteX6" fmla="*/ 1179383 w 2116841"/>
              <a:gd name="connsiteY6" fmla="*/ 151183 h 468665"/>
              <a:gd name="connsiteX7" fmla="*/ 1239864 w 2116841"/>
              <a:gd name="connsiteY7" fmla="*/ 166301 h 468665"/>
              <a:gd name="connsiteX8" fmla="*/ 1285225 w 2116841"/>
              <a:gd name="connsiteY8" fmla="*/ 181419 h 468665"/>
              <a:gd name="connsiteX9" fmla="*/ 1330586 w 2116841"/>
              <a:gd name="connsiteY9" fmla="*/ 211655 h 468665"/>
              <a:gd name="connsiteX10" fmla="*/ 1436428 w 2116841"/>
              <a:gd name="connsiteY10" fmla="*/ 241892 h 468665"/>
              <a:gd name="connsiteX11" fmla="*/ 1572510 w 2116841"/>
              <a:gd name="connsiteY11" fmla="*/ 302365 h 468665"/>
              <a:gd name="connsiteX12" fmla="*/ 1617871 w 2116841"/>
              <a:gd name="connsiteY12" fmla="*/ 317483 h 468665"/>
              <a:gd name="connsiteX13" fmla="*/ 1663232 w 2116841"/>
              <a:gd name="connsiteY13" fmla="*/ 332601 h 468665"/>
              <a:gd name="connsiteX14" fmla="*/ 1753954 w 2116841"/>
              <a:gd name="connsiteY14" fmla="*/ 393074 h 468665"/>
              <a:gd name="connsiteX15" fmla="*/ 1784195 w 2116841"/>
              <a:gd name="connsiteY15" fmla="*/ 438429 h 468665"/>
              <a:gd name="connsiteX16" fmla="*/ 1874916 w 2116841"/>
              <a:gd name="connsiteY16" fmla="*/ 468665 h 468665"/>
              <a:gd name="connsiteX17" fmla="*/ 2041240 w 2116841"/>
              <a:gd name="connsiteY17" fmla="*/ 453547 h 468665"/>
              <a:gd name="connsiteX18" fmla="*/ 2116841 w 2116841"/>
              <a:gd name="connsiteY18" fmla="*/ 438429 h 468665"/>
              <a:gd name="connsiteX19" fmla="*/ 2116841 w 2116841"/>
              <a:gd name="connsiteY19" fmla="*/ 438429 h 468665"/>
              <a:gd name="connsiteX20" fmla="*/ 2116841 w 2116841"/>
              <a:gd name="connsiteY20" fmla="*/ 438429 h 468665"/>
              <a:gd name="connsiteX0" fmla="*/ 0 w 1890037"/>
              <a:gd name="connsiteY0" fmla="*/ 15119 h 468665"/>
              <a:gd name="connsiteX1" fmla="*/ 75601 w 1890037"/>
              <a:gd name="connsiteY1" fmla="*/ 0 h 468665"/>
              <a:gd name="connsiteX2" fmla="*/ 725774 w 1890037"/>
              <a:gd name="connsiteY2" fmla="*/ 15119 h 468665"/>
              <a:gd name="connsiteX3" fmla="*/ 816496 w 1890037"/>
              <a:gd name="connsiteY3" fmla="*/ 60473 h 468665"/>
              <a:gd name="connsiteX4" fmla="*/ 922338 w 1890037"/>
              <a:gd name="connsiteY4" fmla="*/ 120946 h 468665"/>
              <a:gd name="connsiteX5" fmla="*/ 952579 w 1890037"/>
              <a:gd name="connsiteY5" fmla="*/ 151183 h 468665"/>
              <a:gd name="connsiteX6" fmla="*/ 1013060 w 1890037"/>
              <a:gd name="connsiteY6" fmla="*/ 166301 h 468665"/>
              <a:gd name="connsiteX7" fmla="*/ 1058421 w 1890037"/>
              <a:gd name="connsiteY7" fmla="*/ 181419 h 468665"/>
              <a:gd name="connsiteX8" fmla="*/ 1103782 w 1890037"/>
              <a:gd name="connsiteY8" fmla="*/ 211655 h 468665"/>
              <a:gd name="connsiteX9" fmla="*/ 1209624 w 1890037"/>
              <a:gd name="connsiteY9" fmla="*/ 241892 h 468665"/>
              <a:gd name="connsiteX10" fmla="*/ 1345706 w 1890037"/>
              <a:gd name="connsiteY10" fmla="*/ 302365 h 468665"/>
              <a:gd name="connsiteX11" fmla="*/ 1391067 w 1890037"/>
              <a:gd name="connsiteY11" fmla="*/ 317483 h 468665"/>
              <a:gd name="connsiteX12" fmla="*/ 1436428 w 1890037"/>
              <a:gd name="connsiteY12" fmla="*/ 332601 h 468665"/>
              <a:gd name="connsiteX13" fmla="*/ 1527150 w 1890037"/>
              <a:gd name="connsiteY13" fmla="*/ 393074 h 468665"/>
              <a:gd name="connsiteX14" fmla="*/ 1557391 w 1890037"/>
              <a:gd name="connsiteY14" fmla="*/ 438429 h 468665"/>
              <a:gd name="connsiteX15" fmla="*/ 1648112 w 1890037"/>
              <a:gd name="connsiteY15" fmla="*/ 468665 h 468665"/>
              <a:gd name="connsiteX16" fmla="*/ 1814436 w 1890037"/>
              <a:gd name="connsiteY16" fmla="*/ 453547 h 468665"/>
              <a:gd name="connsiteX17" fmla="*/ 1890037 w 1890037"/>
              <a:gd name="connsiteY17" fmla="*/ 438429 h 468665"/>
              <a:gd name="connsiteX18" fmla="*/ 1890037 w 1890037"/>
              <a:gd name="connsiteY18" fmla="*/ 438429 h 468665"/>
              <a:gd name="connsiteX19" fmla="*/ 1890037 w 1890037"/>
              <a:gd name="connsiteY19" fmla="*/ 438429 h 468665"/>
              <a:gd name="connsiteX0" fmla="*/ 0 w 1890037"/>
              <a:gd name="connsiteY0" fmla="*/ 3360 h 456906"/>
              <a:gd name="connsiteX1" fmla="*/ 725774 w 1890037"/>
              <a:gd name="connsiteY1" fmla="*/ 3360 h 456906"/>
              <a:gd name="connsiteX2" fmla="*/ 816496 w 1890037"/>
              <a:gd name="connsiteY2" fmla="*/ 48714 h 456906"/>
              <a:gd name="connsiteX3" fmla="*/ 922338 w 1890037"/>
              <a:gd name="connsiteY3" fmla="*/ 109187 h 456906"/>
              <a:gd name="connsiteX4" fmla="*/ 952579 w 1890037"/>
              <a:gd name="connsiteY4" fmla="*/ 139424 h 456906"/>
              <a:gd name="connsiteX5" fmla="*/ 1013060 w 1890037"/>
              <a:gd name="connsiteY5" fmla="*/ 154542 h 456906"/>
              <a:gd name="connsiteX6" fmla="*/ 1058421 w 1890037"/>
              <a:gd name="connsiteY6" fmla="*/ 169660 h 456906"/>
              <a:gd name="connsiteX7" fmla="*/ 1103782 w 1890037"/>
              <a:gd name="connsiteY7" fmla="*/ 199896 h 456906"/>
              <a:gd name="connsiteX8" fmla="*/ 1209624 w 1890037"/>
              <a:gd name="connsiteY8" fmla="*/ 230133 h 456906"/>
              <a:gd name="connsiteX9" fmla="*/ 1345706 w 1890037"/>
              <a:gd name="connsiteY9" fmla="*/ 290606 h 456906"/>
              <a:gd name="connsiteX10" fmla="*/ 1391067 w 1890037"/>
              <a:gd name="connsiteY10" fmla="*/ 305724 h 456906"/>
              <a:gd name="connsiteX11" fmla="*/ 1436428 w 1890037"/>
              <a:gd name="connsiteY11" fmla="*/ 320842 h 456906"/>
              <a:gd name="connsiteX12" fmla="*/ 1527150 w 1890037"/>
              <a:gd name="connsiteY12" fmla="*/ 381315 h 456906"/>
              <a:gd name="connsiteX13" fmla="*/ 1557391 w 1890037"/>
              <a:gd name="connsiteY13" fmla="*/ 426670 h 456906"/>
              <a:gd name="connsiteX14" fmla="*/ 1648112 w 1890037"/>
              <a:gd name="connsiteY14" fmla="*/ 456906 h 456906"/>
              <a:gd name="connsiteX15" fmla="*/ 1814436 w 1890037"/>
              <a:gd name="connsiteY15" fmla="*/ 441788 h 456906"/>
              <a:gd name="connsiteX16" fmla="*/ 1890037 w 1890037"/>
              <a:gd name="connsiteY16" fmla="*/ 426670 h 456906"/>
              <a:gd name="connsiteX17" fmla="*/ 1890037 w 1890037"/>
              <a:gd name="connsiteY17" fmla="*/ 426670 h 456906"/>
              <a:gd name="connsiteX18" fmla="*/ 1890037 w 1890037"/>
              <a:gd name="connsiteY18" fmla="*/ 426670 h 45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0037" h="456906">
                <a:moveTo>
                  <a:pt x="0" y="3360"/>
                </a:moveTo>
                <a:cubicBezTo>
                  <a:pt x="151203" y="3360"/>
                  <a:pt x="589691" y="-4199"/>
                  <a:pt x="725774" y="3360"/>
                </a:cubicBezTo>
                <a:cubicBezTo>
                  <a:pt x="861857" y="10919"/>
                  <a:pt x="786484" y="31566"/>
                  <a:pt x="816496" y="48714"/>
                </a:cubicBezTo>
                <a:cubicBezTo>
                  <a:pt x="870813" y="79748"/>
                  <a:pt x="876296" y="72358"/>
                  <a:pt x="922338" y="109187"/>
                </a:cubicBezTo>
                <a:cubicBezTo>
                  <a:pt x="933470" y="118091"/>
                  <a:pt x="939829" y="133050"/>
                  <a:pt x="952579" y="139424"/>
                </a:cubicBezTo>
                <a:cubicBezTo>
                  <a:pt x="971166" y="148716"/>
                  <a:pt x="993079" y="148834"/>
                  <a:pt x="1013060" y="154542"/>
                </a:cubicBezTo>
                <a:cubicBezTo>
                  <a:pt x="1028385" y="158920"/>
                  <a:pt x="1044165" y="162533"/>
                  <a:pt x="1058421" y="169660"/>
                </a:cubicBezTo>
                <a:cubicBezTo>
                  <a:pt x="1074675" y="177786"/>
                  <a:pt x="1087528" y="191770"/>
                  <a:pt x="1103782" y="199896"/>
                </a:cubicBezTo>
                <a:cubicBezTo>
                  <a:pt x="1125478" y="210743"/>
                  <a:pt x="1190240" y="225288"/>
                  <a:pt x="1209624" y="230133"/>
                </a:cubicBezTo>
                <a:cubicBezTo>
                  <a:pt x="1281508" y="278048"/>
                  <a:pt x="1237747" y="254624"/>
                  <a:pt x="1345706" y="290606"/>
                </a:cubicBezTo>
                <a:lnTo>
                  <a:pt x="1391067" y="305724"/>
                </a:lnTo>
                <a:lnTo>
                  <a:pt x="1436428" y="320842"/>
                </a:lnTo>
                <a:cubicBezTo>
                  <a:pt x="1466669" y="341000"/>
                  <a:pt x="1506988" y="351077"/>
                  <a:pt x="1527150" y="381315"/>
                </a:cubicBezTo>
                <a:cubicBezTo>
                  <a:pt x="1537230" y="396433"/>
                  <a:pt x="1541982" y="417040"/>
                  <a:pt x="1557391" y="426670"/>
                </a:cubicBezTo>
                <a:cubicBezTo>
                  <a:pt x="1584423" y="443562"/>
                  <a:pt x="1648112" y="456906"/>
                  <a:pt x="1648112" y="456906"/>
                </a:cubicBezTo>
                <a:cubicBezTo>
                  <a:pt x="1703553" y="451867"/>
                  <a:pt x="1759325" y="449660"/>
                  <a:pt x="1814436" y="441788"/>
                </a:cubicBezTo>
                <a:cubicBezTo>
                  <a:pt x="1942592" y="423483"/>
                  <a:pt x="1797543" y="426670"/>
                  <a:pt x="1890037" y="426670"/>
                </a:cubicBezTo>
                <a:lnTo>
                  <a:pt x="1890037" y="426670"/>
                </a:lnTo>
                <a:lnTo>
                  <a:pt x="1890037" y="426670"/>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6442444" y="4491328"/>
            <a:ext cx="1345707" cy="369332"/>
          </a:xfrm>
          <a:prstGeom prst="rect">
            <a:avLst/>
          </a:prstGeom>
          <a:noFill/>
        </p:spPr>
        <p:txBody>
          <a:bodyPr wrap="square" rtlCol="0">
            <a:spAutoFit/>
          </a:bodyPr>
          <a:lstStyle/>
          <a:p>
            <a:r>
              <a:rPr lang="en-US" dirty="0" smtClean="0"/>
              <a:t>Fibrin</a:t>
            </a:r>
            <a:endParaRPr lang="en-US" dirty="0"/>
          </a:p>
        </p:txBody>
      </p:sp>
      <p:sp>
        <p:nvSpPr>
          <p:cNvPr id="41" name="Explosion 1 40"/>
          <p:cNvSpPr/>
          <p:nvPr/>
        </p:nvSpPr>
        <p:spPr>
          <a:xfrm>
            <a:off x="2013406" y="2859779"/>
            <a:ext cx="1434022" cy="87442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Explosion 1 42"/>
          <p:cNvSpPr/>
          <p:nvPr/>
        </p:nvSpPr>
        <p:spPr>
          <a:xfrm>
            <a:off x="4433851" y="2830759"/>
            <a:ext cx="1434022" cy="87442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Line Callout 1 44"/>
          <p:cNvSpPr/>
          <p:nvPr/>
        </p:nvSpPr>
        <p:spPr>
          <a:xfrm>
            <a:off x="2071481" y="3598135"/>
            <a:ext cx="1209624" cy="393073"/>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GPIIbIIIa</a:t>
            </a:r>
            <a:endParaRPr lang="en-US" dirty="0"/>
          </a:p>
        </p:txBody>
      </p:sp>
      <p:sp>
        <p:nvSpPr>
          <p:cNvPr id="47" name="Line Callout 1 46"/>
          <p:cNvSpPr/>
          <p:nvPr/>
        </p:nvSpPr>
        <p:spPr>
          <a:xfrm>
            <a:off x="4461685" y="3599353"/>
            <a:ext cx="1209624" cy="393073"/>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GPIIbIIIa</a:t>
            </a:r>
            <a:endParaRPr lang="en-US" dirty="0"/>
          </a:p>
        </p:txBody>
      </p:sp>
      <p:sp>
        <p:nvSpPr>
          <p:cNvPr id="50" name="Explosion 1 49"/>
          <p:cNvSpPr/>
          <p:nvPr/>
        </p:nvSpPr>
        <p:spPr>
          <a:xfrm>
            <a:off x="2075084" y="5567156"/>
            <a:ext cx="1434022" cy="87442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Line Callout 1 50"/>
          <p:cNvSpPr/>
          <p:nvPr/>
        </p:nvSpPr>
        <p:spPr>
          <a:xfrm>
            <a:off x="2239001" y="5307710"/>
            <a:ext cx="1209624" cy="393073"/>
          </a:xfrm>
          <a:prstGeom prst="borderCallout1">
            <a:avLst>
              <a:gd name="adj1" fmla="val -5829"/>
              <a:gd name="adj2" fmla="val 55304"/>
              <a:gd name="adj3" fmla="val -125121"/>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GPIIbIIIa</a:t>
            </a:r>
            <a:endParaRPr lang="en-US" dirty="0"/>
          </a:p>
        </p:txBody>
      </p:sp>
      <p:sp>
        <p:nvSpPr>
          <p:cNvPr id="52" name="Line Callout 1 51"/>
          <p:cNvSpPr/>
          <p:nvPr/>
        </p:nvSpPr>
        <p:spPr>
          <a:xfrm>
            <a:off x="4780408" y="5233337"/>
            <a:ext cx="1209624" cy="393073"/>
          </a:xfrm>
          <a:prstGeom prst="borderCallout1">
            <a:avLst>
              <a:gd name="adj1" fmla="val -5829"/>
              <a:gd name="adj2" fmla="val 55304"/>
              <a:gd name="adj3" fmla="val -125121"/>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GPIIbIIIa</a:t>
            </a:r>
            <a:endParaRPr lang="en-US" dirty="0"/>
          </a:p>
        </p:txBody>
      </p:sp>
      <p:sp>
        <p:nvSpPr>
          <p:cNvPr id="57" name="Explosion 1 56"/>
          <p:cNvSpPr/>
          <p:nvPr/>
        </p:nvSpPr>
        <p:spPr>
          <a:xfrm>
            <a:off x="4737453" y="5553256"/>
            <a:ext cx="1434022" cy="87442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796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51"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Fibrinogen special features</a:t>
            </a:r>
            <a:br>
              <a:rPr lang="en-US" sz="4000" dirty="0" smtClean="0"/>
            </a:br>
            <a:endParaRPr lang="en-US" dirty="0"/>
          </a:p>
        </p:txBody>
      </p:sp>
      <p:sp>
        <p:nvSpPr>
          <p:cNvPr id="3" name="Content Placeholder 2"/>
          <p:cNvSpPr>
            <a:spLocks noGrp="1"/>
          </p:cNvSpPr>
          <p:nvPr>
            <p:ph idx="1"/>
          </p:nvPr>
        </p:nvSpPr>
        <p:spPr/>
        <p:txBody>
          <a:bodyPr/>
          <a:lstStyle/>
          <a:p>
            <a:r>
              <a:rPr lang="en-US" sz="2400" dirty="0" smtClean="0"/>
              <a:t>Fibrinogen is an acute phase reactant</a:t>
            </a:r>
          </a:p>
          <a:p>
            <a:r>
              <a:rPr lang="en-US" sz="2400" dirty="0" smtClean="0"/>
              <a:t>An elevated fibrinogen causes an elevated ESR</a:t>
            </a:r>
          </a:p>
          <a:p>
            <a:r>
              <a:rPr lang="en-US" sz="2400" dirty="0" smtClean="0"/>
              <a:t>Tests for deficiency of fibrinogen</a:t>
            </a:r>
          </a:p>
          <a:p>
            <a:pPr lvl="1"/>
            <a:r>
              <a:rPr lang="en-US" sz="2000" dirty="0" smtClean="0"/>
              <a:t>PT, PTT and TT (thrombin time) are prolonged when fibrinogen is &lt;1 g/L (100 mg/</a:t>
            </a:r>
            <a:r>
              <a:rPr lang="en-US" sz="2000" dirty="0" err="1" smtClean="0"/>
              <a:t>dL</a:t>
            </a:r>
            <a:r>
              <a:rPr lang="en-US" sz="2000" dirty="0" smtClean="0"/>
              <a:t>)</a:t>
            </a:r>
          </a:p>
          <a:p>
            <a:pPr lvl="1"/>
            <a:r>
              <a:rPr lang="en-US" sz="2000" dirty="0" smtClean="0"/>
              <a:t>Measure functional fibrinogen (</a:t>
            </a:r>
            <a:r>
              <a:rPr lang="en-US" sz="2000" dirty="0" err="1" smtClean="0"/>
              <a:t>Clauss</a:t>
            </a:r>
            <a:r>
              <a:rPr lang="en-US" sz="2000" dirty="0" smtClean="0"/>
              <a:t> method)</a:t>
            </a:r>
          </a:p>
          <a:p>
            <a:r>
              <a:rPr lang="en-US" sz="2400" dirty="0" smtClean="0"/>
              <a:t>Tests for </a:t>
            </a:r>
            <a:r>
              <a:rPr lang="en-US" sz="2400" dirty="0" err="1" smtClean="0"/>
              <a:t>dysfibrinogenemia</a:t>
            </a:r>
            <a:endParaRPr lang="en-US" sz="2400" dirty="0" smtClean="0"/>
          </a:p>
          <a:p>
            <a:pPr lvl="1"/>
            <a:r>
              <a:rPr lang="en-US" sz="2000" dirty="0" smtClean="0"/>
              <a:t>Thrombin time</a:t>
            </a:r>
          </a:p>
          <a:p>
            <a:pPr lvl="1"/>
            <a:r>
              <a:rPr lang="en-US" sz="2000" dirty="0" smtClean="0"/>
              <a:t>Fibrinogen antigen to activity ratio</a:t>
            </a:r>
          </a:p>
          <a:p>
            <a:r>
              <a:rPr lang="en-US" sz="2400" dirty="0" smtClean="0"/>
              <a:t>Tests for fibrinogen and </a:t>
            </a:r>
            <a:r>
              <a:rPr lang="en-US" sz="2400" dirty="0" err="1" smtClean="0"/>
              <a:t>dysfibrinogen</a:t>
            </a:r>
            <a:r>
              <a:rPr lang="en-US" sz="2400" dirty="0" smtClean="0"/>
              <a:t> in presence of heparin</a:t>
            </a:r>
          </a:p>
          <a:p>
            <a:pPr lvl="1"/>
            <a:r>
              <a:rPr lang="en-US" sz="2000" dirty="0" err="1" smtClean="0"/>
              <a:t>Reptilase</a:t>
            </a:r>
            <a:r>
              <a:rPr lang="en-US" sz="2000" dirty="0" smtClean="0"/>
              <a:t> time (converts fibrinogen to fibrin but insensitive to presence of heparin)</a:t>
            </a:r>
          </a:p>
          <a:p>
            <a:pPr lvl="1"/>
            <a:endParaRPr lang="en-US" sz="2000" dirty="0" smtClean="0"/>
          </a:p>
          <a:p>
            <a:pPr lvl="1"/>
            <a:endParaRPr lang="en-US" sz="2000" dirty="0"/>
          </a:p>
        </p:txBody>
      </p:sp>
    </p:spTree>
    <p:extLst>
      <p:ext uri="{BB962C8B-B14F-4D97-AF65-F5344CB8AC3E}">
        <p14:creationId xmlns:p14="http://schemas.microsoft.com/office/powerpoint/2010/main" val="395200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Factor XIII special features</a:t>
            </a:r>
            <a:endParaRPr lang="en-US" sz="3600" dirty="0"/>
          </a:p>
        </p:txBody>
      </p:sp>
      <p:sp>
        <p:nvSpPr>
          <p:cNvPr id="3" name="Content Placeholder 2"/>
          <p:cNvSpPr>
            <a:spLocks noGrp="1"/>
          </p:cNvSpPr>
          <p:nvPr>
            <p:ph idx="1"/>
          </p:nvPr>
        </p:nvSpPr>
        <p:spPr/>
        <p:txBody>
          <a:bodyPr/>
          <a:lstStyle/>
          <a:p>
            <a:r>
              <a:rPr lang="en-US" sz="2000" dirty="0"/>
              <a:t>It has the longest half-life of all the clotting factors (10 days)</a:t>
            </a:r>
          </a:p>
          <a:p>
            <a:r>
              <a:rPr lang="en-US" sz="2000" dirty="0" smtClean="0"/>
              <a:t>Screening coagulation tests (PT and PTT) are normal</a:t>
            </a:r>
          </a:p>
          <a:p>
            <a:r>
              <a:rPr lang="en-US" sz="2000" dirty="0" smtClean="0"/>
              <a:t>Factor XIII testing</a:t>
            </a:r>
          </a:p>
          <a:p>
            <a:pPr lvl="1"/>
            <a:r>
              <a:rPr lang="en-US" sz="1800" dirty="0" smtClean="0"/>
              <a:t>Clot solubility assay (with urea or acetic acid)</a:t>
            </a:r>
          </a:p>
          <a:p>
            <a:pPr lvl="2"/>
            <a:r>
              <a:rPr lang="en-US" sz="1800" dirty="0" smtClean="0"/>
              <a:t>Qualitative test (normal or abnormal)</a:t>
            </a:r>
          </a:p>
          <a:p>
            <a:pPr lvl="2"/>
            <a:r>
              <a:rPr lang="en-US" sz="1800" dirty="0" smtClean="0"/>
              <a:t>Sensitive only for very low levels (&lt;5%)</a:t>
            </a:r>
          </a:p>
          <a:p>
            <a:pPr lvl="1"/>
            <a:r>
              <a:rPr lang="en-US" sz="1800" dirty="0" smtClean="0"/>
              <a:t>Chromogenic assay</a:t>
            </a:r>
          </a:p>
          <a:p>
            <a:pPr lvl="2"/>
            <a:r>
              <a:rPr lang="en-US" sz="1800" dirty="0" smtClean="0"/>
              <a:t>More sensitive</a:t>
            </a:r>
          </a:p>
          <a:p>
            <a:pPr lvl="2"/>
            <a:r>
              <a:rPr lang="en-US" sz="1800" dirty="0" smtClean="0"/>
              <a:t>Not as readily available</a:t>
            </a:r>
          </a:p>
          <a:p>
            <a:r>
              <a:rPr lang="en-US" sz="2000" dirty="0" smtClean="0"/>
              <a:t>Factor XIII is associated with poor wound healing</a:t>
            </a:r>
          </a:p>
          <a:p>
            <a:pPr lvl="1"/>
            <a:r>
              <a:rPr lang="en-US" sz="1800" dirty="0" smtClean="0"/>
              <a:t>Delayed separation of umbilical stump (can also occur with leukocyte adhesion deficiency)</a:t>
            </a:r>
          </a:p>
          <a:p>
            <a:r>
              <a:rPr lang="en-US" sz="2000" dirty="0" smtClean="0"/>
              <a:t>Common presentation is bleeding from the umbilical stump and intracranial hemorrhage</a:t>
            </a:r>
            <a:endParaRPr lang="en-US" sz="2000" dirty="0"/>
          </a:p>
        </p:txBody>
      </p:sp>
    </p:spTree>
    <p:extLst>
      <p:ext uri="{BB962C8B-B14F-4D97-AF65-F5344CB8AC3E}">
        <p14:creationId xmlns:p14="http://schemas.microsoft.com/office/powerpoint/2010/main" val="240646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dirty="0" smtClean="0"/>
              <a:t>Disorders of primary hemostasis</a:t>
            </a:r>
          </a:p>
          <a:p>
            <a:r>
              <a:rPr lang="en-US" sz="2800" b="1" dirty="0" smtClean="0"/>
              <a:t>Plasma coagulation </a:t>
            </a:r>
          </a:p>
          <a:p>
            <a:pPr lvl="1"/>
            <a:r>
              <a:rPr lang="en-US" sz="2400" dirty="0" smtClean="0"/>
              <a:t>Clotting factors</a:t>
            </a:r>
          </a:p>
          <a:p>
            <a:pPr lvl="1"/>
            <a:r>
              <a:rPr lang="en-US" sz="2400" b="1" dirty="0" smtClean="0"/>
              <a:t>Natural inhibitors</a:t>
            </a:r>
          </a:p>
          <a:p>
            <a:r>
              <a:rPr lang="en-US" sz="2800" dirty="0" smtClean="0"/>
              <a:t>Fibrinolytic system</a:t>
            </a:r>
          </a:p>
          <a:p>
            <a:r>
              <a:rPr lang="en-US" sz="2800" dirty="0" smtClean="0"/>
              <a:t>Laboratory Testing</a:t>
            </a:r>
          </a:p>
          <a:p>
            <a:r>
              <a:rPr lang="en-US" sz="2800" dirty="0" smtClean="0"/>
              <a:t>Warfarin and DDAVP</a:t>
            </a:r>
          </a:p>
          <a:p>
            <a:r>
              <a:rPr lang="en-US" sz="2800" dirty="0" smtClean="0"/>
              <a:t>Acquired Hemostatic Disorders</a:t>
            </a:r>
          </a:p>
        </p:txBody>
      </p:sp>
    </p:spTree>
    <p:extLst>
      <p:ext uri="{BB962C8B-B14F-4D97-AF65-F5344CB8AC3E}">
        <p14:creationId xmlns:p14="http://schemas.microsoft.com/office/powerpoint/2010/main" val="2831371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510898" y="2518207"/>
            <a:ext cx="413854" cy="369332"/>
          </a:xfrm>
          <a:prstGeom prst="rect">
            <a:avLst/>
          </a:prstGeom>
          <a:noFill/>
        </p:spPr>
        <p:txBody>
          <a:bodyPr wrap="square" rtlCol="0">
            <a:spAutoFit/>
          </a:bodyPr>
          <a:lstStyle/>
          <a:p>
            <a:r>
              <a:rPr lang="en-US" dirty="0" smtClean="0"/>
              <a:t>XI</a:t>
            </a:r>
            <a:endParaRPr lang="en-US" dirty="0"/>
          </a:p>
        </p:txBody>
      </p:sp>
      <p:sp>
        <p:nvSpPr>
          <p:cNvPr id="37" name="TextBox 36"/>
          <p:cNvSpPr txBox="1"/>
          <p:nvPr/>
        </p:nvSpPr>
        <p:spPr>
          <a:xfrm>
            <a:off x="2120127" y="2518376"/>
            <a:ext cx="528019" cy="369332"/>
          </a:xfrm>
          <a:prstGeom prst="rect">
            <a:avLst/>
          </a:prstGeom>
          <a:noFill/>
        </p:spPr>
        <p:txBody>
          <a:bodyPr wrap="square" rtlCol="0">
            <a:spAutoFit/>
          </a:bodyPr>
          <a:lstStyle/>
          <a:p>
            <a:r>
              <a:rPr lang="en-US" dirty="0" err="1" smtClean="0"/>
              <a:t>XIa</a:t>
            </a:r>
            <a:endParaRPr lang="en-US" dirty="0"/>
          </a:p>
        </p:txBody>
      </p:sp>
      <p:sp>
        <p:nvSpPr>
          <p:cNvPr id="58" name="U-Turn Arrow 57"/>
          <p:cNvSpPr/>
          <p:nvPr/>
        </p:nvSpPr>
        <p:spPr>
          <a:xfrm>
            <a:off x="1678803"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784826" y="2344579"/>
            <a:ext cx="65357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0" name="TextBox 59"/>
          <p:cNvSpPr txBox="1"/>
          <p:nvPr/>
        </p:nvSpPr>
        <p:spPr>
          <a:xfrm>
            <a:off x="1831077" y="3079336"/>
            <a:ext cx="413854" cy="369332"/>
          </a:xfrm>
          <a:prstGeom prst="rect">
            <a:avLst/>
          </a:prstGeom>
          <a:noFill/>
        </p:spPr>
        <p:txBody>
          <a:bodyPr wrap="square" rtlCol="0">
            <a:spAutoFit/>
          </a:bodyPr>
          <a:lstStyle/>
          <a:p>
            <a:r>
              <a:rPr lang="en-US" dirty="0" smtClean="0"/>
              <a:t>IX</a:t>
            </a:r>
            <a:endParaRPr lang="en-US" dirty="0"/>
          </a:p>
        </p:txBody>
      </p:sp>
      <p:sp>
        <p:nvSpPr>
          <p:cNvPr id="61" name="TextBox 60"/>
          <p:cNvSpPr txBox="1"/>
          <p:nvPr/>
        </p:nvSpPr>
        <p:spPr>
          <a:xfrm>
            <a:off x="2449830" y="3079336"/>
            <a:ext cx="585720" cy="369332"/>
          </a:xfrm>
          <a:prstGeom prst="rect">
            <a:avLst/>
          </a:prstGeom>
          <a:noFill/>
        </p:spPr>
        <p:txBody>
          <a:bodyPr wrap="square" rtlCol="0">
            <a:spAutoFit/>
          </a:bodyPr>
          <a:lstStyle/>
          <a:p>
            <a:r>
              <a:rPr lang="en-US" dirty="0" err="1" smtClean="0"/>
              <a:t>IXa</a:t>
            </a:r>
            <a:endParaRPr lang="en-US" dirty="0"/>
          </a:p>
        </p:txBody>
      </p:sp>
      <p:sp>
        <p:nvSpPr>
          <p:cNvPr id="62" name="U-Turn Arrow 61"/>
          <p:cNvSpPr/>
          <p:nvPr/>
        </p:nvSpPr>
        <p:spPr>
          <a:xfrm>
            <a:off x="2014563"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2101168" y="2882263"/>
            <a:ext cx="642032"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4" name="TextBox 63"/>
          <p:cNvSpPr txBox="1"/>
          <p:nvPr/>
        </p:nvSpPr>
        <p:spPr>
          <a:xfrm>
            <a:off x="2221242" y="3589367"/>
            <a:ext cx="285574" cy="369332"/>
          </a:xfrm>
          <a:prstGeom prst="rect">
            <a:avLst/>
          </a:prstGeom>
          <a:noFill/>
        </p:spPr>
        <p:txBody>
          <a:bodyPr wrap="square" rtlCol="0">
            <a:spAutoFit/>
          </a:bodyPr>
          <a:lstStyle/>
          <a:p>
            <a:r>
              <a:rPr lang="en-US" dirty="0" smtClean="0"/>
              <a:t>X</a:t>
            </a:r>
            <a:endParaRPr lang="en-US" dirty="0"/>
          </a:p>
        </p:txBody>
      </p:sp>
      <p:sp>
        <p:nvSpPr>
          <p:cNvPr id="65" name="TextBox 64"/>
          <p:cNvSpPr txBox="1"/>
          <p:nvPr/>
        </p:nvSpPr>
        <p:spPr>
          <a:xfrm>
            <a:off x="2836595" y="3586431"/>
            <a:ext cx="439736" cy="369332"/>
          </a:xfrm>
          <a:prstGeom prst="rect">
            <a:avLst/>
          </a:prstGeom>
          <a:noFill/>
        </p:spPr>
        <p:txBody>
          <a:bodyPr wrap="square" rtlCol="0">
            <a:spAutoFit/>
          </a:bodyPr>
          <a:lstStyle/>
          <a:p>
            <a:r>
              <a:rPr lang="en-US" dirty="0" err="1" smtClean="0"/>
              <a:t>Xa</a:t>
            </a:r>
            <a:endParaRPr lang="en-US" dirty="0"/>
          </a:p>
        </p:txBody>
      </p:sp>
      <p:sp>
        <p:nvSpPr>
          <p:cNvPr id="67" name="U-Turn Arrow 66"/>
          <p:cNvSpPr/>
          <p:nvPr/>
        </p:nvSpPr>
        <p:spPr>
          <a:xfrm>
            <a:off x="2364029"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2470285" y="3390426"/>
            <a:ext cx="47444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9" name="TextBox 68"/>
          <p:cNvSpPr txBox="1"/>
          <p:nvPr/>
        </p:nvSpPr>
        <p:spPr>
          <a:xfrm>
            <a:off x="756912" y="3390426"/>
            <a:ext cx="782059" cy="369332"/>
          </a:xfrm>
          <a:prstGeom prst="rect">
            <a:avLst/>
          </a:prstGeom>
          <a:noFill/>
        </p:spPr>
        <p:txBody>
          <a:bodyPr wrap="square" rtlCol="0">
            <a:spAutoFit/>
          </a:bodyPr>
          <a:lstStyle/>
          <a:p>
            <a:r>
              <a:rPr lang="en-US" dirty="0" smtClean="0"/>
              <a:t>VIII</a:t>
            </a:r>
            <a:endParaRPr lang="en-US" dirty="0"/>
          </a:p>
        </p:txBody>
      </p:sp>
      <p:sp>
        <p:nvSpPr>
          <p:cNvPr id="70" name="TextBox 69"/>
          <p:cNvSpPr txBox="1"/>
          <p:nvPr/>
        </p:nvSpPr>
        <p:spPr>
          <a:xfrm>
            <a:off x="68233" y="3405023"/>
            <a:ext cx="607719" cy="369332"/>
          </a:xfrm>
          <a:prstGeom prst="rect">
            <a:avLst/>
          </a:prstGeom>
          <a:noFill/>
        </p:spPr>
        <p:txBody>
          <a:bodyPr wrap="square" rtlCol="0">
            <a:spAutoFit/>
          </a:bodyPr>
          <a:lstStyle/>
          <a:p>
            <a:r>
              <a:rPr lang="en-US" dirty="0" smtClean="0"/>
              <a:t>VIII</a:t>
            </a:r>
            <a:endParaRPr lang="en-US" dirty="0"/>
          </a:p>
        </p:txBody>
      </p:sp>
      <p:cxnSp>
        <p:nvCxnSpPr>
          <p:cNvPr id="71" name="Straight Arrow Connector 70"/>
          <p:cNvCxnSpPr/>
          <p:nvPr/>
        </p:nvCxnSpPr>
        <p:spPr>
          <a:xfrm>
            <a:off x="519900"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480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611192" y="2230913"/>
            <a:ext cx="491809" cy="369332"/>
          </a:xfrm>
          <a:prstGeom prst="rect">
            <a:avLst/>
          </a:prstGeom>
          <a:noFill/>
        </p:spPr>
        <p:txBody>
          <a:bodyPr wrap="square" rtlCol="0">
            <a:spAutoFit/>
          </a:bodyPr>
          <a:lstStyle/>
          <a:p>
            <a:r>
              <a:rPr lang="en-US" dirty="0"/>
              <a:t>V</a:t>
            </a:r>
            <a:r>
              <a:rPr lang="en-US" dirty="0" smtClean="0"/>
              <a:t>II</a:t>
            </a:r>
            <a:endParaRPr lang="en-US" dirty="0"/>
          </a:p>
        </p:txBody>
      </p:sp>
      <p:sp>
        <p:nvSpPr>
          <p:cNvPr id="96" name="TextBox 95"/>
          <p:cNvSpPr txBox="1"/>
          <p:nvPr/>
        </p:nvSpPr>
        <p:spPr>
          <a:xfrm>
            <a:off x="3552906" y="2994875"/>
            <a:ext cx="675170" cy="369332"/>
          </a:xfrm>
          <a:prstGeom prst="rect">
            <a:avLst/>
          </a:prstGeom>
          <a:noFill/>
        </p:spPr>
        <p:txBody>
          <a:bodyPr wrap="square" rtlCol="0">
            <a:spAutoFit/>
          </a:bodyPr>
          <a:lstStyle/>
          <a:p>
            <a:r>
              <a:rPr lang="en-US" dirty="0" err="1" smtClean="0"/>
              <a:t>VIIa</a:t>
            </a:r>
            <a:endParaRPr lang="en-US" dirty="0"/>
          </a:p>
        </p:txBody>
      </p:sp>
      <p:sp>
        <p:nvSpPr>
          <p:cNvPr id="97" name="TextBox 96"/>
          <p:cNvSpPr txBox="1"/>
          <p:nvPr/>
        </p:nvSpPr>
        <p:spPr>
          <a:xfrm>
            <a:off x="3782613" y="2642633"/>
            <a:ext cx="477103" cy="276999"/>
          </a:xfrm>
          <a:prstGeom prst="rect">
            <a:avLst/>
          </a:prstGeom>
          <a:noFill/>
        </p:spPr>
        <p:txBody>
          <a:bodyPr wrap="square" rtlCol="0">
            <a:spAutoFit/>
          </a:bodyPr>
          <a:lstStyle/>
          <a:p>
            <a:r>
              <a:rPr lang="en-US" sz="1200" dirty="0" smtClean="0"/>
              <a:t>TF</a:t>
            </a:r>
            <a:endParaRPr lang="en-US" sz="1200" dirty="0"/>
          </a:p>
        </p:txBody>
      </p:sp>
      <p:sp>
        <p:nvSpPr>
          <p:cNvPr id="98" name="TextBox 97"/>
          <p:cNvSpPr txBox="1"/>
          <p:nvPr/>
        </p:nvSpPr>
        <p:spPr>
          <a:xfrm>
            <a:off x="3968944" y="3575092"/>
            <a:ext cx="603055" cy="369332"/>
          </a:xfrm>
          <a:prstGeom prst="rect">
            <a:avLst/>
          </a:prstGeom>
          <a:noFill/>
        </p:spPr>
        <p:txBody>
          <a:bodyPr wrap="square" rtlCol="0">
            <a:spAutoFit/>
          </a:bodyPr>
          <a:lstStyle/>
          <a:p>
            <a:r>
              <a:rPr lang="en-US" dirty="0" err="1" smtClean="0"/>
              <a:t>Xa</a:t>
            </a:r>
            <a:endParaRPr lang="en-US" dirty="0"/>
          </a:p>
        </p:txBody>
      </p:sp>
      <p:sp>
        <p:nvSpPr>
          <p:cNvPr id="99" name="TextBox 98"/>
          <p:cNvSpPr txBox="1"/>
          <p:nvPr/>
        </p:nvSpPr>
        <p:spPr>
          <a:xfrm>
            <a:off x="3380924" y="3575092"/>
            <a:ext cx="285574" cy="369332"/>
          </a:xfrm>
          <a:prstGeom prst="rect">
            <a:avLst/>
          </a:prstGeom>
          <a:noFill/>
        </p:spPr>
        <p:txBody>
          <a:bodyPr wrap="square" rtlCol="0">
            <a:spAutoFit/>
          </a:bodyPr>
          <a:lstStyle/>
          <a:p>
            <a:r>
              <a:rPr lang="en-US" dirty="0" smtClean="0"/>
              <a:t>X</a:t>
            </a:r>
            <a:endParaRPr lang="en-US" dirty="0"/>
          </a:p>
        </p:txBody>
      </p:sp>
      <p:sp>
        <p:nvSpPr>
          <p:cNvPr id="100" name="U-Turn Arrow 99"/>
          <p:cNvSpPr/>
          <p:nvPr/>
        </p:nvSpPr>
        <p:spPr>
          <a:xfrm>
            <a:off x="3523710" y="3400361"/>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TextBox 100"/>
          <p:cNvSpPr txBox="1"/>
          <p:nvPr/>
        </p:nvSpPr>
        <p:spPr>
          <a:xfrm>
            <a:off x="3628556" y="3364207"/>
            <a:ext cx="638643"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cxnSp>
        <p:nvCxnSpPr>
          <p:cNvPr id="102" name="Straight Arrow Connector 101"/>
          <p:cNvCxnSpPr/>
          <p:nvPr/>
        </p:nvCxnSpPr>
        <p:spPr>
          <a:xfrm>
            <a:off x="3788039" y="2588998"/>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3041752"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4193455"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178336" y="4362887"/>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2836595"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583861" y="4362887"/>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230612" y="473221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552906" y="5099379"/>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962427"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30592" y="5099379"/>
            <a:ext cx="998808" cy="369332"/>
          </a:xfrm>
          <a:prstGeom prst="rect">
            <a:avLst/>
          </a:prstGeom>
          <a:noFill/>
        </p:spPr>
        <p:txBody>
          <a:bodyPr wrap="square" rtlCol="0">
            <a:spAutoFit/>
          </a:bodyPr>
          <a:lstStyle/>
          <a:p>
            <a:r>
              <a:rPr lang="en-US" dirty="0" smtClean="0"/>
              <a:t>Fibrin</a:t>
            </a:r>
            <a:endParaRPr lang="en-US" dirty="0"/>
          </a:p>
        </p:txBody>
      </p:sp>
      <p:cxnSp>
        <p:nvCxnSpPr>
          <p:cNvPr id="114" name="Straight Arrow Connector 113"/>
          <p:cNvCxnSpPr/>
          <p:nvPr/>
        </p:nvCxnSpPr>
        <p:spPr>
          <a:xfrm>
            <a:off x="6083831" y="4576076"/>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6877449" y="3998059"/>
            <a:ext cx="818751" cy="369332"/>
          </a:xfrm>
          <a:prstGeom prst="rect">
            <a:avLst/>
          </a:prstGeom>
          <a:noFill/>
        </p:spPr>
        <p:txBody>
          <a:bodyPr wrap="square" rtlCol="0">
            <a:spAutoFit/>
          </a:bodyPr>
          <a:lstStyle/>
          <a:p>
            <a:r>
              <a:rPr lang="en-US" dirty="0" smtClean="0"/>
              <a:t>XIII</a:t>
            </a:r>
            <a:endParaRPr lang="en-US" dirty="0"/>
          </a:p>
        </p:txBody>
      </p:sp>
      <p:cxnSp>
        <p:nvCxnSpPr>
          <p:cNvPr id="117" name="Straight Arrow Connector 116"/>
          <p:cNvCxnSpPr/>
          <p:nvPr/>
        </p:nvCxnSpPr>
        <p:spPr>
          <a:xfrm>
            <a:off x="7126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6877449" y="5468711"/>
            <a:ext cx="707241" cy="369332"/>
          </a:xfrm>
          <a:prstGeom prst="rect">
            <a:avLst/>
          </a:prstGeom>
          <a:noFill/>
        </p:spPr>
        <p:txBody>
          <a:bodyPr wrap="square" rtlCol="0">
            <a:spAutoFit/>
          </a:bodyPr>
          <a:lstStyle/>
          <a:p>
            <a:r>
              <a:rPr lang="en-US" dirty="0" err="1" smtClean="0"/>
              <a:t>XIIIa</a:t>
            </a:r>
            <a:endParaRPr lang="en-US" dirty="0"/>
          </a:p>
        </p:txBody>
      </p:sp>
      <p:cxnSp>
        <p:nvCxnSpPr>
          <p:cNvPr id="119" name="Straight Arrow Connector 118"/>
          <p:cNvCxnSpPr/>
          <p:nvPr/>
        </p:nvCxnSpPr>
        <p:spPr>
          <a:xfrm>
            <a:off x="5923148" y="546871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4999912" y="5896149"/>
            <a:ext cx="2239087" cy="369332"/>
          </a:xfrm>
          <a:prstGeom prst="rect">
            <a:avLst/>
          </a:prstGeom>
          <a:noFill/>
        </p:spPr>
        <p:txBody>
          <a:bodyPr wrap="square" rtlCol="0">
            <a:spAutoFit/>
          </a:bodyPr>
          <a:lstStyle/>
          <a:p>
            <a:r>
              <a:rPr lang="en-US" dirty="0" smtClean="0"/>
              <a:t>Cross-linked fibrin</a:t>
            </a:r>
            <a:endParaRPr lang="en-US" dirty="0"/>
          </a:p>
        </p:txBody>
      </p:sp>
      <p:cxnSp>
        <p:nvCxnSpPr>
          <p:cNvPr id="122" name="Straight Arrow Connector 121"/>
          <p:cNvCxnSpPr>
            <a:stCxn id="118" idx="1"/>
          </p:cNvCxnSpPr>
          <p:nvPr/>
        </p:nvCxnSpPr>
        <p:spPr>
          <a:xfrm flipH="1">
            <a:off x="6021792"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152400" y="3962400"/>
            <a:ext cx="306035" cy="369332"/>
          </a:xfrm>
          <a:prstGeom prst="rect">
            <a:avLst/>
          </a:prstGeom>
          <a:noFill/>
        </p:spPr>
        <p:txBody>
          <a:bodyPr wrap="square" rtlCol="0">
            <a:spAutoFit/>
          </a:bodyPr>
          <a:lstStyle/>
          <a:p>
            <a:r>
              <a:rPr lang="en-US" dirty="0" smtClean="0"/>
              <a:t>V</a:t>
            </a:r>
            <a:endParaRPr lang="en-US" dirty="0"/>
          </a:p>
        </p:txBody>
      </p:sp>
      <p:sp>
        <p:nvSpPr>
          <p:cNvPr id="126" name="TextBox 125"/>
          <p:cNvSpPr txBox="1"/>
          <p:nvPr/>
        </p:nvSpPr>
        <p:spPr>
          <a:xfrm>
            <a:off x="667706" y="3974552"/>
            <a:ext cx="447319" cy="369332"/>
          </a:xfrm>
          <a:prstGeom prst="rect">
            <a:avLst/>
          </a:prstGeom>
          <a:noFill/>
        </p:spPr>
        <p:txBody>
          <a:bodyPr wrap="square" rtlCol="0">
            <a:spAutoFit/>
          </a:bodyPr>
          <a:lstStyle/>
          <a:p>
            <a:r>
              <a:rPr lang="en-US" dirty="0" err="1" smtClean="0"/>
              <a:t>Va</a:t>
            </a:r>
            <a:endParaRPr lang="en-US" dirty="0"/>
          </a:p>
        </p:txBody>
      </p:sp>
      <p:cxnSp>
        <p:nvCxnSpPr>
          <p:cNvPr id="127" name="Straight Arrow Connector 126"/>
          <p:cNvCxnSpPr/>
          <p:nvPr/>
        </p:nvCxnSpPr>
        <p:spPr>
          <a:xfrm>
            <a:off x="457200" y="4191000"/>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1089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52400" y="3792800"/>
            <a:ext cx="914400"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132" name="Straight Arrow Connector 131"/>
          <p:cNvCxnSpPr/>
          <p:nvPr/>
        </p:nvCxnSpPr>
        <p:spPr>
          <a:xfrm flipV="1">
            <a:off x="610387" y="3668718"/>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610387" y="3974552"/>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2514600" y="304800"/>
            <a:ext cx="4941139" cy="756985"/>
          </a:xfrm>
        </p:spPr>
        <p:txBody>
          <a:bodyPr>
            <a:normAutofit/>
          </a:bodyPr>
          <a:lstStyle/>
          <a:p>
            <a:r>
              <a:rPr lang="en-US" sz="2800" dirty="0" smtClean="0"/>
              <a:t>Natural Coagulation Inhibitors</a:t>
            </a:r>
            <a:endParaRPr lang="en-US" sz="2800" dirty="0"/>
          </a:p>
        </p:txBody>
      </p:sp>
      <p:sp>
        <p:nvSpPr>
          <p:cNvPr id="2" name="TextBox 1"/>
          <p:cNvSpPr txBox="1"/>
          <p:nvPr/>
        </p:nvSpPr>
        <p:spPr>
          <a:xfrm>
            <a:off x="4839820" y="3562413"/>
            <a:ext cx="1760429" cy="369332"/>
          </a:xfrm>
          <a:prstGeom prst="rect">
            <a:avLst/>
          </a:prstGeom>
          <a:noFill/>
        </p:spPr>
        <p:txBody>
          <a:bodyPr wrap="square" rtlCol="0">
            <a:spAutoFit/>
          </a:bodyPr>
          <a:lstStyle/>
          <a:p>
            <a:r>
              <a:rPr lang="en-US" b="1" dirty="0" smtClean="0"/>
              <a:t>Antithrombin</a:t>
            </a:r>
            <a:endParaRPr lang="en-US" b="1" dirty="0"/>
          </a:p>
        </p:txBody>
      </p:sp>
      <p:cxnSp>
        <p:nvCxnSpPr>
          <p:cNvPr id="8" name="Straight Arrow Connector 7"/>
          <p:cNvCxnSpPr/>
          <p:nvPr/>
        </p:nvCxnSpPr>
        <p:spPr>
          <a:xfrm>
            <a:off x="5479978" y="3998059"/>
            <a:ext cx="0" cy="404476"/>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a:off x="4358068" y="3774876"/>
            <a:ext cx="481825" cy="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272527" y="5482424"/>
            <a:ext cx="1232673" cy="369332"/>
          </a:xfrm>
          <a:prstGeom prst="rect">
            <a:avLst/>
          </a:prstGeom>
          <a:noFill/>
        </p:spPr>
        <p:txBody>
          <a:bodyPr wrap="square" rtlCol="0">
            <a:spAutoFit/>
          </a:bodyPr>
          <a:lstStyle/>
          <a:p>
            <a:r>
              <a:rPr lang="en-US" b="1" dirty="0" smtClean="0"/>
              <a:t>Protein C</a:t>
            </a:r>
            <a:endParaRPr lang="en-US" b="1" dirty="0"/>
          </a:p>
        </p:txBody>
      </p:sp>
      <p:cxnSp>
        <p:nvCxnSpPr>
          <p:cNvPr id="72" name="Straight Arrow Connector 71"/>
          <p:cNvCxnSpPr/>
          <p:nvPr/>
        </p:nvCxnSpPr>
        <p:spPr>
          <a:xfrm flipH="1">
            <a:off x="1447800" y="5715000"/>
            <a:ext cx="838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61613" y="5468711"/>
            <a:ext cx="1614787" cy="369332"/>
          </a:xfrm>
          <a:prstGeom prst="rect">
            <a:avLst/>
          </a:prstGeom>
          <a:noFill/>
        </p:spPr>
        <p:txBody>
          <a:bodyPr wrap="square" rtlCol="0">
            <a:spAutoFit/>
          </a:bodyPr>
          <a:lstStyle/>
          <a:p>
            <a:r>
              <a:rPr lang="en-US" b="1" dirty="0" smtClean="0"/>
              <a:t>Protein </a:t>
            </a:r>
            <a:r>
              <a:rPr lang="en-US" b="1" dirty="0" err="1" smtClean="0"/>
              <a:t>Ca</a:t>
            </a:r>
            <a:endParaRPr lang="en-US" b="1" dirty="0"/>
          </a:p>
        </p:txBody>
      </p:sp>
      <p:sp>
        <p:nvSpPr>
          <p:cNvPr id="74" name="TextBox 73"/>
          <p:cNvSpPr txBox="1"/>
          <p:nvPr/>
        </p:nvSpPr>
        <p:spPr>
          <a:xfrm>
            <a:off x="1447800" y="5410200"/>
            <a:ext cx="1026244"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75" name="Straight Arrow Connector 74"/>
          <p:cNvCxnSpPr/>
          <p:nvPr/>
        </p:nvCxnSpPr>
        <p:spPr>
          <a:xfrm flipV="1">
            <a:off x="1061542" y="3777038"/>
            <a:ext cx="0" cy="1740745"/>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911554" y="4397448"/>
            <a:ext cx="0" cy="1119536"/>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rot="16200000">
            <a:off x="225639" y="4764290"/>
            <a:ext cx="966380" cy="276999"/>
          </a:xfrm>
          <a:prstGeom prst="rect">
            <a:avLst/>
          </a:prstGeom>
          <a:noFill/>
        </p:spPr>
        <p:txBody>
          <a:bodyPr wrap="square" rtlCol="0">
            <a:spAutoFit/>
          </a:bodyPr>
          <a:lstStyle/>
          <a:p>
            <a:r>
              <a:rPr lang="en-US" sz="1200" b="1" dirty="0" smtClean="0"/>
              <a:t>Protein S</a:t>
            </a:r>
            <a:endParaRPr lang="en-US" sz="1200" b="1" dirty="0"/>
          </a:p>
        </p:txBody>
      </p:sp>
      <p:sp>
        <p:nvSpPr>
          <p:cNvPr id="81" name="TextBox 80"/>
          <p:cNvSpPr txBox="1"/>
          <p:nvPr/>
        </p:nvSpPr>
        <p:spPr>
          <a:xfrm rot="16200000">
            <a:off x="728985" y="4802390"/>
            <a:ext cx="890180" cy="276999"/>
          </a:xfrm>
          <a:prstGeom prst="rect">
            <a:avLst/>
          </a:prstGeom>
          <a:noFill/>
        </p:spPr>
        <p:txBody>
          <a:bodyPr wrap="square" rtlCol="0">
            <a:spAutoFit/>
          </a:bodyPr>
          <a:lstStyle/>
          <a:p>
            <a:r>
              <a:rPr lang="en-US" sz="1200" b="1" dirty="0" smtClean="0"/>
              <a:t>Protein S</a:t>
            </a:r>
            <a:endParaRPr lang="en-US" sz="1200" b="1" dirty="0"/>
          </a:p>
        </p:txBody>
      </p:sp>
      <p:sp>
        <p:nvSpPr>
          <p:cNvPr id="82" name="TextBox 81"/>
          <p:cNvSpPr txBox="1"/>
          <p:nvPr/>
        </p:nvSpPr>
        <p:spPr>
          <a:xfrm>
            <a:off x="1499958" y="2057400"/>
            <a:ext cx="1014642"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sp>
        <p:nvSpPr>
          <p:cNvPr id="76" name="TextBox 75"/>
          <p:cNvSpPr txBox="1"/>
          <p:nvPr/>
        </p:nvSpPr>
        <p:spPr>
          <a:xfrm>
            <a:off x="3373970" y="4301941"/>
            <a:ext cx="664630"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3" name="TextBox 2"/>
          <p:cNvSpPr txBox="1"/>
          <p:nvPr/>
        </p:nvSpPr>
        <p:spPr>
          <a:xfrm>
            <a:off x="5117020" y="2433005"/>
            <a:ext cx="2960180" cy="646331"/>
          </a:xfrm>
          <a:prstGeom prst="rect">
            <a:avLst/>
          </a:prstGeom>
          <a:noFill/>
        </p:spPr>
        <p:txBody>
          <a:bodyPr wrap="square" rtlCol="0">
            <a:spAutoFit/>
          </a:bodyPr>
          <a:lstStyle/>
          <a:p>
            <a:r>
              <a:rPr lang="en-US" b="1" dirty="0" smtClean="0"/>
              <a:t>Tissue factor pathway</a:t>
            </a:r>
          </a:p>
          <a:p>
            <a:r>
              <a:rPr lang="en-US" b="1" dirty="0" smtClean="0"/>
              <a:t> inhibitor (TFPI)</a:t>
            </a:r>
            <a:endParaRPr lang="en-US" b="1" dirty="0"/>
          </a:p>
        </p:txBody>
      </p:sp>
      <p:cxnSp>
        <p:nvCxnSpPr>
          <p:cNvPr id="77" name="Straight Arrow Connector 76"/>
          <p:cNvCxnSpPr/>
          <p:nvPr/>
        </p:nvCxnSpPr>
        <p:spPr>
          <a:xfrm flipH="1">
            <a:off x="4145816" y="2781133"/>
            <a:ext cx="970896" cy="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3957356" y="1167396"/>
            <a:ext cx="1978678" cy="428279"/>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4976225" y="1402984"/>
            <a:ext cx="561117" cy="0"/>
          </a:xfrm>
          <a:prstGeom prst="line">
            <a:avLst/>
          </a:prstGeom>
          <a:ln>
            <a:solidFill>
              <a:srgbClr val="00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955924" y="1196576"/>
            <a:ext cx="2082042" cy="369332"/>
          </a:xfrm>
          <a:prstGeom prst="rect">
            <a:avLst/>
          </a:prstGeom>
          <a:noFill/>
        </p:spPr>
        <p:txBody>
          <a:bodyPr wrap="square" rtlCol="0">
            <a:spAutoFit/>
          </a:bodyPr>
          <a:lstStyle/>
          <a:p>
            <a:r>
              <a:rPr lang="en-US" dirty="0" smtClean="0"/>
              <a:t>Inhibits   (           )</a:t>
            </a:r>
            <a:endParaRPr lang="en-US" dirty="0"/>
          </a:p>
        </p:txBody>
      </p:sp>
    </p:spTree>
    <p:extLst>
      <p:ext uri="{BB962C8B-B14F-4D97-AF65-F5344CB8AC3E}">
        <p14:creationId xmlns:p14="http://schemas.microsoft.com/office/powerpoint/2010/main" val="416030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73" grpId="0"/>
      <p:bldP spid="74" grpId="0"/>
      <p:bldP spid="25" grpId="0"/>
      <p:bldP spid="81" grpId="0"/>
      <p:bldP spid="3" grpId="0"/>
      <p:bldP spid="21" grpId="0" animBg="1"/>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40062" y="716644"/>
            <a:ext cx="7361580" cy="808038"/>
          </a:xfrm>
          <a:prstGeom prst="rect">
            <a:avLst/>
          </a:prstGeom>
        </p:spPr>
        <p:txBody>
          <a:bodyPr>
            <a:noAutofit/>
          </a:bodyPr>
          <a:lstStyle>
            <a:lvl1pPr algn="l" rtl="0" eaLnBrk="1" fontAlgn="base" hangingPunct="1">
              <a:spcBef>
                <a:spcPct val="0"/>
              </a:spcBef>
              <a:spcAft>
                <a:spcPct val="0"/>
              </a:spcAft>
              <a:defRPr sz="4400" b="1" kern="1200">
                <a:solidFill>
                  <a:schemeClr val="tx1"/>
                </a:solidFill>
                <a:latin typeface="Arial Narrow" pitchFamily="34" charset="0"/>
                <a:ea typeface="ＭＳ Ｐゴシック" charset="0"/>
                <a:cs typeface="+mj-cs"/>
              </a:defRPr>
            </a:lvl1pPr>
            <a:lvl2pPr algn="ctr" rtl="0" eaLnBrk="1" fontAlgn="base" hangingPunct="1">
              <a:spcBef>
                <a:spcPct val="0"/>
              </a:spcBef>
              <a:spcAft>
                <a:spcPct val="0"/>
              </a:spcAft>
              <a:defRPr sz="4400">
                <a:solidFill>
                  <a:schemeClr val="tx1"/>
                </a:solidFill>
                <a:latin typeface="Calibri" charset="0"/>
                <a:ea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sz="2400" dirty="0" smtClean="0"/>
              <a:t>Endothelial cell’s antithrombotic effects</a:t>
            </a:r>
            <a:endParaRPr lang="en-US" sz="2400" dirty="0"/>
          </a:p>
        </p:txBody>
      </p:sp>
      <p:sp>
        <p:nvSpPr>
          <p:cNvPr id="4" name="Rounded Rectangle 3"/>
          <p:cNvSpPr/>
          <p:nvPr/>
        </p:nvSpPr>
        <p:spPr>
          <a:xfrm>
            <a:off x="196564" y="5004129"/>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907217" y="5079720"/>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491926" y="5005347"/>
            <a:ext cx="2402930"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278180" y="5080937"/>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Bracket 7"/>
          <p:cNvSpPr/>
          <p:nvPr/>
        </p:nvSpPr>
        <p:spPr>
          <a:xfrm>
            <a:off x="2268044" y="5004129"/>
            <a:ext cx="662844" cy="453546"/>
          </a:xfrm>
          <a:prstGeom prst="leftBracket">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ket 8"/>
          <p:cNvSpPr/>
          <p:nvPr/>
        </p:nvSpPr>
        <p:spPr>
          <a:xfrm rot="10800000">
            <a:off x="3826632" y="5005347"/>
            <a:ext cx="662844" cy="453546"/>
          </a:xfrm>
          <a:prstGeom prst="leftBracket">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ine Callout 1 9"/>
          <p:cNvSpPr/>
          <p:nvPr/>
        </p:nvSpPr>
        <p:spPr>
          <a:xfrm>
            <a:off x="302406" y="4323810"/>
            <a:ext cx="665293" cy="347719"/>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TM</a:t>
            </a:r>
            <a:endParaRPr lang="en-US" dirty="0"/>
          </a:p>
        </p:txBody>
      </p:sp>
      <p:sp>
        <p:nvSpPr>
          <p:cNvPr id="31" name="TextBox 30"/>
          <p:cNvSpPr txBox="1"/>
          <p:nvPr/>
        </p:nvSpPr>
        <p:spPr>
          <a:xfrm>
            <a:off x="3026471" y="3972621"/>
            <a:ext cx="1237453" cy="369332"/>
          </a:xfrm>
          <a:prstGeom prst="rect">
            <a:avLst/>
          </a:prstGeom>
          <a:noFill/>
        </p:spPr>
        <p:txBody>
          <a:bodyPr wrap="square" rtlCol="0">
            <a:spAutoFit/>
          </a:bodyPr>
          <a:lstStyle/>
          <a:p>
            <a:r>
              <a:rPr lang="en-US" dirty="0" smtClean="0"/>
              <a:t>Thrombin</a:t>
            </a:r>
            <a:endParaRPr lang="en-US" dirty="0"/>
          </a:p>
        </p:txBody>
      </p:sp>
      <p:sp>
        <p:nvSpPr>
          <p:cNvPr id="32" name="TextBox 31"/>
          <p:cNvSpPr txBox="1"/>
          <p:nvPr/>
        </p:nvSpPr>
        <p:spPr>
          <a:xfrm>
            <a:off x="45360" y="3954694"/>
            <a:ext cx="1285225" cy="369332"/>
          </a:xfrm>
          <a:prstGeom prst="rect">
            <a:avLst/>
          </a:prstGeom>
          <a:noFill/>
        </p:spPr>
        <p:txBody>
          <a:bodyPr wrap="square" rtlCol="0">
            <a:spAutoFit/>
          </a:bodyPr>
          <a:lstStyle/>
          <a:p>
            <a:r>
              <a:rPr lang="en-US" dirty="0" smtClean="0"/>
              <a:t>Thrombin</a:t>
            </a:r>
            <a:endParaRPr lang="en-US" dirty="0"/>
          </a:p>
        </p:txBody>
      </p:sp>
      <p:cxnSp>
        <p:nvCxnSpPr>
          <p:cNvPr id="33" name="Straight Arrow Connector 32"/>
          <p:cNvCxnSpPr/>
          <p:nvPr/>
        </p:nvCxnSpPr>
        <p:spPr>
          <a:xfrm flipH="1" flipV="1">
            <a:off x="861858" y="3658608"/>
            <a:ext cx="1" cy="3628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46993" y="3312027"/>
            <a:ext cx="1232673" cy="369332"/>
          </a:xfrm>
          <a:prstGeom prst="rect">
            <a:avLst/>
          </a:prstGeom>
          <a:noFill/>
        </p:spPr>
        <p:txBody>
          <a:bodyPr wrap="square" rtlCol="0">
            <a:spAutoFit/>
          </a:bodyPr>
          <a:lstStyle/>
          <a:p>
            <a:r>
              <a:rPr lang="en-US" dirty="0" smtClean="0"/>
              <a:t>PC</a:t>
            </a:r>
            <a:endParaRPr lang="en-US" dirty="0"/>
          </a:p>
        </p:txBody>
      </p:sp>
      <p:sp>
        <p:nvSpPr>
          <p:cNvPr id="38" name="TextBox 37"/>
          <p:cNvSpPr txBox="1"/>
          <p:nvPr/>
        </p:nvSpPr>
        <p:spPr>
          <a:xfrm>
            <a:off x="1164640" y="3312676"/>
            <a:ext cx="1330209" cy="369332"/>
          </a:xfrm>
          <a:prstGeom prst="rect">
            <a:avLst/>
          </a:prstGeom>
          <a:noFill/>
        </p:spPr>
        <p:txBody>
          <a:bodyPr wrap="square" rtlCol="0">
            <a:spAutoFit/>
          </a:bodyPr>
          <a:lstStyle/>
          <a:p>
            <a:r>
              <a:rPr lang="en-US" dirty="0" smtClean="0"/>
              <a:t>APC (PS)</a:t>
            </a:r>
            <a:endParaRPr lang="en-US" dirty="0"/>
          </a:p>
        </p:txBody>
      </p:sp>
      <p:cxnSp>
        <p:nvCxnSpPr>
          <p:cNvPr id="39" name="Straight Arrow Connector 38"/>
          <p:cNvCxnSpPr/>
          <p:nvPr/>
        </p:nvCxnSpPr>
        <p:spPr>
          <a:xfrm>
            <a:off x="673815" y="3532891"/>
            <a:ext cx="511725" cy="1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4568723" y="2708597"/>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188654" y="2784188"/>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411839" y="2709815"/>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2498440" y="2709815"/>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193972" y="2785406"/>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167851" y="2785405"/>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Arrow Connector 77"/>
          <p:cNvCxnSpPr/>
          <p:nvPr/>
        </p:nvCxnSpPr>
        <p:spPr>
          <a:xfrm>
            <a:off x="2343646" y="3537662"/>
            <a:ext cx="635053" cy="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2963725" y="3309351"/>
            <a:ext cx="1784048" cy="369332"/>
          </a:xfrm>
          <a:prstGeom prst="rect">
            <a:avLst/>
          </a:prstGeom>
          <a:noFill/>
        </p:spPr>
        <p:txBody>
          <a:bodyPr wrap="square" rtlCol="0">
            <a:spAutoFit/>
          </a:bodyPr>
          <a:lstStyle/>
          <a:p>
            <a:r>
              <a:rPr lang="en-US" dirty="0" err="1" smtClean="0"/>
              <a:t>Va</a:t>
            </a:r>
            <a:r>
              <a:rPr lang="en-US" dirty="0" smtClean="0"/>
              <a:t> and </a:t>
            </a:r>
            <a:r>
              <a:rPr lang="en-US" dirty="0" err="1" smtClean="0"/>
              <a:t>VIIIa</a:t>
            </a:r>
            <a:endParaRPr lang="en-US" dirty="0"/>
          </a:p>
        </p:txBody>
      </p:sp>
      <p:sp>
        <p:nvSpPr>
          <p:cNvPr id="101" name="Rectangle 100"/>
          <p:cNvSpPr/>
          <p:nvPr/>
        </p:nvSpPr>
        <p:spPr>
          <a:xfrm>
            <a:off x="285923" y="1330403"/>
            <a:ext cx="8705677" cy="114898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439685" y="1392096"/>
            <a:ext cx="665293" cy="33260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PS</a:t>
            </a:r>
            <a:endParaRPr lang="en-US" dirty="0"/>
          </a:p>
        </p:txBody>
      </p:sp>
      <p:sp>
        <p:nvSpPr>
          <p:cNvPr id="55" name="TextBox 54"/>
          <p:cNvSpPr txBox="1"/>
          <p:nvPr/>
        </p:nvSpPr>
        <p:spPr>
          <a:xfrm>
            <a:off x="1044502" y="1361856"/>
            <a:ext cx="1344509" cy="376739"/>
          </a:xfrm>
          <a:prstGeom prst="rect">
            <a:avLst/>
          </a:prstGeom>
          <a:noFill/>
        </p:spPr>
        <p:txBody>
          <a:bodyPr wrap="square" rtlCol="0">
            <a:spAutoFit/>
          </a:bodyPr>
          <a:lstStyle/>
          <a:p>
            <a:r>
              <a:rPr lang="en-US" dirty="0" smtClean="0"/>
              <a:t>--Protein S</a:t>
            </a:r>
            <a:endParaRPr lang="en-US" dirty="0"/>
          </a:p>
        </p:txBody>
      </p:sp>
      <p:cxnSp>
        <p:nvCxnSpPr>
          <p:cNvPr id="57" name="Straight Arrow Connector 56"/>
          <p:cNvCxnSpPr/>
          <p:nvPr/>
        </p:nvCxnSpPr>
        <p:spPr>
          <a:xfrm flipH="1" flipV="1">
            <a:off x="1991400" y="3701112"/>
            <a:ext cx="4479" cy="13483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3" name="Line Callout 1 62"/>
          <p:cNvSpPr/>
          <p:nvPr/>
        </p:nvSpPr>
        <p:spPr>
          <a:xfrm>
            <a:off x="5884190" y="4311126"/>
            <a:ext cx="665293" cy="347719"/>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a:t>
            </a:r>
            <a:r>
              <a:rPr lang="en-US" dirty="0" smtClean="0"/>
              <a:t>S</a:t>
            </a:r>
            <a:endParaRPr lang="en-US" dirty="0"/>
          </a:p>
        </p:txBody>
      </p:sp>
      <p:sp>
        <p:nvSpPr>
          <p:cNvPr id="23" name="TextBox 22"/>
          <p:cNvSpPr txBox="1"/>
          <p:nvPr/>
        </p:nvSpPr>
        <p:spPr>
          <a:xfrm>
            <a:off x="2948458" y="1390876"/>
            <a:ext cx="2812376" cy="646331"/>
          </a:xfrm>
          <a:prstGeom prst="rect">
            <a:avLst/>
          </a:prstGeom>
          <a:noFill/>
        </p:spPr>
        <p:txBody>
          <a:bodyPr wrap="square" rtlCol="0">
            <a:spAutoFit/>
          </a:bodyPr>
          <a:lstStyle/>
          <a:p>
            <a:r>
              <a:rPr lang="en-US" dirty="0" smtClean="0"/>
              <a:t>PC—protein C</a:t>
            </a:r>
          </a:p>
          <a:p>
            <a:r>
              <a:rPr lang="en-US" dirty="0" smtClean="0"/>
              <a:t>APC—activated protein C</a:t>
            </a:r>
            <a:endParaRPr lang="en-US" dirty="0"/>
          </a:p>
        </p:txBody>
      </p:sp>
      <p:sp>
        <p:nvSpPr>
          <p:cNvPr id="65" name="Rectangle 64"/>
          <p:cNvSpPr/>
          <p:nvPr/>
        </p:nvSpPr>
        <p:spPr>
          <a:xfrm>
            <a:off x="425762" y="1861978"/>
            <a:ext cx="662899" cy="360399"/>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a:t>
            </a:r>
            <a:r>
              <a:rPr lang="en-US" dirty="0" smtClean="0"/>
              <a:t>S</a:t>
            </a:r>
            <a:endParaRPr lang="en-US" dirty="0"/>
          </a:p>
        </p:txBody>
      </p:sp>
      <p:sp>
        <p:nvSpPr>
          <p:cNvPr id="26" name="TextBox 25"/>
          <p:cNvSpPr txBox="1"/>
          <p:nvPr/>
        </p:nvSpPr>
        <p:spPr>
          <a:xfrm>
            <a:off x="5910211" y="3958669"/>
            <a:ext cx="496883" cy="369332"/>
          </a:xfrm>
          <a:prstGeom prst="rect">
            <a:avLst/>
          </a:prstGeom>
          <a:noFill/>
        </p:spPr>
        <p:txBody>
          <a:bodyPr wrap="square" rtlCol="0">
            <a:spAutoFit/>
          </a:bodyPr>
          <a:lstStyle/>
          <a:p>
            <a:r>
              <a:rPr lang="en-US" dirty="0" smtClean="0"/>
              <a:t>AT</a:t>
            </a:r>
            <a:endParaRPr lang="en-US" dirty="0"/>
          </a:p>
        </p:txBody>
      </p:sp>
      <p:cxnSp>
        <p:nvCxnSpPr>
          <p:cNvPr id="66" name="Straight Arrow Connector 65"/>
          <p:cNvCxnSpPr/>
          <p:nvPr/>
        </p:nvCxnSpPr>
        <p:spPr>
          <a:xfrm flipH="1">
            <a:off x="4140811" y="4176841"/>
            <a:ext cx="1702263" cy="9938"/>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5" name="Rectangle 84"/>
          <p:cNvSpPr/>
          <p:nvPr/>
        </p:nvSpPr>
        <p:spPr>
          <a:xfrm>
            <a:off x="1710985" y="5067040"/>
            <a:ext cx="451216" cy="254572"/>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PS</a:t>
            </a:r>
            <a:endParaRPr lang="en-US" dirty="0"/>
          </a:p>
        </p:txBody>
      </p:sp>
      <p:sp>
        <p:nvSpPr>
          <p:cNvPr id="87" name="Rectangle 86"/>
          <p:cNvSpPr/>
          <p:nvPr/>
        </p:nvSpPr>
        <p:spPr>
          <a:xfrm>
            <a:off x="4615280" y="5068257"/>
            <a:ext cx="586102" cy="29871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TPA</a:t>
            </a:r>
            <a:endParaRPr lang="en-US" dirty="0"/>
          </a:p>
        </p:txBody>
      </p:sp>
      <p:sp>
        <p:nvSpPr>
          <p:cNvPr id="88" name="U-Turn Arrow 87"/>
          <p:cNvSpPr/>
          <p:nvPr/>
        </p:nvSpPr>
        <p:spPr>
          <a:xfrm rot="10800000" flipV="1">
            <a:off x="3492789" y="4470461"/>
            <a:ext cx="1451548" cy="43842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9" name="TextBox 88"/>
          <p:cNvSpPr txBox="1"/>
          <p:nvPr/>
        </p:nvSpPr>
        <p:spPr>
          <a:xfrm>
            <a:off x="1030578" y="1846856"/>
            <a:ext cx="1993481" cy="369332"/>
          </a:xfrm>
          <a:prstGeom prst="rect">
            <a:avLst/>
          </a:prstGeom>
          <a:noFill/>
        </p:spPr>
        <p:txBody>
          <a:bodyPr wrap="square" rtlCol="0">
            <a:spAutoFit/>
          </a:bodyPr>
          <a:lstStyle/>
          <a:p>
            <a:r>
              <a:rPr lang="en-US" dirty="0" smtClean="0"/>
              <a:t>--</a:t>
            </a:r>
            <a:r>
              <a:rPr lang="en-US" dirty="0" err="1" smtClean="0"/>
              <a:t>heparan</a:t>
            </a:r>
            <a:r>
              <a:rPr lang="en-US" dirty="0" smtClean="0"/>
              <a:t> sulfate</a:t>
            </a:r>
            <a:endParaRPr lang="en-US" dirty="0"/>
          </a:p>
        </p:txBody>
      </p:sp>
      <p:sp>
        <p:nvSpPr>
          <p:cNvPr id="94" name="Explosion 1 93"/>
          <p:cNvSpPr/>
          <p:nvPr/>
        </p:nvSpPr>
        <p:spPr>
          <a:xfrm>
            <a:off x="3404474" y="4885619"/>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Explosion 1 95"/>
          <p:cNvSpPr/>
          <p:nvPr/>
        </p:nvSpPr>
        <p:spPr>
          <a:xfrm>
            <a:off x="3073024" y="4871719"/>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Explosion 1 96"/>
          <p:cNvSpPr/>
          <p:nvPr/>
        </p:nvSpPr>
        <p:spPr>
          <a:xfrm>
            <a:off x="2771815" y="4872937"/>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8" name="Curved Connector 97"/>
          <p:cNvCxnSpPr/>
          <p:nvPr/>
        </p:nvCxnSpPr>
        <p:spPr>
          <a:xfrm flipV="1">
            <a:off x="2829884" y="4869282"/>
            <a:ext cx="951382" cy="227993"/>
          </a:xfrm>
          <a:prstGeom prst="curved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9" name="Curved Connector 98"/>
          <p:cNvCxnSpPr/>
          <p:nvPr/>
        </p:nvCxnSpPr>
        <p:spPr>
          <a:xfrm flipV="1">
            <a:off x="2936923" y="4930973"/>
            <a:ext cx="951382" cy="227993"/>
          </a:xfrm>
          <a:prstGeom prst="curved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88" idx="4"/>
          </p:cNvCxnSpPr>
          <p:nvPr/>
        </p:nvCxnSpPr>
        <p:spPr>
          <a:xfrm flipH="1">
            <a:off x="4942302" y="4908887"/>
            <a:ext cx="2035" cy="151972"/>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3652894" y="4437413"/>
            <a:ext cx="1410990" cy="369332"/>
          </a:xfrm>
          <a:prstGeom prst="rect">
            <a:avLst/>
          </a:prstGeom>
          <a:noFill/>
        </p:spPr>
        <p:txBody>
          <a:bodyPr wrap="square" rtlCol="0">
            <a:spAutoFit/>
          </a:bodyPr>
          <a:lstStyle/>
          <a:p>
            <a:r>
              <a:rPr lang="en-US" dirty="0" smtClean="0"/>
              <a:t>fibrinolysis</a:t>
            </a:r>
            <a:endParaRPr lang="en-US" dirty="0"/>
          </a:p>
        </p:txBody>
      </p:sp>
      <p:sp>
        <p:nvSpPr>
          <p:cNvPr id="100" name="Rectangle 99"/>
          <p:cNvSpPr/>
          <p:nvPr/>
        </p:nvSpPr>
        <p:spPr>
          <a:xfrm>
            <a:off x="5947062" y="5079721"/>
            <a:ext cx="751229" cy="302364"/>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PAI-1</a:t>
            </a:r>
            <a:endParaRPr lang="en-US" dirty="0"/>
          </a:p>
        </p:txBody>
      </p:sp>
      <p:sp>
        <p:nvSpPr>
          <p:cNvPr id="102" name="U-Turn Arrow 101"/>
          <p:cNvSpPr/>
          <p:nvPr/>
        </p:nvSpPr>
        <p:spPr>
          <a:xfrm rot="10800000" flipV="1">
            <a:off x="5066496" y="4716882"/>
            <a:ext cx="951381" cy="317483"/>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1" name="Rectangle 50"/>
          <p:cNvSpPr/>
          <p:nvPr/>
        </p:nvSpPr>
        <p:spPr>
          <a:xfrm>
            <a:off x="5481215" y="1439885"/>
            <a:ext cx="586102" cy="29871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TPA</a:t>
            </a:r>
            <a:endParaRPr lang="en-US" dirty="0"/>
          </a:p>
        </p:txBody>
      </p:sp>
      <p:sp>
        <p:nvSpPr>
          <p:cNvPr id="52" name="Rectangle 51"/>
          <p:cNvSpPr/>
          <p:nvPr/>
        </p:nvSpPr>
        <p:spPr>
          <a:xfrm>
            <a:off x="2979564" y="2042177"/>
            <a:ext cx="751229" cy="302364"/>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PAI-1</a:t>
            </a:r>
            <a:endParaRPr lang="en-US" dirty="0"/>
          </a:p>
        </p:txBody>
      </p:sp>
      <p:sp>
        <p:nvSpPr>
          <p:cNvPr id="53" name="TextBox 52"/>
          <p:cNvSpPr txBox="1"/>
          <p:nvPr/>
        </p:nvSpPr>
        <p:spPr>
          <a:xfrm>
            <a:off x="6017876" y="1380294"/>
            <a:ext cx="3126123" cy="369332"/>
          </a:xfrm>
          <a:prstGeom prst="rect">
            <a:avLst/>
          </a:prstGeom>
          <a:noFill/>
        </p:spPr>
        <p:txBody>
          <a:bodyPr wrap="square" rtlCol="0">
            <a:spAutoFit/>
          </a:bodyPr>
          <a:lstStyle/>
          <a:p>
            <a:r>
              <a:rPr lang="en-US" dirty="0" smtClean="0"/>
              <a:t>--tissue plasminogen activator</a:t>
            </a:r>
          </a:p>
        </p:txBody>
      </p:sp>
      <p:sp>
        <p:nvSpPr>
          <p:cNvPr id="56" name="TextBox 55"/>
          <p:cNvSpPr txBox="1"/>
          <p:nvPr/>
        </p:nvSpPr>
        <p:spPr>
          <a:xfrm>
            <a:off x="3670468" y="2008693"/>
            <a:ext cx="4863932" cy="369332"/>
          </a:xfrm>
          <a:prstGeom prst="rect">
            <a:avLst/>
          </a:prstGeom>
          <a:noFill/>
        </p:spPr>
        <p:txBody>
          <a:bodyPr wrap="square" rtlCol="0">
            <a:spAutoFit/>
          </a:bodyPr>
          <a:lstStyle/>
          <a:p>
            <a:r>
              <a:rPr lang="en-US" dirty="0" smtClean="0"/>
              <a:t>--plasminogen activator inhibitor type 1</a:t>
            </a:r>
          </a:p>
        </p:txBody>
      </p:sp>
    </p:spTree>
    <p:extLst>
      <p:ext uri="{BB962C8B-B14F-4D97-AF65-F5344CB8AC3E}">
        <p14:creationId xmlns:p14="http://schemas.microsoft.com/office/powerpoint/2010/main" val="362684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2" grpId="0"/>
      <p:bldP spid="37" grpId="0"/>
      <p:bldP spid="38" grpId="0"/>
      <p:bldP spid="81" grpId="0"/>
      <p:bldP spid="63" grpId="0" animBg="1"/>
      <p:bldP spid="26" grpId="0"/>
      <p:bldP spid="85" grpId="0" animBg="1"/>
      <p:bldP spid="87" grpId="0" animBg="1"/>
      <p:bldP spid="88" grpId="0" animBg="1"/>
      <p:bldP spid="83" grpId="0"/>
      <p:bldP spid="100" grpId="0" animBg="1"/>
      <p:bldP spid="10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dirty="0" smtClean="0"/>
              <a:t>Disorders of primary hemostasis</a:t>
            </a:r>
          </a:p>
          <a:p>
            <a:r>
              <a:rPr lang="en-US" sz="2800" dirty="0" smtClean="0"/>
              <a:t>Plasma coagulation </a:t>
            </a:r>
          </a:p>
          <a:p>
            <a:pPr lvl="1"/>
            <a:r>
              <a:rPr lang="en-US" sz="2400" dirty="0" smtClean="0"/>
              <a:t>Clotting factors</a:t>
            </a:r>
          </a:p>
          <a:p>
            <a:pPr lvl="1"/>
            <a:r>
              <a:rPr lang="en-US" sz="2400" dirty="0" smtClean="0"/>
              <a:t>Natural inhibitors</a:t>
            </a:r>
          </a:p>
          <a:p>
            <a:r>
              <a:rPr lang="en-US" sz="2800" b="1" dirty="0" smtClean="0"/>
              <a:t>Fibrinolytic system</a:t>
            </a:r>
          </a:p>
          <a:p>
            <a:r>
              <a:rPr lang="en-US" sz="2800" dirty="0" smtClean="0"/>
              <a:t>Laboratory Testing</a:t>
            </a:r>
          </a:p>
          <a:p>
            <a:r>
              <a:rPr lang="en-US" sz="2800" dirty="0" smtClean="0"/>
              <a:t>Warfarin and DDAVP</a:t>
            </a:r>
          </a:p>
          <a:p>
            <a:r>
              <a:rPr lang="en-US" sz="2800" dirty="0" smtClean="0"/>
              <a:t>Acquired Hemostatic Disorders</a:t>
            </a:r>
          </a:p>
        </p:txBody>
      </p:sp>
    </p:spTree>
    <p:extLst>
      <p:ext uri="{BB962C8B-B14F-4D97-AF65-F5344CB8AC3E}">
        <p14:creationId xmlns:p14="http://schemas.microsoft.com/office/powerpoint/2010/main" val="701613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25" y="195072"/>
            <a:ext cx="5270495" cy="808038"/>
          </a:xfrm>
        </p:spPr>
        <p:txBody>
          <a:bodyPr>
            <a:normAutofit/>
          </a:bodyPr>
          <a:lstStyle/>
          <a:p>
            <a:r>
              <a:rPr lang="en-US" sz="2800" dirty="0" smtClean="0"/>
              <a:t>Fibrinolysis and natural inhibitors</a:t>
            </a:r>
            <a:endParaRPr lang="en-US" sz="2800" dirty="0"/>
          </a:p>
        </p:txBody>
      </p:sp>
      <p:sp>
        <p:nvSpPr>
          <p:cNvPr id="3" name="TextBox 2"/>
          <p:cNvSpPr txBox="1"/>
          <p:nvPr/>
        </p:nvSpPr>
        <p:spPr>
          <a:xfrm>
            <a:off x="1470426" y="3069893"/>
            <a:ext cx="1512166" cy="369332"/>
          </a:xfrm>
          <a:prstGeom prst="rect">
            <a:avLst/>
          </a:prstGeom>
          <a:noFill/>
        </p:spPr>
        <p:txBody>
          <a:bodyPr wrap="square" rtlCol="0">
            <a:spAutoFit/>
          </a:bodyPr>
          <a:lstStyle/>
          <a:p>
            <a:r>
              <a:rPr lang="en-US" dirty="0" smtClean="0"/>
              <a:t>Plasminogen</a:t>
            </a:r>
            <a:endParaRPr lang="en-US" dirty="0"/>
          </a:p>
        </p:txBody>
      </p:sp>
      <p:sp>
        <p:nvSpPr>
          <p:cNvPr id="4" name="TextBox 3"/>
          <p:cNvSpPr txBox="1"/>
          <p:nvPr/>
        </p:nvSpPr>
        <p:spPr>
          <a:xfrm>
            <a:off x="3003908" y="3084162"/>
            <a:ext cx="1412272" cy="369332"/>
          </a:xfrm>
          <a:prstGeom prst="rect">
            <a:avLst/>
          </a:prstGeom>
          <a:noFill/>
        </p:spPr>
        <p:txBody>
          <a:bodyPr wrap="square" rtlCol="0">
            <a:spAutoFit/>
          </a:bodyPr>
          <a:lstStyle/>
          <a:p>
            <a:r>
              <a:rPr lang="en-US" dirty="0" smtClean="0"/>
              <a:t>Plasmin</a:t>
            </a:r>
            <a:endParaRPr lang="en-US" dirty="0"/>
          </a:p>
        </p:txBody>
      </p:sp>
      <p:sp>
        <p:nvSpPr>
          <p:cNvPr id="5" name="TextBox 4"/>
          <p:cNvSpPr txBox="1"/>
          <p:nvPr/>
        </p:nvSpPr>
        <p:spPr>
          <a:xfrm>
            <a:off x="2611553" y="2160398"/>
            <a:ext cx="742079" cy="646331"/>
          </a:xfrm>
          <a:prstGeom prst="rect">
            <a:avLst/>
          </a:prstGeom>
          <a:noFill/>
        </p:spPr>
        <p:txBody>
          <a:bodyPr wrap="square" rtlCol="0">
            <a:spAutoFit/>
          </a:bodyPr>
          <a:lstStyle/>
          <a:p>
            <a:r>
              <a:rPr lang="en-US" dirty="0" err="1" smtClean="0"/>
              <a:t>tPA</a:t>
            </a:r>
            <a:endParaRPr lang="en-US" dirty="0" smtClean="0"/>
          </a:p>
          <a:p>
            <a:r>
              <a:rPr lang="en-US" dirty="0" err="1" smtClean="0"/>
              <a:t>uPA</a:t>
            </a:r>
            <a:endParaRPr lang="en-US" dirty="0"/>
          </a:p>
        </p:txBody>
      </p:sp>
      <p:cxnSp>
        <p:nvCxnSpPr>
          <p:cNvPr id="8" name="Straight Arrow Connector 7"/>
          <p:cNvCxnSpPr/>
          <p:nvPr/>
        </p:nvCxnSpPr>
        <p:spPr>
          <a:xfrm>
            <a:off x="3520304" y="3439225"/>
            <a:ext cx="0" cy="4943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826570" y="3930245"/>
            <a:ext cx="1177338" cy="369332"/>
          </a:xfrm>
          <a:prstGeom prst="rect">
            <a:avLst/>
          </a:prstGeom>
          <a:noFill/>
        </p:spPr>
        <p:txBody>
          <a:bodyPr wrap="square" rtlCol="0">
            <a:spAutoFit/>
          </a:bodyPr>
          <a:lstStyle/>
          <a:p>
            <a:r>
              <a:rPr lang="en-US" dirty="0" smtClean="0"/>
              <a:t>Fibrin clot</a:t>
            </a:r>
            <a:endParaRPr lang="en-US" dirty="0"/>
          </a:p>
        </p:txBody>
      </p:sp>
      <p:cxnSp>
        <p:nvCxnSpPr>
          <p:cNvPr id="11" name="Straight Arrow Connector 10"/>
          <p:cNvCxnSpPr/>
          <p:nvPr/>
        </p:nvCxnSpPr>
        <p:spPr>
          <a:xfrm>
            <a:off x="3003908" y="4114911"/>
            <a:ext cx="121595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U-Turn Arrow 11"/>
          <p:cNvSpPr/>
          <p:nvPr/>
        </p:nvSpPr>
        <p:spPr>
          <a:xfrm>
            <a:off x="2592920" y="2790800"/>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4219866" y="3930245"/>
            <a:ext cx="1434838" cy="369332"/>
          </a:xfrm>
          <a:prstGeom prst="rect">
            <a:avLst/>
          </a:prstGeom>
          <a:noFill/>
        </p:spPr>
        <p:txBody>
          <a:bodyPr wrap="square" rtlCol="0">
            <a:spAutoFit/>
          </a:bodyPr>
          <a:lstStyle/>
          <a:p>
            <a:r>
              <a:rPr lang="en-US" dirty="0" smtClean="0"/>
              <a:t>Clot </a:t>
            </a:r>
            <a:r>
              <a:rPr lang="en-US" dirty="0" err="1" smtClean="0"/>
              <a:t>lysis</a:t>
            </a:r>
            <a:endParaRPr lang="en-US" dirty="0"/>
          </a:p>
        </p:txBody>
      </p:sp>
      <p:cxnSp>
        <p:nvCxnSpPr>
          <p:cNvPr id="15" name="Straight Arrow Connector 14"/>
          <p:cNvCxnSpPr/>
          <p:nvPr/>
        </p:nvCxnSpPr>
        <p:spPr>
          <a:xfrm>
            <a:off x="4700200" y="4299577"/>
            <a:ext cx="0" cy="4943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696130" y="4836749"/>
            <a:ext cx="2269055" cy="646331"/>
          </a:xfrm>
          <a:prstGeom prst="rect">
            <a:avLst/>
          </a:prstGeom>
          <a:noFill/>
        </p:spPr>
        <p:txBody>
          <a:bodyPr wrap="square" rtlCol="0">
            <a:spAutoFit/>
          </a:bodyPr>
          <a:lstStyle/>
          <a:p>
            <a:r>
              <a:rPr lang="en-US" dirty="0" smtClean="0"/>
              <a:t>Fibrin split products</a:t>
            </a:r>
          </a:p>
          <a:p>
            <a:r>
              <a:rPr lang="en-US" dirty="0" smtClean="0"/>
              <a:t>D-dimer</a:t>
            </a:r>
            <a:endParaRPr lang="en-US" dirty="0"/>
          </a:p>
        </p:txBody>
      </p:sp>
      <p:sp>
        <p:nvSpPr>
          <p:cNvPr id="17" name="TextBox 16"/>
          <p:cNvSpPr txBox="1"/>
          <p:nvPr/>
        </p:nvSpPr>
        <p:spPr>
          <a:xfrm>
            <a:off x="4219867" y="2323376"/>
            <a:ext cx="754712" cy="369332"/>
          </a:xfrm>
          <a:prstGeom prst="rect">
            <a:avLst/>
          </a:prstGeom>
          <a:noFill/>
        </p:spPr>
        <p:txBody>
          <a:bodyPr wrap="square" rtlCol="0">
            <a:spAutoFit/>
          </a:bodyPr>
          <a:lstStyle/>
          <a:p>
            <a:r>
              <a:rPr lang="en-US" dirty="0" smtClean="0"/>
              <a:t>PAI-1</a:t>
            </a:r>
            <a:endParaRPr lang="en-US" dirty="0"/>
          </a:p>
        </p:txBody>
      </p:sp>
      <p:cxnSp>
        <p:nvCxnSpPr>
          <p:cNvPr id="18" name="Straight Arrow Connector 17"/>
          <p:cNvCxnSpPr/>
          <p:nvPr/>
        </p:nvCxnSpPr>
        <p:spPr>
          <a:xfrm flipH="1">
            <a:off x="3264441" y="2508042"/>
            <a:ext cx="817001" cy="1"/>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834134" y="3084162"/>
            <a:ext cx="2158546" cy="369332"/>
          </a:xfrm>
          <a:prstGeom prst="rect">
            <a:avLst/>
          </a:prstGeom>
          <a:noFill/>
        </p:spPr>
        <p:txBody>
          <a:bodyPr wrap="square" rtlCol="0">
            <a:spAutoFit/>
          </a:bodyPr>
          <a:lstStyle/>
          <a:p>
            <a:r>
              <a:rPr lang="el-GR" dirty="0" smtClean="0"/>
              <a:t>α</a:t>
            </a:r>
            <a:r>
              <a:rPr lang="en-US" dirty="0" smtClean="0"/>
              <a:t>2-antiplasmin</a:t>
            </a:r>
            <a:endParaRPr lang="en-US" dirty="0"/>
          </a:p>
        </p:txBody>
      </p:sp>
      <p:cxnSp>
        <p:nvCxnSpPr>
          <p:cNvPr id="23" name="Straight Arrow Connector 22"/>
          <p:cNvCxnSpPr/>
          <p:nvPr/>
        </p:nvCxnSpPr>
        <p:spPr>
          <a:xfrm flipH="1">
            <a:off x="3979137" y="3302544"/>
            <a:ext cx="817001" cy="1"/>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910115" y="3586552"/>
            <a:ext cx="691428" cy="369332"/>
          </a:xfrm>
          <a:prstGeom prst="rect">
            <a:avLst/>
          </a:prstGeom>
          <a:noFill/>
        </p:spPr>
        <p:txBody>
          <a:bodyPr wrap="square" rtlCol="0">
            <a:spAutoFit/>
          </a:bodyPr>
          <a:lstStyle/>
          <a:p>
            <a:r>
              <a:rPr lang="en-US" dirty="0" smtClean="0"/>
              <a:t>TAFI</a:t>
            </a:r>
            <a:endParaRPr lang="en-US" dirty="0"/>
          </a:p>
        </p:txBody>
      </p:sp>
      <p:cxnSp>
        <p:nvCxnSpPr>
          <p:cNvPr id="20" name="Straight Arrow Connector 19"/>
          <p:cNvCxnSpPr/>
          <p:nvPr/>
        </p:nvCxnSpPr>
        <p:spPr>
          <a:xfrm flipH="1">
            <a:off x="5930866" y="3777786"/>
            <a:ext cx="97924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037432" y="3491271"/>
            <a:ext cx="1126498"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sp>
        <p:nvSpPr>
          <p:cNvPr id="25" name="TextBox 24"/>
          <p:cNvSpPr txBox="1"/>
          <p:nvPr/>
        </p:nvSpPr>
        <p:spPr>
          <a:xfrm>
            <a:off x="5169298" y="3560913"/>
            <a:ext cx="868134" cy="369332"/>
          </a:xfrm>
          <a:prstGeom prst="rect">
            <a:avLst/>
          </a:prstGeom>
          <a:noFill/>
        </p:spPr>
        <p:txBody>
          <a:bodyPr wrap="square" rtlCol="0">
            <a:spAutoFit/>
          </a:bodyPr>
          <a:lstStyle/>
          <a:p>
            <a:r>
              <a:rPr lang="en-US" dirty="0" err="1" smtClean="0"/>
              <a:t>TAFIa</a:t>
            </a:r>
            <a:endParaRPr lang="en-US" dirty="0"/>
          </a:p>
        </p:txBody>
      </p:sp>
      <p:cxnSp>
        <p:nvCxnSpPr>
          <p:cNvPr id="26" name="Straight Arrow Connector 25"/>
          <p:cNvCxnSpPr/>
          <p:nvPr/>
        </p:nvCxnSpPr>
        <p:spPr>
          <a:xfrm flipH="1">
            <a:off x="3809709" y="3797606"/>
            <a:ext cx="1359590" cy="1"/>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14166" y="846621"/>
            <a:ext cx="4652273" cy="114898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err="1" smtClean="0">
                <a:solidFill>
                  <a:srgbClr val="000000"/>
                </a:solidFill>
              </a:rPr>
              <a:t>tPA</a:t>
            </a:r>
            <a:r>
              <a:rPr lang="en-US" dirty="0" smtClean="0">
                <a:solidFill>
                  <a:srgbClr val="000000"/>
                </a:solidFill>
              </a:rPr>
              <a:t>-tissue plasminogen activator</a:t>
            </a:r>
          </a:p>
          <a:p>
            <a:r>
              <a:rPr lang="en-US" dirty="0" err="1" smtClean="0">
                <a:solidFill>
                  <a:srgbClr val="000000"/>
                </a:solidFill>
              </a:rPr>
              <a:t>uPA</a:t>
            </a:r>
            <a:r>
              <a:rPr lang="en-US" dirty="0" smtClean="0">
                <a:solidFill>
                  <a:srgbClr val="000000"/>
                </a:solidFill>
              </a:rPr>
              <a:t>-urine plasminogen activator (</a:t>
            </a:r>
            <a:r>
              <a:rPr lang="en-US" dirty="0" err="1" smtClean="0">
                <a:solidFill>
                  <a:srgbClr val="000000"/>
                </a:solidFill>
              </a:rPr>
              <a:t>urokinase</a:t>
            </a:r>
            <a:r>
              <a:rPr lang="en-US" dirty="0" smtClean="0">
                <a:solidFill>
                  <a:srgbClr val="000000"/>
                </a:solidFill>
              </a:rPr>
              <a:t>)</a:t>
            </a:r>
          </a:p>
          <a:p>
            <a:r>
              <a:rPr lang="en-US" dirty="0" smtClean="0">
                <a:solidFill>
                  <a:srgbClr val="000000"/>
                </a:solidFill>
              </a:rPr>
              <a:t>PAI-1-plasminogen activator inhibitor-1</a:t>
            </a:r>
          </a:p>
          <a:p>
            <a:r>
              <a:rPr lang="en-US" dirty="0" smtClean="0">
                <a:solidFill>
                  <a:srgbClr val="000000"/>
                </a:solidFill>
              </a:rPr>
              <a:t>TAFI-thrombin activatable fibrinolysis inhibitor</a:t>
            </a:r>
            <a:endParaRPr lang="en-US" dirty="0">
              <a:solidFill>
                <a:srgbClr val="000000"/>
              </a:solidFill>
            </a:endParaRPr>
          </a:p>
        </p:txBody>
      </p:sp>
    </p:spTree>
    <p:extLst>
      <p:ext uri="{BB962C8B-B14F-4D97-AF65-F5344CB8AC3E}">
        <p14:creationId xmlns:p14="http://schemas.microsoft.com/office/powerpoint/2010/main" val="52487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animBg="1"/>
      <p:bldP spid="14" grpId="0"/>
      <p:bldP spid="16" grpId="0"/>
      <p:bldP spid="17" grpId="0"/>
      <p:bldP spid="22" grpId="0"/>
      <p:bldP spid="19" grpId="0"/>
      <p:bldP spid="24" grpId="0"/>
      <p:bldP spid="25"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663" y="457200"/>
            <a:ext cx="6282673" cy="808038"/>
          </a:xfrm>
        </p:spPr>
        <p:txBody>
          <a:bodyPr/>
          <a:lstStyle/>
          <a:p>
            <a:r>
              <a:rPr lang="en-US" sz="3600" dirty="0" smtClean="0"/>
              <a:t>Tests of fibrinolytic system</a:t>
            </a:r>
            <a:endParaRPr lang="en-US" sz="3600" dirty="0"/>
          </a:p>
        </p:txBody>
      </p:sp>
      <p:sp>
        <p:nvSpPr>
          <p:cNvPr id="3" name="Content Placeholder 2"/>
          <p:cNvSpPr>
            <a:spLocks noGrp="1"/>
          </p:cNvSpPr>
          <p:nvPr>
            <p:ph idx="1"/>
          </p:nvPr>
        </p:nvSpPr>
        <p:spPr>
          <a:xfrm>
            <a:off x="457200" y="1447800"/>
            <a:ext cx="8229600" cy="4525963"/>
          </a:xfrm>
        </p:spPr>
        <p:txBody>
          <a:bodyPr/>
          <a:lstStyle/>
          <a:p>
            <a:r>
              <a:rPr lang="en-US" sz="2400" dirty="0" smtClean="0"/>
              <a:t>Signs of increased fibrinolysis</a:t>
            </a:r>
          </a:p>
          <a:p>
            <a:pPr lvl="1"/>
            <a:r>
              <a:rPr lang="en-US" sz="2000" dirty="0" smtClean="0"/>
              <a:t>Abnormal in DIC, venous thrombosis and liver disease</a:t>
            </a:r>
          </a:p>
          <a:p>
            <a:pPr lvl="2"/>
            <a:r>
              <a:rPr lang="en-US" sz="2000" dirty="0" smtClean="0"/>
              <a:t>D-dimer</a:t>
            </a:r>
          </a:p>
          <a:p>
            <a:pPr lvl="2"/>
            <a:r>
              <a:rPr lang="en-US" sz="2000" dirty="0" smtClean="0"/>
              <a:t>Fibrin degradation (split) products</a:t>
            </a:r>
          </a:p>
          <a:p>
            <a:r>
              <a:rPr lang="en-US" sz="2400" dirty="0" smtClean="0"/>
              <a:t>Assessment of fibrinolytic proteins</a:t>
            </a:r>
          </a:p>
          <a:p>
            <a:pPr lvl="1"/>
            <a:r>
              <a:rPr lang="en-US" sz="2000" dirty="0" smtClean="0"/>
              <a:t>Decreased in deficiency states [congenital (rare), acquired] associated with thrombosis (at least in theory)</a:t>
            </a:r>
          </a:p>
          <a:p>
            <a:pPr lvl="2"/>
            <a:r>
              <a:rPr lang="en-US" sz="2000" dirty="0" smtClean="0"/>
              <a:t>Plasmin</a:t>
            </a:r>
          </a:p>
          <a:p>
            <a:pPr lvl="2"/>
            <a:r>
              <a:rPr lang="en-US" sz="2000" dirty="0" err="1" smtClean="0"/>
              <a:t>tPA</a:t>
            </a:r>
            <a:endParaRPr lang="en-US" sz="2000" dirty="0" smtClean="0"/>
          </a:p>
          <a:p>
            <a:r>
              <a:rPr lang="en-US" sz="2400" dirty="0" smtClean="0"/>
              <a:t>Assessment of fibrinolytic inhibitors</a:t>
            </a:r>
          </a:p>
          <a:p>
            <a:pPr lvl="1"/>
            <a:r>
              <a:rPr lang="en-US" sz="2000" dirty="0"/>
              <a:t>Decreased in deficiency states [congenital (rare</a:t>
            </a:r>
            <a:r>
              <a:rPr lang="en-US" sz="2000" dirty="0" smtClean="0"/>
              <a:t>)] associated with bleeding</a:t>
            </a:r>
            <a:endParaRPr lang="en-US" sz="2000" dirty="0"/>
          </a:p>
          <a:p>
            <a:pPr lvl="2"/>
            <a:r>
              <a:rPr lang="en-US" sz="2000" dirty="0" smtClean="0"/>
              <a:t>PAI-1</a:t>
            </a:r>
          </a:p>
          <a:p>
            <a:pPr lvl="2"/>
            <a:r>
              <a:rPr lang="en-US" sz="2000" dirty="0" smtClean="0">
                <a:latin typeface="Lucida Grande"/>
                <a:ea typeface="Lucida Grande"/>
                <a:cs typeface="Lucida Grande"/>
              </a:rPr>
              <a:t>α</a:t>
            </a:r>
            <a:r>
              <a:rPr lang="en-US" sz="2000" dirty="0" smtClean="0"/>
              <a:t>-2 </a:t>
            </a:r>
            <a:r>
              <a:rPr lang="en-US" sz="2000" dirty="0" err="1" smtClean="0"/>
              <a:t>antiplasmin</a:t>
            </a:r>
            <a:endParaRPr lang="en-US" sz="2000" dirty="0" smtClean="0"/>
          </a:p>
          <a:p>
            <a:pPr lvl="1"/>
            <a:endParaRPr lang="en-US" sz="2000" dirty="0"/>
          </a:p>
        </p:txBody>
      </p:sp>
    </p:spTree>
    <p:extLst>
      <p:ext uri="{BB962C8B-B14F-4D97-AF65-F5344CB8AC3E}">
        <p14:creationId xmlns:p14="http://schemas.microsoft.com/office/powerpoint/2010/main" val="302244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b="1" dirty="0" smtClean="0"/>
              <a:t>Primary Hemostasis</a:t>
            </a:r>
          </a:p>
          <a:p>
            <a:r>
              <a:rPr lang="en-US" sz="2800" dirty="0" smtClean="0"/>
              <a:t>Disorders of primary hemostasis</a:t>
            </a:r>
          </a:p>
          <a:p>
            <a:r>
              <a:rPr lang="en-US" sz="2800" dirty="0" smtClean="0"/>
              <a:t>Plasma coagulation </a:t>
            </a:r>
          </a:p>
          <a:p>
            <a:pPr lvl="1"/>
            <a:r>
              <a:rPr lang="en-US" sz="2400" dirty="0" smtClean="0"/>
              <a:t>Clotting factors</a:t>
            </a:r>
          </a:p>
          <a:p>
            <a:pPr lvl="1"/>
            <a:r>
              <a:rPr lang="en-US" sz="2400" dirty="0" smtClean="0"/>
              <a:t>Natural inhibitors</a:t>
            </a:r>
          </a:p>
          <a:p>
            <a:r>
              <a:rPr lang="en-US" sz="2800" dirty="0" smtClean="0"/>
              <a:t>Fibrinolytic system</a:t>
            </a:r>
          </a:p>
          <a:p>
            <a:r>
              <a:rPr lang="en-US" sz="2800" dirty="0" smtClean="0"/>
              <a:t>Laboratory Testing</a:t>
            </a:r>
          </a:p>
          <a:p>
            <a:r>
              <a:rPr lang="en-US" sz="2800" dirty="0" smtClean="0"/>
              <a:t>Warfarin and DDAVP</a:t>
            </a:r>
          </a:p>
          <a:p>
            <a:r>
              <a:rPr lang="en-US" sz="2800" dirty="0" smtClean="0"/>
              <a:t>Acquired Hemostatic Disorders</a:t>
            </a:r>
          </a:p>
        </p:txBody>
      </p:sp>
    </p:spTree>
    <p:extLst>
      <p:ext uri="{BB962C8B-B14F-4D97-AF65-F5344CB8AC3E}">
        <p14:creationId xmlns:p14="http://schemas.microsoft.com/office/powerpoint/2010/main" val="1999859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046" y="457200"/>
            <a:ext cx="7301907" cy="808038"/>
          </a:xfrm>
        </p:spPr>
        <p:txBody>
          <a:bodyPr/>
          <a:lstStyle/>
          <a:p>
            <a:r>
              <a:rPr lang="en-US" sz="3600" dirty="0" smtClean="0"/>
              <a:t>Fibrinolytic and anti-fibrinolytic drugs</a:t>
            </a:r>
            <a:endParaRPr lang="en-US" sz="3600" dirty="0"/>
          </a:p>
        </p:txBody>
      </p:sp>
      <p:sp>
        <p:nvSpPr>
          <p:cNvPr id="3" name="Content Placeholder 2"/>
          <p:cNvSpPr>
            <a:spLocks noGrp="1"/>
          </p:cNvSpPr>
          <p:nvPr>
            <p:ph idx="1"/>
          </p:nvPr>
        </p:nvSpPr>
        <p:spPr/>
        <p:txBody>
          <a:bodyPr/>
          <a:lstStyle/>
          <a:p>
            <a:r>
              <a:rPr lang="en-US" sz="2800" dirty="0" smtClean="0"/>
              <a:t>Fibrinolytic</a:t>
            </a:r>
          </a:p>
          <a:p>
            <a:pPr lvl="1"/>
            <a:r>
              <a:rPr lang="en-US" sz="2400" dirty="0" err="1" smtClean="0"/>
              <a:t>tPA</a:t>
            </a:r>
            <a:r>
              <a:rPr lang="en-US" sz="2400" dirty="0"/>
              <a:t> </a:t>
            </a:r>
            <a:r>
              <a:rPr lang="en-US" sz="2400" dirty="0" smtClean="0"/>
              <a:t>(and analogs), </a:t>
            </a:r>
            <a:r>
              <a:rPr lang="en-US" sz="2400" dirty="0" err="1" smtClean="0"/>
              <a:t>uPA</a:t>
            </a:r>
            <a:r>
              <a:rPr lang="en-US" sz="2400" dirty="0" smtClean="0"/>
              <a:t> (not available in USA)</a:t>
            </a:r>
          </a:p>
          <a:p>
            <a:pPr lvl="2"/>
            <a:r>
              <a:rPr lang="en-US" sz="2400" dirty="0" smtClean="0"/>
              <a:t>Used for treatment of arterial and venous thrombosis</a:t>
            </a:r>
          </a:p>
          <a:p>
            <a:pPr lvl="2"/>
            <a:r>
              <a:rPr lang="en-US" sz="2400" dirty="0" smtClean="0"/>
              <a:t>Used to treat central venous catheter lumen occlusions</a:t>
            </a:r>
          </a:p>
          <a:p>
            <a:r>
              <a:rPr lang="en-US" sz="2800" dirty="0" smtClean="0"/>
              <a:t>Antifibrinolytic</a:t>
            </a:r>
          </a:p>
          <a:p>
            <a:pPr lvl="1"/>
            <a:r>
              <a:rPr lang="en-US" sz="2400" dirty="0" err="1" smtClean="0">
                <a:latin typeface="Lucida Grande"/>
                <a:ea typeface="Lucida Grande"/>
                <a:cs typeface="Lucida Grande"/>
              </a:rPr>
              <a:t>ε</a:t>
            </a:r>
            <a:r>
              <a:rPr lang="en-US" sz="2400" dirty="0" err="1" smtClean="0"/>
              <a:t>-aminocaproic</a:t>
            </a:r>
            <a:r>
              <a:rPr lang="en-US" sz="2400" dirty="0" smtClean="0"/>
              <a:t> acid and </a:t>
            </a:r>
            <a:r>
              <a:rPr lang="en-US" sz="2400" dirty="0" err="1" smtClean="0"/>
              <a:t>tranexamic</a:t>
            </a:r>
            <a:r>
              <a:rPr lang="en-US" sz="2400" dirty="0" smtClean="0"/>
              <a:t> acid (amino acid analogs of lysine)</a:t>
            </a:r>
          </a:p>
          <a:p>
            <a:pPr lvl="2"/>
            <a:r>
              <a:rPr lang="en-US" sz="2400" dirty="0" smtClean="0"/>
              <a:t>Inhibit fibrinolysis by blocking plasmin’s binding site for fibrin (plasmin recognizes exposed lysine residues on fibrinogen)</a:t>
            </a:r>
          </a:p>
          <a:p>
            <a:pPr lvl="2"/>
            <a:endParaRPr lang="en-US" sz="2000" dirty="0"/>
          </a:p>
        </p:txBody>
      </p:sp>
    </p:spTree>
    <p:extLst>
      <p:ext uri="{BB962C8B-B14F-4D97-AF65-F5344CB8AC3E}">
        <p14:creationId xmlns:p14="http://schemas.microsoft.com/office/powerpoint/2010/main" val="347236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081" y="715427"/>
            <a:ext cx="8534400" cy="808038"/>
          </a:xfrm>
        </p:spPr>
        <p:txBody>
          <a:bodyPr/>
          <a:lstStyle/>
          <a:p>
            <a:r>
              <a:rPr lang="en-US" sz="3600" dirty="0" smtClean="0"/>
              <a:t>Mechanism of action of antifibrinolytic drugs</a:t>
            </a:r>
            <a:endParaRPr lang="en-US" sz="3600" dirty="0"/>
          </a:p>
        </p:txBody>
      </p:sp>
      <p:pic>
        <p:nvPicPr>
          <p:cNvPr id="3" name="Picture 2"/>
          <p:cNvPicPr>
            <a:picLocks noChangeAspect="1"/>
          </p:cNvPicPr>
          <p:nvPr/>
        </p:nvPicPr>
        <p:blipFill>
          <a:blip r:embed="rId2"/>
          <a:stretch>
            <a:fillRect/>
          </a:stretch>
        </p:blipFill>
        <p:spPr>
          <a:xfrm>
            <a:off x="1188365" y="1583201"/>
            <a:ext cx="6350000" cy="4699000"/>
          </a:xfrm>
          <a:prstGeom prst="rect">
            <a:avLst/>
          </a:prstGeom>
        </p:spPr>
      </p:pic>
    </p:spTree>
    <p:extLst>
      <p:ext uri="{BB962C8B-B14F-4D97-AF65-F5344CB8AC3E}">
        <p14:creationId xmlns:p14="http://schemas.microsoft.com/office/powerpoint/2010/main" val="3046738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dirty="0" smtClean="0"/>
              <a:t>Disorders of primary hemostasis</a:t>
            </a:r>
          </a:p>
          <a:p>
            <a:r>
              <a:rPr lang="en-US" sz="2800" dirty="0" smtClean="0"/>
              <a:t>Plasma coagulation </a:t>
            </a:r>
          </a:p>
          <a:p>
            <a:pPr lvl="1"/>
            <a:r>
              <a:rPr lang="en-US" sz="2400" dirty="0" smtClean="0"/>
              <a:t>Clotting factors</a:t>
            </a:r>
          </a:p>
          <a:p>
            <a:pPr lvl="1"/>
            <a:r>
              <a:rPr lang="en-US" sz="2400" dirty="0" smtClean="0"/>
              <a:t>Natural inhibitors</a:t>
            </a:r>
          </a:p>
          <a:p>
            <a:r>
              <a:rPr lang="en-US" sz="2800" dirty="0" smtClean="0"/>
              <a:t>Fibrinolytic system</a:t>
            </a:r>
          </a:p>
          <a:p>
            <a:r>
              <a:rPr lang="en-US" sz="2800" b="1" dirty="0" smtClean="0"/>
              <a:t>Laboratory Testing</a:t>
            </a:r>
          </a:p>
          <a:p>
            <a:r>
              <a:rPr lang="en-US" sz="2800" dirty="0" smtClean="0"/>
              <a:t>Warfarin and DDAVP</a:t>
            </a:r>
          </a:p>
          <a:p>
            <a:r>
              <a:rPr lang="en-US" sz="2800" dirty="0" smtClean="0"/>
              <a:t>Acquired Hemostatic Disorders</a:t>
            </a:r>
          </a:p>
        </p:txBody>
      </p:sp>
    </p:spTree>
    <p:extLst>
      <p:ext uri="{BB962C8B-B14F-4D97-AF65-F5344CB8AC3E}">
        <p14:creationId xmlns:p14="http://schemas.microsoft.com/office/powerpoint/2010/main" val="4257873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0728" y="1112976"/>
            <a:ext cx="313957" cy="369332"/>
          </a:xfrm>
          <a:prstGeom prst="rect">
            <a:avLst/>
          </a:prstGeom>
          <a:noFill/>
        </p:spPr>
        <p:txBody>
          <a:bodyPr wrap="square" rtlCol="0">
            <a:spAutoFit/>
          </a:bodyPr>
          <a:lstStyle/>
          <a:p>
            <a:r>
              <a:rPr lang="en-US" dirty="0" smtClean="0"/>
              <a:t>K</a:t>
            </a:r>
            <a:endParaRPr lang="en-US" dirty="0"/>
          </a:p>
        </p:txBody>
      </p:sp>
      <p:sp>
        <p:nvSpPr>
          <p:cNvPr id="5" name="TextBox 4"/>
          <p:cNvSpPr txBox="1"/>
          <p:nvPr/>
        </p:nvSpPr>
        <p:spPr>
          <a:xfrm>
            <a:off x="1741032" y="1112976"/>
            <a:ext cx="685000" cy="369332"/>
          </a:xfrm>
          <a:prstGeom prst="rect">
            <a:avLst/>
          </a:prstGeom>
          <a:noFill/>
        </p:spPr>
        <p:txBody>
          <a:bodyPr wrap="square" rtlCol="0">
            <a:spAutoFit/>
          </a:bodyPr>
          <a:lstStyle/>
          <a:p>
            <a:r>
              <a:rPr lang="en-US" dirty="0" smtClean="0"/>
              <a:t>PK</a:t>
            </a:r>
            <a:endParaRPr lang="en-US" dirty="0"/>
          </a:p>
        </p:txBody>
      </p:sp>
      <p:sp>
        <p:nvSpPr>
          <p:cNvPr id="6" name="TextBox 5"/>
          <p:cNvSpPr txBox="1"/>
          <p:nvPr/>
        </p:nvSpPr>
        <p:spPr>
          <a:xfrm>
            <a:off x="1195547" y="1061432"/>
            <a:ext cx="589254" cy="246221"/>
          </a:xfrm>
          <a:prstGeom prst="rect">
            <a:avLst/>
          </a:prstGeom>
          <a:noFill/>
        </p:spPr>
        <p:txBody>
          <a:bodyPr wrap="square" rtlCol="0">
            <a:spAutoFit/>
          </a:bodyPr>
          <a:lstStyle/>
          <a:p>
            <a:r>
              <a:rPr lang="en-US" sz="1000" dirty="0" smtClean="0"/>
              <a:t>HMWK</a:t>
            </a:r>
            <a:endParaRPr lang="en-US" sz="1000" dirty="0"/>
          </a:p>
        </p:txBody>
      </p:sp>
      <p:sp>
        <p:nvSpPr>
          <p:cNvPr id="7" name="TextBox 6"/>
          <p:cNvSpPr txBox="1"/>
          <p:nvPr/>
        </p:nvSpPr>
        <p:spPr>
          <a:xfrm>
            <a:off x="611244" y="1983380"/>
            <a:ext cx="558960" cy="369332"/>
          </a:xfrm>
          <a:prstGeom prst="rect">
            <a:avLst/>
          </a:prstGeom>
          <a:noFill/>
        </p:spPr>
        <p:txBody>
          <a:bodyPr wrap="square" rtlCol="0">
            <a:spAutoFit/>
          </a:bodyPr>
          <a:lstStyle/>
          <a:p>
            <a:r>
              <a:rPr lang="en-US" dirty="0" smtClean="0"/>
              <a:t>XII</a:t>
            </a:r>
            <a:endParaRPr lang="en-US" dirty="0"/>
          </a:p>
        </p:txBody>
      </p:sp>
      <p:cxnSp>
        <p:nvCxnSpPr>
          <p:cNvPr id="9" name="Straight Arrow Connector 8"/>
          <p:cNvCxnSpPr/>
          <p:nvPr/>
        </p:nvCxnSpPr>
        <p:spPr>
          <a:xfrm flipH="1">
            <a:off x="1060353" y="1327010"/>
            <a:ext cx="6806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18171" y="1482308"/>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741032" y="1983725"/>
            <a:ext cx="642188" cy="369332"/>
          </a:xfrm>
          <a:prstGeom prst="rect">
            <a:avLst/>
          </a:prstGeom>
          <a:noFill/>
        </p:spPr>
        <p:txBody>
          <a:bodyPr wrap="square" rtlCol="0">
            <a:spAutoFit/>
          </a:bodyPr>
          <a:lstStyle/>
          <a:p>
            <a:r>
              <a:rPr lang="en-US" dirty="0" err="1" smtClean="0"/>
              <a:t>XIIa</a:t>
            </a:r>
            <a:endParaRPr lang="en-US" dirty="0"/>
          </a:p>
        </p:txBody>
      </p:sp>
      <p:cxnSp>
        <p:nvCxnSpPr>
          <p:cNvPr id="17" name="Straight Arrow Connector 16"/>
          <p:cNvCxnSpPr>
            <a:endCxn id="13" idx="1"/>
          </p:cNvCxnSpPr>
          <p:nvPr/>
        </p:nvCxnSpPr>
        <p:spPr>
          <a:xfrm>
            <a:off x="1072867" y="2168391"/>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953948" y="1482308"/>
            <a:ext cx="0" cy="5545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510898" y="2518207"/>
            <a:ext cx="413854" cy="369332"/>
          </a:xfrm>
          <a:prstGeom prst="rect">
            <a:avLst/>
          </a:prstGeom>
          <a:noFill/>
        </p:spPr>
        <p:txBody>
          <a:bodyPr wrap="square" rtlCol="0">
            <a:spAutoFit/>
          </a:bodyPr>
          <a:lstStyle/>
          <a:p>
            <a:r>
              <a:rPr lang="en-US" dirty="0" smtClean="0"/>
              <a:t>XI</a:t>
            </a:r>
            <a:endParaRPr lang="en-US" dirty="0"/>
          </a:p>
        </p:txBody>
      </p:sp>
      <p:sp>
        <p:nvSpPr>
          <p:cNvPr id="37" name="TextBox 36"/>
          <p:cNvSpPr txBox="1"/>
          <p:nvPr/>
        </p:nvSpPr>
        <p:spPr>
          <a:xfrm>
            <a:off x="2120127" y="2518376"/>
            <a:ext cx="528019" cy="369332"/>
          </a:xfrm>
          <a:prstGeom prst="rect">
            <a:avLst/>
          </a:prstGeom>
          <a:noFill/>
        </p:spPr>
        <p:txBody>
          <a:bodyPr wrap="square" rtlCol="0">
            <a:spAutoFit/>
          </a:bodyPr>
          <a:lstStyle/>
          <a:p>
            <a:r>
              <a:rPr lang="en-US" dirty="0" err="1" smtClean="0"/>
              <a:t>XIa</a:t>
            </a:r>
            <a:endParaRPr lang="en-US" dirty="0"/>
          </a:p>
        </p:txBody>
      </p:sp>
      <p:sp>
        <p:nvSpPr>
          <p:cNvPr id="58" name="U-Turn Arrow 57"/>
          <p:cNvSpPr/>
          <p:nvPr/>
        </p:nvSpPr>
        <p:spPr>
          <a:xfrm>
            <a:off x="1678803"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784826" y="2308919"/>
            <a:ext cx="61266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0" name="TextBox 59"/>
          <p:cNvSpPr txBox="1"/>
          <p:nvPr/>
        </p:nvSpPr>
        <p:spPr>
          <a:xfrm>
            <a:off x="1831077" y="3079336"/>
            <a:ext cx="413854" cy="369332"/>
          </a:xfrm>
          <a:prstGeom prst="rect">
            <a:avLst/>
          </a:prstGeom>
          <a:noFill/>
        </p:spPr>
        <p:txBody>
          <a:bodyPr wrap="square" rtlCol="0">
            <a:spAutoFit/>
          </a:bodyPr>
          <a:lstStyle/>
          <a:p>
            <a:r>
              <a:rPr lang="en-US" dirty="0" smtClean="0"/>
              <a:t>IX</a:t>
            </a:r>
            <a:endParaRPr lang="en-US" dirty="0"/>
          </a:p>
        </p:txBody>
      </p:sp>
      <p:sp>
        <p:nvSpPr>
          <p:cNvPr id="61" name="TextBox 60"/>
          <p:cNvSpPr txBox="1"/>
          <p:nvPr/>
        </p:nvSpPr>
        <p:spPr>
          <a:xfrm>
            <a:off x="2449830" y="3079336"/>
            <a:ext cx="1103076" cy="369332"/>
          </a:xfrm>
          <a:prstGeom prst="rect">
            <a:avLst/>
          </a:prstGeom>
          <a:noFill/>
        </p:spPr>
        <p:txBody>
          <a:bodyPr wrap="square" rtlCol="0">
            <a:spAutoFit/>
          </a:bodyPr>
          <a:lstStyle/>
          <a:p>
            <a:r>
              <a:rPr lang="en-US" dirty="0" err="1" smtClean="0"/>
              <a:t>IXa</a:t>
            </a:r>
            <a:r>
              <a:rPr lang="en-US" dirty="0" smtClean="0"/>
              <a:t>/</a:t>
            </a:r>
            <a:r>
              <a:rPr lang="en-US" dirty="0" err="1" smtClean="0"/>
              <a:t>VIIIa</a:t>
            </a:r>
            <a:endParaRPr lang="en-US" dirty="0"/>
          </a:p>
        </p:txBody>
      </p:sp>
      <p:sp>
        <p:nvSpPr>
          <p:cNvPr id="62" name="U-Turn Arrow 61"/>
          <p:cNvSpPr/>
          <p:nvPr/>
        </p:nvSpPr>
        <p:spPr>
          <a:xfrm>
            <a:off x="2014563"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2101168" y="2882263"/>
            <a:ext cx="47444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4" name="TextBox 63"/>
          <p:cNvSpPr txBox="1"/>
          <p:nvPr/>
        </p:nvSpPr>
        <p:spPr>
          <a:xfrm>
            <a:off x="3083267" y="4598663"/>
            <a:ext cx="285574" cy="369332"/>
          </a:xfrm>
          <a:prstGeom prst="rect">
            <a:avLst/>
          </a:prstGeom>
          <a:noFill/>
        </p:spPr>
        <p:txBody>
          <a:bodyPr wrap="square" rtlCol="0">
            <a:spAutoFit/>
          </a:bodyPr>
          <a:lstStyle/>
          <a:p>
            <a:r>
              <a:rPr lang="en-US" dirty="0" smtClean="0"/>
              <a:t>X</a:t>
            </a:r>
            <a:endParaRPr lang="en-US" dirty="0"/>
          </a:p>
        </p:txBody>
      </p:sp>
      <p:sp>
        <p:nvSpPr>
          <p:cNvPr id="65" name="TextBox 64"/>
          <p:cNvSpPr txBox="1"/>
          <p:nvPr/>
        </p:nvSpPr>
        <p:spPr>
          <a:xfrm>
            <a:off x="3557642" y="4585208"/>
            <a:ext cx="989319" cy="369332"/>
          </a:xfrm>
          <a:prstGeom prst="rect">
            <a:avLst/>
          </a:prstGeom>
          <a:noFill/>
        </p:spPr>
        <p:txBody>
          <a:bodyPr wrap="square" rtlCol="0">
            <a:spAutoFit/>
          </a:bodyPr>
          <a:lstStyle/>
          <a:p>
            <a:r>
              <a:rPr lang="en-US" dirty="0" err="1" smtClean="0"/>
              <a:t>Xa</a:t>
            </a:r>
            <a:r>
              <a:rPr lang="en-US" dirty="0" smtClean="0"/>
              <a:t>/</a:t>
            </a:r>
            <a:r>
              <a:rPr lang="en-US" dirty="0" err="1" smtClean="0"/>
              <a:t>Va</a:t>
            </a:r>
            <a:endParaRPr lang="en-US" dirty="0"/>
          </a:p>
        </p:txBody>
      </p:sp>
      <p:sp>
        <p:nvSpPr>
          <p:cNvPr id="67" name="U-Turn Arrow 66"/>
          <p:cNvSpPr/>
          <p:nvPr/>
        </p:nvSpPr>
        <p:spPr>
          <a:xfrm>
            <a:off x="3226054" y="4362377"/>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3315684" y="4116156"/>
            <a:ext cx="47444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cxnSp>
        <p:nvCxnSpPr>
          <p:cNvPr id="104" name="Straight Arrow Connector 103"/>
          <p:cNvCxnSpPr/>
          <p:nvPr/>
        </p:nvCxnSpPr>
        <p:spPr>
          <a:xfrm>
            <a:off x="3935362" y="4956952"/>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629450" y="5234101"/>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3246721" y="5418767"/>
            <a:ext cx="1139618" cy="25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398161" y="5234101"/>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171939" y="5574692"/>
            <a:ext cx="1" cy="3401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428482" y="5813838"/>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837859" y="599877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11469" y="5814109"/>
            <a:ext cx="918431" cy="369332"/>
          </a:xfrm>
          <a:prstGeom prst="rect">
            <a:avLst/>
          </a:prstGeom>
          <a:noFill/>
        </p:spPr>
        <p:txBody>
          <a:bodyPr wrap="square" rtlCol="0">
            <a:spAutoFit/>
          </a:bodyPr>
          <a:lstStyle/>
          <a:p>
            <a:r>
              <a:rPr lang="en-US" dirty="0" smtClean="0"/>
              <a:t>Fibrin</a:t>
            </a:r>
            <a:endParaRPr lang="en-US" dirty="0"/>
          </a:p>
        </p:txBody>
      </p:sp>
      <p:sp>
        <p:nvSpPr>
          <p:cNvPr id="140" name="TextBox 139"/>
          <p:cNvSpPr txBox="1"/>
          <p:nvPr/>
        </p:nvSpPr>
        <p:spPr>
          <a:xfrm>
            <a:off x="3395843" y="5130128"/>
            <a:ext cx="47444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6" name="Title 1"/>
          <p:cNvSpPr>
            <a:spLocks noGrp="1"/>
          </p:cNvSpPr>
          <p:nvPr>
            <p:ph type="title"/>
          </p:nvPr>
        </p:nvSpPr>
        <p:spPr>
          <a:xfrm>
            <a:off x="1028423" y="40952"/>
            <a:ext cx="6364231" cy="628054"/>
          </a:xfrm>
        </p:spPr>
        <p:txBody>
          <a:bodyPr>
            <a:normAutofit/>
          </a:bodyPr>
          <a:lstStyle/>
          <a:p>
            <a:r>
              <a:rPr lang="en-US" sz="2800" dirty="0" smtClean="0"/>
              <a:t>Factor Deficiencies and </a:t>
            </a:r>
            <a:r>
              <a:rPr lang="en-US" sz="2800" dirty="0"/>
              <a:t>C</a:t>
            </a:r>
            <a:r>
              <a:rPr lang="en-US" sz="2800" dirty="0" smtClean="0"/>
              <a:t>oagulation </a:t>
            </a:r>
            <a:r>
              <a:rPr lang="en-US" sz="2800" dirty="0"/>
              <a:t>A</a:t>
            </a:r>
            <a:r>
              <a:rPr lang="en-US" sz="2800" dirty="0" smtClean="0"/>
              <a:t>ssays</a:t>
            </a:r>
            <a:endParaRPr lang="en-US" sz="2800" dirty="0"/>
          </a:p>
        </p:txBody>
      </p:sp>
      <p:sp>
        <p:nvSpPr>
          <p:cNvPr id="11" name="Rectangle 10"/>
          <p:cNvSpPr/>
          <p:nvPr/>
        </p:nvSpPr>
        <p:spPr>
          <a:xfrm>
            <a:off x="348874" y="1077621"/>
            <a:ext cx="3377105" cy="2503396"/>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48874" y="723041"/>
            <a:ext cx="3377105" cy="369332"/>
          </a:xfrm>
          <a:prstGeom prst="rect">
            <a:avLst/>
          </a:prstGeom>
          <a:noFill/>
        </p:spPr>
        <p:txBody>
          <a:bodyPr wrap="square" rtlCol="0">
            <a:spAutoFit/>
          </a:bodyPr>
          <a:lstStyle/>
          <a:p>
            <a:r>
              <a:rPr lang="en-US" dirty="0" smtClean="0"/>
              <a:t>Intrinsic Pathway=aPTT</a:t>
            </a:r>
            <a:endParaRPr lang="en-US" dirty="0"/>
          </a:p>
        </p:txBody>
      </p:sp>
      <p:sp>
        <p:nvSpPr>
          <p:cNvPr id="14" name="Rectangle 13"/>
          <p:cNvSpPr/>
          <p:nvPr/>
        </p:nvSpPr>
        <p:spPr>
          <a:xfrm>
            <a:off x="1602946" y="3986204"/>
            <a:ext cx="5281212" cy="2321050"/>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3598942" y="3625612"/>
            <a:ext cx="3636483" cy="369332"/>
          </a:xfrm>
          <a:prstGeom prst="rect">
            <a:avLst/>
          </a:prstGeom>
          <a:noFill/>
        </p:spPr>
        <p:txBody>
          <a:bodyPr wrap="square" rtlCol="0">
            <a:spAutoFit/>
          </a:bodyPr>
          <a:lstStyle/>
          <a:p>
            <a:r>
              <a:rPr lang="en-US" dirty="0" smtClean="0"/>
              <a:t>Common Pathway=PT and aPTT</a:t>
            </a:r>
            <a:endParaRPr lang="en-US" dirty="0"/>
          </a:p>
        </p:txBody>
      </p:sp>
      <p:sp>
        <p:nvSpPr>
          <p:cNvPr id="73" name="TextBox 72"/>
          <p:cNvSpPr txBox="1"/>
          <p:nvPr/>
        </p:nvSpPr>
        <p:spPr>
          <a:xfrm>
            <a:off x="5497055" y="2218821"/>
            <a:ext cx="573630" cy="369332"/>
          </a:xfrm>
          <a:prstGeom prst="rect">
            <a:avLst/>
          </a:prstGeom>
          <a:noFill/>
        </p:spPr>
        <p:txBody>
          <a:bodyPr wrap="square" rtlCol="0">
            <a:spAutoFit/>
          </a:bodyPr>
          <a:lstStyle/>
          <a:p>
            <a:r>
              <a:rPr lang="en-US" dirty="0"/>
              <a:t>V</a:t>
            </a:r>
            <a:r>
              <a:rPr lang="en-US" dirty="0" smtClean="0"/>
              <a:t>II</a:t>
            </a:r>
            <a:endParaRPr lang="en-US" dirty="0"/>
          </a:p>
        </p:txBody>
      </p:sp>
      <p:sp>
        <p:nvSpPr>
          <p:cNvPr id="74" name="TextBox 73"/>
          <p:cNvSpPr txBox="1"/>
          <p:nvPr/>
        </p:nvSpPr>
        <p:spPr>
          <a:xfrm>
            <a:off x="6431479" y="2218518"/>
            <a:ext cx="653402" cy="369332"/>
          </a:xfrm>
          <a:prstGeom prst="rect">
            <a:avLst/>
          </a:prstGeom>
          <a:noFill/>
        </p:spPr>
        <p:txBody>
          <a:bodyPr wrap="square" rtlCol="0">
            <a:spAutoFit/>
          </a:bodyPr>
          <a:lstStyle/>
          <a:p>
            <a:r>
              <a:rPr lang="en-US" dirty="0" err="1" smtClean="0"/>
              <a:t>VIIa</a:t>
            </a:r>
            <a:endParaRPr lang="en-US" dirty="0"/>
          </a:p>
        </p:txBody>
      </p:sp>
      <p:cxnSp>
        <p:nvCxnSpPr>
          <p:cNvPr id="75" name="Straight Arrow Connector 74"/>
          <p:cNvCxnSpPr/>
          <p:nvPr/>
        </p:nvCxnSpPr>
        <p:spPr>
          <a:xfrm>
            <a:off x="5954376" y="2434465"/>
            <a:ext cx="47710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5996241" y="2170418"/>
            <a:ext cx="477103" cy="276999"/>
          </a:xfrm>
          <a:prstGeom prst="rect">
            <a:avLst/>
          </a:prstGeom>
          <a:noFill/>
        </p:spPr>
        <p:txBody>
          <a:bodyPr wrap="square" rtlCol="0">
            <a:spAutoFit/>
          </a:bodyPr>
          <a:lstStyle/>
          <a:p>
            <a:r>
              <a:rPr lang="en-US" sz="1200" dirty="0" smtClean="0"/>
              <a:t>TF</a:t>
            </a:r>
            <a:endParaRPr lang="en-US" sz="1200" dirty="0"/>
          </a:p>
        </p:txBody>
      </p:sp>
      <p:sp>
        <p:nvSpPr>
          <p:cNvPr id="15" name="Rectangle 14"/>
          <p:cNvSpPr/>
          <p:nvPr/>
        </p:nvSpPr>
        <p:spPr>
          <a:xfrm>
            <a:off x="5044157" y="2022580"/>
            <a:ext cx="2205506" cy="726597"/>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4993987" y="1614048"/>
            <a:ext cx="2408803" cy="369332"/>
          </a:xfrm>
          <a:prstGeom prst="rect">
            <a:avLst/>
          </a:prstGeom>
          <a:noFill/>
        </p:spPr>
        <p:txBody>
          <a:bodyPr wrap="square" rtlCol="0">
            <a:spAutoFit/>
          </a:bodyPr>
          <a:lstStyle/>
          <a:p>
            <a:r>
              <a:rPr lang="en-US" dirty="0" smtClean="0"/>
              <a:t>Extrinsic Pathway=PT</a:t>
            </a:r>
            <a:endParaRPr lang="en-US" dirty="0"/>
          </a:p>
        </p:txBody>
      </p:sp>
    </p:spTree>
    <p:extLst>
      <p:ext uri="{BB962C8B-B14F-4D97-AF65-F5344CB8AC3E}">
        <p14:creationId xmlns:p14="http://schemas.microsoft.com/office/powerpoint/2010/main" val="1582935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416" y="687048"/>
            <a:ext cx="3719715" cy="808038"/>
          </a:xfrm>
        </p:spPr>
        <p:txBody>
          <a:bodyPr/>
          <a:lstStyle/>
          <a:p>
            <a:r>
              <a:rPr lang="en-US" sz="3600" dirty="0" smtClean="0"/>
              <a:t>Thrombin Time</a:t>
            </a:r>
            <a:endParaRPr lang="en-US" sz="3600" dirty="0"/>
          </a:p>
        </p:txBody>
      </p:sp>
      <p:sp>
        <p:nvSpPr>
          <p:cNvPr id="3" name="TextBox 2"/>
          <p:cNvSpPr txBox="1"/>
          <p:nvPr/>
        </p:nvSpPr>
        <p:spPr>
          <a:xfrm>
            <a:off x="3429624" y="2293604"/>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4" name="Straight Arrow Connector 3"/>
          <p:cNvCxnSpPr/>
          <p:nvPr/>
        </p:nvCxnSpPr>
        <p:spPr>
          <a:xfrm>
            <a:off x="4177831" y="2724893"/>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162138" y="3163349"/>
            <a:ext cx="1564114" cy="369332"/>
          </a:xfrm>
          <a:prstGeom prst="rect">
            <a:avLst/>
          </a:prstGeom>
          <a:noFill/>
        </p:spPr>
        <p:txBody>
          <a:bodyPr wrap="square" rtlCol="0">
            <a:spAutoFit/>
          </a:bodyPr>
          <a:lstStyle/>
          <a:p>
            <a:r>
              <a:rPr lang="en-US" dirty="0" smtClean="0"/>
              <a:t>Fibrinogen (I)</a:t>
            </a:r>
            <a:endParaRPr lang="en-US" dirty="0"/>
          </a:p>
        </p:txBody>
      </p:sp>
      <p:cxnSp>
        <p:nvCxnSpPr>
          <p:cNvPr id="6" name="Straight Arrow Connector 5"/>
          <p:cNvCxnSpPr/>
          <p:nvPr/>
        </p:nvCxnSpPr>
        <p:spPr>
          <a:xfrm>
            <a:off x="3859237" y="334801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677704" y="3163349"/>
            <a:ext cx="918431" cy="369332"/>
          </a:xfrm>
          <a:prstGeom prst="rect">
            <a:avLst/>
          </a:prstGeom>
          <a:noFill/>
        </p:spPr>
        <p:txBody>
          <a:bodyPr wrap="square" rtlCol="0">
            <a:spAutoFit/>
          </a:bodyPr>
          <a:lstStyle/>
          <a:p>
            <a:r>
              <a:rPr lang="en-US" dirty="0" smtClean="0"/>
              <a:t>Fibrin</a:t>
            </a:r>
            <a:endParaRPr lang="en-US" dirty="0"/>
          </a:p>
        </p:txBody>
      </p:sp>
      <p:sp>
        <p:nvSpPr>
          <p:cNvPr id="8" name="TextBox 7"/>
          <p:cNvSpPr txBox="1"/>
          <p:nvPr/>
        </p:nvSpPr>
        <p:spPr>
          <a:xfrm>
            <a:off x="1301029" y="3996306"/>
            <a:ext cx="6474177" cy="461665"/>
          </a:xfrm>
          <a:prstGeom prst="rect">
            <a:avLst/>
          </a:prstGeom>
          <a:noFill/>
        </p:spPr>
        <p:txBody>
          <a:bodyPr wrap="square" rtlCol="0">
            <a:spAutoFit/>
          </a:bodyPr>
          <a:lstStyle/>
          <a:p>
            <a:r>
              <a:rPr lang="en-US" sz="2400" dirty="0" smtClean="0"/>
              <a:t>Assesses presence and function of fibrinogen</a:t>
            </a:r>
            <a:endParaRPr lang="en-US" sz="2400" dirty="0"/>
          </a:p>
        </p:txBody>
      </p:sp>
      <p:sp>
        <p:nvSpPr>
          <p:cNvPr id="9" name="TextBox 8"/>
          <p:cNvSpPr txBox="1"/>
          <p:nvPr/>
        </p:nvSpPr>
        <p:spPr>
          <a:xfrm>
            <a:off x="1329521" y="4845735"/>
            <a:ext cx="6259825" cy="830997"/>
          </a:xfrm>
          <a:prstGeom prst="rect">
            <a:avLst/>
          </a:prstGeom>
          <a:noFill/>
        </p:spPr>
        <p:txBody>
          <a:bodyPr wrap="square" rtlCol="0">
            <a:spAutoFit/>
          </a:bodyPr>
          <a:lstStyle/>
          <a:p>
            <a:r>
              <a:rPr lang="en-US" sz="2400" dirty="0" smtClean="0"/>
              <a:t>Abnormal in hypo- and afibrinogenemia</a:t>
            </a:r>
          </a:p>
          <a:p>
            <a:r>
              <a:rPr lang="en-US" sz="2400" dirty="0" smtClean="0"/>
              <a:t>Abnormal in </a:t>
            </a:r>
            <a:r>
              <a:rPr lang="en-US" sz="2400" dirty="0" err="1" smtClean="0"/>
              <a:t>dysfibrinogenemia</a:t>
            </a:r>
            <a:endParaRPr lang="en-US" sz="2400" dirty="0"/>
          </a:p>
        </p:txBody>
      </p:sp>
    </p:spTree>
    <p:extLst>
      <p:ext uri="{BB962C8B-B14F-4D97-AF65-F5344CB8AC3E}">
        <p14:creationId xmlns:p14="http://schemas.microsoft.com/office/powerpoint/2010/main" val="2707446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2929" y="756474"/>
            <a:ext cx="8229600" cy="6280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Factor Deficiencies and Coagulation Assays</a:t>
            </a:r>
            <a:endParaRPr lang="en-US" sz="2800" b="1" dirty="0">
              <a:latin typeface="Arial"/>
              <a:cs typeface="Arial"/>
            </a:endParaRPr>
          </a:p>
        </p:txBody>
      </p:sp>
      <p:sp>
        <p:nvSpPr>
          <p:cNvPr id="7" name="Text Placeholder 6"/>
          <p:cNvSpPr>
            <a:spLocks noGrp="1"/>
          </p:cNvSpPr>
          <p:nvPr>
            <p:ph type="body" idx="4294967295"/>
          </p:nvPr>
        </p:nvSpPr>
        <p:spPr>
          <a:xfrm>
            <a:off x="181443" y="1625822"/>
            <a:ext cx="4040188" cy="639762"/>
          </a:xfrm>
          <a:prstGeom prst="rect">
            <a:avLst/>
          </a:prstGeom>
        </p:spPr>
        <p:txBody>
          <a:bodyPr/>
          <a:lstStyle/>
          <a:p>
            <a:r>
              <a:rPr lang="en-US" dirty="0" smtClean="0"/>
              <a:t>aPTT</a:t>
            </a:r>
            <a:endParaRPr lang="en-US" dirty="0"/>
          </a:p>
        </p:txBody>
      </p:sp>
      <p:sp>
        <p:nvSpPr>
          <p:cNvPr id="9" name="Text Placeholder 8"/>
          <p:cNvSpPr>
            <a:spLocks noGrp="1"/>
          </p:cNvSpPr>
          <p:nvPr>
            <p:ph type="body" sz="quarter" idx="4294967295"/>
          </p:nvPr>
        </p:nvSpPr>
        <p:spPr>
          <a:xfrm>
            <a:off x="4648617" y="1625822"/>
            <a:ext cx="4041775" cy="639762"/>
          </a:xfrm>
          <a:prstGeom prst="rect">
            <a:avLst/>
          </a:prstGeom>
        </p:spPr>
        <p:txBody>
          <a:bodyPr/>
          <a:lstStyle/>
          <a:p>
            <a:r>
              <a:rPr lang="en-US" dirty="0" smtClean="0"/>
              <a:t>PT</a:t>
            </a:r>
            <a:endParaRPr lang="en-US" dirty="0"/>
          </a:p>
        </p:txBody>
      </p:sp>
      <p:sp>
        <p:nvSpPr>
          <p:cNvPr id="10" name="Content Placeholder 9"/>
          <p:cNvSpPr>
            <a:spLocks noGrp="1"/>
          </p:cNvSpPr>
          <p:nvPr>
            <p:ph sz="quarter" idx="4294967295"/>
          </p:nvPr>
        </p:nvSpPr>
        <p:spPr>
          <a:xfrm>
            <a:off x="4520969" y="2174875"/>
            <a:ext cx="4502069" cy="3951288"/>
          </a:xfrm>
          <a:prstGeom prst="rect">
            <a:avLst/>
          </a:prstGeom>
        </p:spPr>
        <p:txBody>
          <a:bodyPr/>
          <a:lstStyle/>
          <a:p>
            <a:pPr lvl="1"/>
            <a:r>
              <a:rPr lang="en-US" dirty="0" smtClean="0"/>
              <a:t>Factor VII</a:t>
            </a:r>
          </a:p>
          <a:p>
            <a:pPr lvl="1"/>
            <a:r>
              <a:rPr lang="en-US" dirty="0"/>
              <a:t>Common Pathway</a:t>
            </a:r>
          </a:p>
          <a:p>
            <a:pPr lvl="2"/>
            <a:r>
              <a:rPr lang="en-US" dirty="0"/>
              <a:t>Factor X</a:t>
            </a:r>
          </a:p>
          <a:p>
            <a:pPr lvl="2"/>
            <a:r>
              <a:rPr lang="en-US" dirty="0"/>
              <a:t>Factor V</a:t>
            </a:r>
          </a:p>
          <a:p>
            <a:pPr lvl="2"/>
            <a:r>
              <a:rPr lang="en-US" dirty="0"/>
              <a:t>Factor II (Prothrombin)</a:t>
            </a:r>
          </a:p>
          <a:p>
            <a:pPr lvl="2"/>
            <a:r>
              <a:rPr lang="en-US" dirty="0"/>
              <a:t>Fibrinogen</a:t>
            </a:r>
          </a:p>
        </p:txBody>
      </p:sp>
      <p:sp>
        <p:nvSpPr>
          <p:cNvPr id="8" name="Content Placeholder 7"/>
          <p:cNvSpPr>
            <a:spLocks noGrp="1"/>
          </p:cNvSpPr>
          <p:nvPr>
            <p:ph sz="half" idx="4294967295"/>
          </p:nvPr>
        </p:nvSpPr>
        <p:spPr>
          <a:xfrm>
            <a:off x="0" y="2174875"/>
            <a:ext cx="4369766" cy="3951288"/>
          </a:xfrm>
          <a:prstGeom prst="rect">
            <a:avLst/>
          </a:prstGeom>
        </p:spPr>
        <p:txBody>
          <a:bodyPr>
            <a:normAutofit lnSpcReduction="10000"/>
          </a:bodyPr>
          <a:lstStyle/>
          <a:p>
            <a:pPr lvl="1"/>
            <a:r>
              <a:rPr lang="en-US" dirty="0" smtClean="0"/>
              <a:t>Contact factors</a:t>
            </a:r>
          </a:p>
          <a:p>
            <a:pPr lvl="2"/>
            <a:r>
              <a:rPr lang="en-US" dirty="0" smtClean="0"/>
              <a:t>PK, HWMK, FXI, FXII</a:t>
            </a:r>
          </a:p>
          <a:p>
            <a:pPr lvl="1"/>
            <a:r>
              <a:rPr lang="en-US" dirty="0" smtClean="0"/>
              <a:t>Factor IX</a:t>
            </a:r>
          </a:p>
          <a:p>
            <a:pPr lvl="1"/>
            <a:r>
              <a:rPr lang="en-US" dirty="0" smtClean="0"/>
              <a:t>Factor VIII</a:t>
            </a:r>
          </a:p>
          <a:p>
            <a:pPr lvl="1"/>
            <a:r>
              <a:rPr lang="en-US" dirty="0" smtClean="0"/>
              <a:t>Common Pathway</a:t>
            </a:r>
          </a:p>
          <a:p>
            <a:pPr lvl="2"/>
            <a:r>
              <a:rPr lang="en-US" dirty="0" smtClean="0"/>
              <a:t>Factor X</a:t>
            </a:r>
          </a:p>
          <a:p>
            <a:pPr lvl="2"/>
            <a:r>
              <a:rPr lang="en-US" dirty="0" smtClean="0"/>
              <a:t>Factor V</a:t>
            </a:r>
          </a:p>
          <a:p>
            <a:pPr lvl="2"/>
            <a:r>
              <a:rPr lang="en-US" dirty="0" smtClean="0"/>
              <a:t>Factor II (Prothrombin)</a:t>
            </a:r>
          </a:p>
          <a:p>
            <a:pPr lvl="2"/>
            <a:r>
              <a:rPr lang="en-US" dirty="0" smtClean="0"/>
              <a:t>Fibrinogen</a:t>
            </a:r>
            <a:endParaRPr lang="en-US" dirty="0"/>
          </a:p>
        </p:txBody>
      </p:sp>
    </p:spTree>
    <p:extLst>
      <p:ext uri="{BB962C8B-B14F-4D97-AF65-F5344CB8AC3E}">
        <p14:creationId xmlns:p14="http://schemas.microsoft.com/office/powerpoint/2010/main" val="2328599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928938" y="87313"/>
            <a:ext cx="56906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dirty="0">
                <a:latin typeface="Arial" panose="020B0604020202020204" pitchFamily="34" charset="0"/>
                <a:cs typeface="Arial" panose="020B0604020202020204" pitchFamily="34" charset="0"/>
              </a:rPr>
              <a:t>PTT</a:t>
            </a:r>
          </a:p>
        </p:txBody>
      </p:sp>
      <p:sp>
        <p:nvSpPr>
          <p:cNvPr id="88067" name="Line 3"/>
          <p:cNvSpPr>
            <a:spLocks noChangeShapeType="1"/>
          </p:cNvSpPr>
          <p:nvPr/>
        </p:nvSpPr>
        <p:spPr bwMode="auto">
          <a:xfrm flipH="1">
            <a:off x="3011488" y="444500"/>
            <a:ext cx="206375" cy="4032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68" name="Rectangle 4"/>
          <p:cNvSpPr>
            <a:spLocks noChangeArrowheads="1"/>
          </p:cNvSpPr>
          <p:nvPr/>
        </p:nvSpPr>
        <p:spPr bwMode="auto">
          <a:xfrm>
            <a:off x="2403475" y="849313"/>
            <a:ext cx="149239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PROLONGED</a:t>
            </a:r>
          </a:p>
        </p:txBody>
      </p:sp>
      <p:sp>
        <p:nvSpPr>
          <p:cNvPr id="88069" name="Line 5"/>
          <p:cNvSpPr>
            <a:spLocks noChangeShapeType="1"/>
          </p:cNvSpPr>
          <p:nvPr/>
        </p:nvSpPr>
        <p:spPr bwMode="auto">
          <a:xfrm flipH="1">
            <a:off x="1806575" y="1038225"/>
            <a:ext cx="508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70" name="Rectangle 6"/>
          <p:cNvSpPr>
            <a:spLocks noChangeArrowheads="1"/>
          </p:cNvSpPr>
          <p:nvPr/>
        </p:nvSpPr>
        <p:spPr bwMode="auto">
          <a:xfrm>
            <a:off x="1403350" y="849313"/>
            <a:ext cx="44403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dirty="0">
                <a:latin typeface="Arial" panose="020B0604020202020204" pitchFamily="34" charset="0"/>
                <a:cs typeface="Arial" panose="020B0604020202020204" pitchFamily="34" charset="0"/>
              </a:rPr>
              <a:t>PT</a:t>
            </a:r>
          </a:p>
        </p:txBody>
      </p:sp>
      <p:sp>
        <p:nvSpPr>
          <p:cNvPr id="88071" name="Rectangle 7"/>
          <p:cNvSpPr>
            <a:spLocks noChangeArrowheads="1"/>
          </p:cNvSpPr>
          <p:nvPr/>
        </p:nvSpPr>
        <p:spPr bwMode="auto">
          <a:xfrm>
            <a:off x="820738" y="1631950"/>
            <a:ext cx="149239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dirty="0">
                <a:latin typeface="Arial" panose="020B0604020202020204" pitchFamily="34" charset="0"/>
                <a:cs typeface="Arial" panose="020B0604020202020204" pitchFamily="34" charset="0"/>
              </a:rPr>
              <a:t>PROLONGED</a:t>
            </a:r>
          </a:p>
        </p:txBody>
      </p:sp>
      <p:sp>
        <p:nvSpPr>
          <p:cNvPr id="88072" name="Line 8"/>
          <p:cNvSpPr>
            <a:spLocks noChangeShapeType="1"/>
          </p:cNvSpPr>
          <p:nvPr/>
        </p:nvSpPr>
        <p:spPr bwMode="auto">
          <a:xfrm>
            <a:off x="1636713" y="1270000"/>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73" name="Line 9"/>
          <p:cNvSpPr>
            <a:spLocks noChangeShapeType="1"/>
          </p:cNvSpPr>
          <p:nvPr/>
        </p:nvSpPr>
        <p:spPr bwMode="auto">
          <a:xfrm>
            <a:off x="1584325" y="1981200"/>
            <a:ext cx="11113" cy="10509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78" name="Rectangle 14"/>
          <p:cNvSpPr>
            <a:spLocks noChangeArrowheads="1"/>
          </p:cNvSpPr>
          <p:nvPr/>
        </p:nvSpPr>
        <p:spPr bwMode="auto">
          <a:xfrm>
            <a:off x="457200" y="3243263"/>
            <a:ext cx="2174875" cy="230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r>
              <a:rPr lang="en-US" sz="1600" dirty="0">
                <a:latin typeface="Arial" panose="020B0604020202020204" pitchFamily="34" charset="0"/>
                <a:cs typeface="Arial" panose="020B0604020202020204" pitchFamily="34" charset="0"/>
              </a:rPr>
              <a:t>Liver disease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Vitamin K deficiency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Circulating </a:t>
            </a:r>
            <a:r>
              <a:rPr lang="en-US" sz="1600" dirty="0" smtClean="0">
                <a:latin typeface="Arial" panose="020B0604020202020204" pitchFamily="34" charset="0"/>
                <a:cs typeface="Arial" panose="020B0604020202020204" pitchFamily="34" charset="0"/>
              </a:rPr>
              <a:t>anticoagulant</a:t>
            </a:r>
          </a:p>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Warfarin </a:t>
            </a:r>
            <a:r>
              <a:rPr lang="en-US" sz="1600" dirty="0" smtClean="0">
                <a:latin typeface="Arial" panose="020B0604020202020204" pitchFamily="34" charset="0"/>
                <a:cs typeface="Arial" panose="020B0604020202020204" pitchFamily="34" charset="0"/>
              </a:rPr>
              <a:t>effect</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88079" name="Rectangle 15"/>
          <p:cNvSpPr>
            <a:spLocks noChangeArrowheads="1"/>
          </p:cNvSpPr>
          <p:nvPr/>
        </p:nvSpPr>
        <p:spPr bwMode="auto">
          <a:xfrm>
            <a:off x="214313" y="3181350"/>
            <a:ext cx="4535487" cy="2273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88083" name="Rectangle 19"/>
          <p:cNvSpPr>
            <a:spLocks noChangeArrowheads="1"/>
          </p:cNvSpPr>
          <p:nvPr/>
        </p:nvSpPr>
        <p:spPr bwMode="auto">
          <a:xfrm>
            <a:off x="2819400" y="3215883"/>
            <a:ext cx="1870075" cy="181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r>
              <a:rPr lang="en-US" sz="1600" dirty="0" err="1">
                <a:latin typeface="Arial" panose="020B0604020202020204" pitchFamily="34" charset="0"/>
                <a:cs typeface="Arial" panose="020B0604020202020204" pitchFamily="34" charset="0"/>
              </a:rPr>
              <a:t>Afibrinogenemia</a:t>
            </a: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Dysfibrinogenemia</a:t>
            </a: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DIC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Heparin effect</a:t>
            </a:r>
          </a:p>
        </p:txBody>
      </p:sp>
      <p:sp>
        <p:nvSpPr>
          <p:cNvPr id="88085" name="Line 21"/>
          <p:cNvSpPr>
            <a:spLocks noChangeShapeType="1"/>
          </p:cNvSpPr>
          <p:nvPr/>
        </p:nvSpPr>
        <p:spPr bwMode="auto">
          <a:xfrm>
            <a:off x="1731963" y="1163638"/>
            <a:ext cx="4073525" cy="1325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86" name="Rectangle 22"/>
          <p:cNvSpPr>
            <a:spLocks noChangeArrowheads="1"/>
          </p:cNvSpPr>
          <p:nvPr/>
        </p:nvSpPr>
        <p:spPr bwMode="auto">
          <a:xfrm>
            <a:off x="5800725" y="2322513"/>
            <a:ext cx="10588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NORMAL</a:t>
            </a:r>
          </a:p>
        </p:txBody>
      </p:sp>
      <p:sp>
        <p:nvSpPr>
          <p:cNvPr id="88087" name="Line 23"/>
          <p:cNvSpPr>
            <a:spLocks noChangeShapeType="1"/>
          </p:cNvSpPr>
          <p:nvPr/>
        </p:nvSpPr>
        <p:spPr bwMode="auto">
          <a:xfrm>
            <a:off x="6261100" y="2627313"/>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88" name="Rectangle 24"/>
          <p:cNvSpPr>
            <a:spLocks noChangeArrowheads="1"/>
          </p:cNvSpPr>
          <p:nvPr/>
        </p:nvSpPr>
        <p:spPr bwMode="auto">
          <a:xfrm>
            <a:off x="5313363" y="3071813"/>
            <a:ext cx="2568575" cy="230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r>
              <a:rPr lang="en-US" sz="1600" dirty="0" smtClean="0">
                <a:latin typeface="Arial" panose="020B0604020202020204" pitchFamily="34" charset="0"/>
                <a:cs typeface="Arial" panose="020B0604020202020204" pitchFamily="34" charset="0"/>
              </a:rPr>
              <a:t>Deficiencies of factors </a:t>
            </a:r>
            <a:r>
              <a:rPr lang="en-US" sz="1600" dirty="0">
                <a:latin typeface="Arial" panose="020B0604020202020204" pitchFamily="34" charset="0"/>
                <a:cs typeface="Arial" panose="020B0604020202020204" pitchFamily="34" charset="0"/>
              </a:rPr>
              <a:t>VIII, IX, XI, XII, </a:t>
            </a:r>
            <a:r>
              <a:rPr lang="en-US" sz="1600" dirty="0" err="1">
                <a:latin typeface="Arial" panose="020B0604020202020204" pitchFamily="34" charset="0"/>
                <a:cs typeface="Arial" panose="020B0604020202020204" pitchFamily="34" charset="0"/>
              </a:rPr>
              <a:t>Prekallikrein</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HMWK </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Circulating anticoagulant </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Heparin effect</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p:txBody>
      </p:sp>
      <p:sp>
        <p:nvSpPr>
          <p:cNvPr id="88089" name="Rectangle 25"/>
          <p:cNvSpPr>
            <a:spLocks noChangeArrowheads="1"/>
          </p:cNvSpPr>
          <p:nvPr/>
        </p:nvSpPr>
        <p:spPr bwMode="auto">
          <a:xfrm>
            <a:off x="5293550" y="3095145"/>
            <a:ext cx="2588388" cy="189913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88090" name="Line 26"/>
          <p:cNvSpPr>
            <a:spLocks noChangeShapeType="1"/>
          </p:cNvSpPr>
          <p:nvPr/>
        </p:nvSpPr>
        <p:spPr bwMode="auto">
          <a:xfrm>
            <a:off x="3463960" y="254000"/>
            <a:ext cx="5826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91" name="Rectangle 27"/>
          <p:cNvSpPr>
            <a:spLocks noChangeArrowheads="1"/>
          </p:cNvSpPr>
          <p:nvPr/>
        </p:nvSpPr>
        <p:spPr bwMode="auto">
          <a:xfrm>
            <a:off x="4095750" y="87313"/>
            <a:ext cx="10588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NORMAL</a:t>
            </a:r>
          </a:p>
        </p:txBody>
      </p:sp>
      <p:sp>
        <p:nvSpPr>
          <p:cNvPr id="88092" name="Line 28"/>
          <p:cNvSpPr>
            <a:spLocks noChangeShapeType="1"/>
          </p:cNvSpPr>
          <p:nvPr/>
        </p:nvSpPr>
        <p:spPr bwMode="auto">
          <a:xfrm>
            <a:off x="5104917" y="254000"/>
            <a:ext cx="5826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93" name="Rectangle 29"/>
          <p:cNvSpPr>
            <a:spLocks noChangeArrowheads="1"/>
          </p:cNvSpPr>
          <p:nvPr/>
        </p:nvSpPr>
        <p:spPr bwMode="auto">
          <a:xfrm>
            <a:off x="5770563" y="87313"/>
            <a:ext cx="44403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PT</a:t>
            </a:r>
          </a:p>
        </p:txBody>
      </p:sp>
      <p:sp>
        <p:nvSpPr>
          <p:cNvPr id="88094" name="Line 30"/>
          <p:cNvSpPr>
            <a:spLocks noChangeShapeType="1"/>
          </p:cNvSpPr>
          <p:nvPr/>
        </p:nvSpPr>
        <p:spPr bwMode="auto">
          <a:xfrm>
            <a:off x="5988050" y="492125"/>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95" name="Rectangle 31"/>
          <p:cNvSpPr>
            <a:spLocks noChangeArrowheads="1"/>
          </p:cNvSpPr>
          <p:nvPr/>
        </p:nvSpPr>
        <p:spPr bwMode="auto">
          <a:xfrm>
            <a:off x="5392738" y="827088"/>
            <a:ext cx="149239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PROLONGED</a:t>
            </a:r>
          </a:p>
        </p:txBody>
      </p:sp>
      <p:sp>
        <p:nvSpPr>
          <p:cNvPr id="88096" name="Line 32"/>
          <p:cNvSpPr>
            <a:spLocks noChangeShapeType="1"/>
          </p:cNvSpPr>
          <p:nvPr/>
        </p:nvSpPr>
        <p:spPr bwMode="auto">
          <a:xfrm>
            <a:off x="6005513" y="1175081"/>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97" name="Rectangle 33"/>
          <p:cNvSpPr>
            <a:spLocks noChangeArrowheads="1"/>
          </p:cNvSpPr>
          <p:nvPr/>
        </p:nvSpPr>
        <p:spPr bwMode="auto">
          <a:xfrm>
            <a:off x="5375275" y="1546225"/>
            <a:ext cx="152766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FVII deficiency</a:t>
            </a:r>
          </a:p>
        </p:txBody>
      </p:sp>
      <p:sp>
        <p:nvSpPr>
          <p:cNvPr id="88098" name="Rectangle 34"/>
          <p:cNvSpPr>
            <a:spLocks noChangeArrowheads="1"/>
          </p:cNvSpPr>
          <p:nvPr/>
        </p:nvSpPr>
        <p:spPr bwMode="auto">
          <a:xfrm>
            <a:off x="5403850" y="1550988"/>
            <a:ext cx="1447800" cy="4111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88099" name="Line 35"/>
          <p:cNvSpPr>
            <a:spLocks noChangeShapeType="1"/>
          </p:cNvSpPr>
          <p:nvPr/>
        </p:nvSpPr>
        <p:spPr bwMode="auto">
          <a:xfrm>
            <a:off x="6238875" y="272286"/>
            <a:ext cx="584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100" name="Rectangle 36"/>
          <p:cNvSpPr>
            <a:spLocks noChangeArrowheads="1"/>
          </p:cNvSpPr>
          <p:nvPr/>
        </p:nvSpPr>
        <p:spPr bwMode="auto">
          <a:xfrm>
            <a:off x="6823075" y="128588"/>
            <a:ext cx="10588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NORMAL</a:t>
            </a:r>
          </a:p>
        </p:txBody>
      </p:sp>
      <p:sp>
        <p:nvSpPr>
          <p:cNvPr id="88101" name="Line 37"/>
          <p:cNvSpPr>
            <a:spLocks noChangeShapeType="1"/>
          </p:cNvSpPr>
          <p:nvPr/>
        </p:nvSpPr>
        <p:spPr bwMode="auto">
          <a:xfrm>
            <a:off x="7477125" y="468974"/>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102" name="Rectangle 38"/>
          <p:cNvSpPr>
            <a:spLocks noChangeArrowheads="1"/>
          </p:cNvSpPr>
          <p:nvPr/>
        </p:nvSpPr>
        <p:spPr bwMode="auto">
          <a:xfrm>
            <a:off x="6899275" y="806450"/>
            <a:ext cx="1585371"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FXIII deficiency</a:t>
            </a:r>
          </a:p>
        </p:txBody>
      </p:sp>
      <p:sp>
        <p:nvSpPr>
          <p:cNvPr id="88103" name="Rectangle 39"/>
          <p:cNvSpPr>
            <a:spLocks noChangeArrowheads="1"/>
          </p:cNvSpPr>
          <p:nvPr/>
        </p:nvSpPr>
        <p:spPr bwMode="auto">
          <a:xfrm>
            <a:off x="6872288" y="831850"/>
            <a:ext cx="1571625" cy="4111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37105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1178336" y="4362887"/>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2836595"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583861" y="4362887"/>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230612" y="473221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552906" y="5099379"/>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962427"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30592" y="5099379"/>
            <a:ext cx="991048" cy="369332"/>
          </a:xfrm>
          <a:prstGeom prst="rect">
            <a:avLst/>
          </a:prstGeom>
          <a:noFill/>
        </p:spPr>
        <p:txBody>
          <a:bodyPr wrap="square" rtlCol="0">
            <a:spAutoFit/>
          </a:bodyPr>
          <a:lstStyle/>
          <a:p>
            <a:r>
              <a:rPr lang="en-US" dirty="0" smtClean="0"/>
              <a:t>Fibrin</a:t>
            </a:r>
            <a:endParaRPr lang="en-US" dirty="0"/>
          </a:p>
        </p:txBody>
      </p:sp>
      <p:cxnSp>
        <p:nvCxnSpPr>
          <p:cNvPr id="114" name="Straight Arrow Connector 113"/>
          <p:cNvCxnSpPr/>
          <p:nvPr/>
        </p:nvCxnSpPr>
        <p:spPr>
          <a:xfrm>
            <a:off x="6083831" y="4576076"/>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6877449" y="3998059"/>
            <a:ext cx="700333" cy="369332"/>
          </a:xfrm>
          <a:prstGeom prst="rect">
            <a:avLst/>
          </a:prstGeom>
          <a:noFill/>
        </p:spPr>
        <p:txBody>
          <a:bodyPr wrap="square" rtlCol="0">
            <a:spAutoFit/>
          </a:bodyPr>
          <a:lstStyle/>
          <a:p>
            <a:r>
              <a:rPr lang="en-US" dirty="0" smtClean="0"/>
              <a:t>XIII</a:t>
            </a:r>
            <a:endParaRPr lang="en-US" dirty="0"/>
          </a:p>
        </p:txBody>
      </p:sp>
      <p:cxnSp>
        <p:nvCxnSpPr>
          <p:cNvPr id="117" name="Straight Arrow Connector 116"/>
          <p:cNvCxnSpPr/>
          <p:nvPr/>
        </p:nvCxnSpPr>
        <p:spPr>
          <a:xfrm>
            <a:off x="7126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6877449" y="5468711"/>
            <a:ext cx="707241" cy="369332"/>
          </a:xfrm>
          <a:prstGeom prst="rect">
            <a:avLst/>
          </a:prstGeom>
          <a:noFill/>
        </p:spPr>
        <p:txBody>
          <a:bodyPr wrap="square" rtlCol="0">
            <a:spAutoFit/>
          </a:bodyPr>
          <a:lstStyle/>
          <a:p>
            <a:r>
              <a:rPr lang="en-US" dirty="0" err="1" smtClean="0"/>
              <a:t>XIIIa</a:t>
            </a:r>
            <a:endParaRPr lang="en-US" dirty="0"/>
          </a:p>
        </p:txBody>
      </p:sp>
      <p:cxnSp>
        <p:nvCxnSpPr>
          <p:cNvPr id="119" name="Straight Arrow Connector 118"/>
          <p:cNvCxnSpPr/>
          <p:nvPr/>
        </p:nvCxnSpPr>
        <p:spPr>
          <a:xfrm>
            <a:off x="5923148" y="546871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4999913" y="5896149"/>
            <a:ext cx="2520786" cy="369332"/>
          </a:xfrm>
          <a:prstGeom prst="rect">
            <a:avLst/>
          </a:prstGeom>
          <a:noFill/>
        </p:spPr>
        <p:txBody>
          <a:bodyPr wrap="square" rtlCol="0">
            <a:spAutoFit/>
          </a:bodyPr>
          <a:lstStyle/>
          <a:p>
            <a:r>
              <a:rPr lang="en-US" dirty="0" smtClean="0"/>
              <a:t>Cross-linked fibrin</a:t>
            </a:r>
            <a:endParaRPr lang="en-US" dirty="0"/>
          </a:p>
        </p:txBody>
      </p:sp>
      <p:cxnSp>
        <p:nvCxnSpPr>
          <p:cNvPr id="122" name="Straight Arrow Connector 121"/>
          <p:cNvCxnSpPr>
            <a:stCxn id="118" idx="1"/>
          </p:cNvCxnSpPr>
          <p:nvPr/>
        </p:nvCxnSpPr>
        <p:spPr>
          <a:xfrm flipH="1">
            <a:off x="6021792"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1730814" y="106846"/>
            <a:ext cx="5208298" cy="628054"/>
          </a:xfrm>
        </p:spPr>
        <p:txBody>
          <a:bodyPr>
            <a:normAutofit/>
          </a:bodyPr>
          <a:lstStyle/>
          <a:p>
            <a:r>
              <a:rPr lang="en-US" sz="2800" dirty="0" smtClean="0"/>
              <a:t>Factor XIII and Coagulation Assays</a:t>
            </a:r>
            <a:endParaRPr lang="en-US" sz="2800" dirty="0"/>
          </a:p>
        </p:txBody>
      </p:sp>
      <p:sp>
        <p:nvSpPr>
          <p:cNvPr id="3" name="Content Placeholder 2"/>
          <p:cNvSpPr>
            <a:spLocks noGrp="1"/>
          </p:cNvSpPr>
          <p:nvPr>
            <p:ph idx="1"/>
          </p:nvPr>
        </p:nvSpPr>
        <p:spPr>
          <a:xfrm>
            <a:off x="457200" y="865319"/>
            <a:ext cx="8229600" cy="2755908"/>
          </a:xfrm>
        </p:spPr>
        <p:txBody>
          <a:bodyPr>
            <a:normAutofit/>
          </a:bodyPr>
          <a:lstStyle/>
          <a:p>
            <a:r>
              <a:rPr lang="en-US" sz="2000" dirty="0" smtClean="0"/>
              <a:t>The aPTT and PT reactions are complete once fibrin monomers are formed</a:t>
            </a:r>
          </a:p>
          <a:p>
            <a:r>
              <a:rPr lang="en-US" sz="2000" dirty="0" smtClean="0"/>
              <a:t>They do not take into account the cross-linking effect of FXIII</a:t>
            </a:r>
          </a:p>
          <a:p>
            <a:r>
              <a:rPr lang="en-US" sz="2000" dirty="0" smtClean="0"/>
              <a:t>Therefore deficiency of </a:t>
            </a:r>
            <a:r>
              <a:rPr lang="en-US" sz="2000" dirty="0"/>
              <a:t>F</a:t>
            </a:r>
            <a:r>
              <a:rPr lang="en-US" sz="2000" dirty="0" smtClean="0"/>
              <a:t>XIII does NOT affect either of these tests</a:t>
            </a:r>
          </a:p>
          <a:p>
            <a:r>
              <a:rPr lang="en-US" sz="2000" dirty="0" smtClean="0"/>
              <a:t>Testing for FXIII deficiency requires specifically assaying for the presence of this factor</a:t>
            </a:r>
          </a:p>
          <a:p>
            <a:pPr lvl="1"/>
            <a:r>
              <a:rPr lang="en-US" sz="1600" dirty="0" smtClean="0"/>
              <a:t>Urea clot </a:t>
            </a:r>
            <a:r>
              <a:rPr lang="en-US" sz="1600" dirty="0" err="1" smtClean="0"/>
              <a:t>lysis</a:t>
            </a:r>
            <a:r>
              <a:rPr lang="en-US" sz="1600" dirty="0" smtClean="0"/>
              <a:t> assay (qualitative only and only abnormal in severe deficiency)</a:t>
            </a:r>
          </a:p>
          <a:p>
            <a:pPr lvl="1"/>
            <a:r>
              <a:rPr lang="en-US" sz="1600" dirty="0" smtClean="0"/>
              <a:t>Chromogenic assay (quantitative but only available in selected laboratories)</a:t>
            </a:r>
            <a:endParaRPr lang="en-US" sz="1600" dirty="0"/>
          </a:p>
        </p:txBody>
      </p:sp>
      <p:sp>
        <p:nvSpPr>
          <p:cNvPr id="18" name="TextBox 17"/>
          <p:cNvSpPr txBox="1"/>
          <p:nvPr/>
        </p:nvSpPr>
        <p:spPr>
          <a:xfrm>
            <a:off x="3373970" y="4301941"/>
            <a:ext cx="664630"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Tree>
    <p:extLst>
      <p:ext uri="{BB962C8B-B14F-4D97-AF65-F5344CB8AC3E}">
        <p14:creationId xmlns:p14="http://schemas.microsoft.com/office/powerpoint/2010/main" val="144377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dirty="0" smtClean="0"/>
              <a:t>Disorders of primary hemostasis</a:t>
            </a:r>
          </a:p>
          <a:p>
            <a:r>
              <a:rPr lang="en-US" sz="2800" dirty="0" smtClean="0"/>
              <a:t>Plasma coagulation </a:t>
            </a:r>
          </a:p>
          <a:p>
            <a:pPr lvl="1"/>
            <a:r>
              <a:rPr lang="en-US" sz="2400" dirty="0" smtClean="0"/>
              <a:t>Clotting factors</a:t>
            </a:r>
          </a:p>
          <a:p>
            <a:pPr lvl="1"/>
            <a:r>
              <a:rPr lang="en-US" sz="2400" dirty="0" smtClean="0"/>
              <a:t>Natural inhibitors</a:t>
            </a:r>
          </a:p>
          <a:p>
            <a:r>
              <a:rPr lang="en-US" sz="2800" dirty="0" smtClean="0"/>
              <a:t>Fibrinolytic system</a:t>
            </a:r>
          </a:p>
          <a:p>
            <a:r>
              <a:rPr lang="en-US" sz="2800" dirty="0" smtClean="0"/>
              <a:t>Laboratory Testing</a:t>
            </a:r>
          </a:p>
          <a:p>
            <a:r>
              <a:rPr lang="en-US" sz="2800" b="1" dirty="0" smtClean="0"/>
              <a:t>Warfarin and DDAVP</a:t>
            </a:r>
          </a:p>
          <a:p>
            <a:r>
              <a:rPr lang="en-US" sz="2800" dirty="0" smtClean="0"/>
              <a:t>Acquired Hemostatic Disorders</a:t>
            </a:r>
          </a:p>
        </p:txBody>
      </p:sp>
    </p:spTree>
    <p:extLst>
      <p:ext uri="{BB962C8B-B14F-4D97-AF65-F5344CB8AC3E}">
        <p14:creationId xmlns:p14="http://schemas.microsoft.com/office/powerpoint/2010/main" val="2418818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7005" y="0"/>
            <a:ext cx="8534400" cy="808038"/>
          </a:xfrm>
          <a:prstGeom prst="rect">
            <a:avLst/>
          </a:prstGeom>
        </p:spPr>
        <p:txBody>
          <a:bodyPr/>
          <a:lstStyle/>
          <a:p>
            <a:pPr algn="ctr"/>
            <a:r>
              <a:rPr lang="en-US" sz="2800" b="1" dirty="0" smtClean="0"/>
              <a:t>Vitamin K metabolism and warfarin</a:t>
            </a:r>
            <a:endParaRPr lang="en-US" sz="2800" b="1" dirty="0"/>
          </a:p>
        </p:txBody>
      </p:sp>
      <p:sp>
        <p:nvSpPr>
          <p:cNvPr id="5" name="TextBox 4"/>
          <p:cNvSpPr txBox="1"/>
          <p:nvPr/>
        </p:nvSpPr>
        <p:spPr>
          <a:xfrm>
            <a:off x="805395" y="820946"/>
            <a:ext cx="4274817" cy="646331"/>
          </a:xfrm>
          <a:prstGeom prst="rect">
            <a:avLst/>
          </a:prstGeom>
          <a:noFill/>
        </p:spPr>
        <p:txBody>
          <a:bodyPr wrap="square" rtlCol="0">
            <a:spAutoFit/>
          </a:bodyPr>
          <a:lstStyle/>
          <a:p>
            <a:r>
              <a:rPr lang="en-US" dirty="0" smtClean="0"/>
              <a:t>Factor II, VIII, IX, X precursor </a:t>
            </a:r>
          </a:p>
          <a:p>
            <a:r>
              <a:rPr lang="en-US" dirty="0" smtClean="0"/>
              <a:t>(PIVKA)</a:t>
            </a:r>
            <a:endParaRPr lang="en-US" dirty="0"/>
          </a:p>
        </p:txBody>
      </p:sp>
      <p:sp>
        <p:nvSpPr>
          <p:cNvPr id="6" name="TextBox 5"/>
          <p:cNvSpPr txBox="1"/>
          <p:nvPr/>
        </p:nvSpPr>
        <p:spPr>
          <a:xfrm>
            <a:off x="709988" y="3203841"/>
            <a:ext cx="1799145" cy="646331"/>
          </a:xfrm>
          <a:prstGeom prst="rect">
            <a:avLst/>
          </a:prstGeom>
          <a:noFill/>
        </p:spPr>
        <p:txBody>
          <a:bodyPr wrap="square" rtlCol="0">
            <a:spAutoFit/>
          </a:bodyPr>
          <a:lstStyle/>
          <a:p>
            <a:r>
              <a:rPr lang="en-US" dirty="0" smtClean="0"/>
              <a:t>Vitamin K </a:t>
            </a:r>
            <a:r>
              <a:rPr lang="en-US" dirty="0" err="1" smtClean="0"/>
              <a:t>hydroxyquinone</a:t>
            </a:r>
            <a:endParaRPr lang="en-US" dirty="0"/>
          </a:p>
        </p:txBody>
      </p:sp>
      <p:sp>
        <p:nvSpPr>
          <p:cNvPr id="7" name="TextBox 6"/>
          <p:cNvSpPr txBox="1"/>
          <p:nvPr/>
        </p:nvSpPr>
        <p:spPr>
          <a:xfrm>
            <a:off x="6143949" y="3402710"/>
            <a:ext cx="1301030" cy="646331"/>
          </a:xfrm>
          <a:prstGeom prst="rect">
            <a:avLst/>
          </a:prstGeom>
          <a:noFill/>
        </p:spPr>
        <p:txBody>
          <a:bodyPr wrap="square" rtlCol="0">
            <a:spAutoFit/>
          </a:bodyPr>
          <a:lstStyle/>
          <a:p>
            <a:r>
              <a:rPr lang="en-US" dirty="0" smtClean="0"/>
              <a:t>Vitamin K epoxide</a:t>
            </a:r>
            <a:endParaRPr lang="en-US" dirty="0"/>
          </a:p>
        </p:txBody>
      </p:sp>
      <p:sp>
        <p:nvSpPr>
          <p:cNvPr id="8" name="TextBox 7"/>
          <p:cNvSpPr txBox="1"/>
          <p:nvPr/>
        </p:nvSpPr>
        <p:spPr>
          <a:xfrm>
            <a:off x="3482419" y="5140040"/>
            <a:ext cx="1301030" cy="369332"/>
          </a:xfrm>
          <a:prstGeom prst="rect">
            <a:avLst/>
          </a:prstGeom>
          <a:noFill/>
        </p:spPr>
        <p:txBody>
          <a:bodyPr wrap="square" rtlCol="0">
            <a:spAutoFit/>
          </a:bodyPr>
          <a:lstStyle/>
          <a:p>
            <a:r>
              <a:rPr lang="en-US" dirty="0" smtClean="0"/>
              <a:t>Vitamin K</a:t>
            </a:r>
            <a:endParaRPr lang="en-US" dirty="0"/>
          </a:p>
        </p:txBody>
      </p:sp>
      <p:sp>
        <p:nvSpPr>
          <p:cNvPr id="57" name="Bent Arrow 56"/>
          <p:cNvSpPr/>
          <p:nvPr/>
        </p:nvSpPr>
        <p:spPr>
          <a:xfrm rot="10800000">
            <a:off x="4693002" y="4120219"/>
            <a:ext cx="2106431" cy="1332104"/>
          </a:xfrm>
          <a:prstGeom prst="bentArrow">
            <a:avLst>
              <a:gd name="adj1" fmla="val 0"/>
              <a:gd name="adj2" fmla="val 10638"/>
              <a:gd name="adj3" fmla="val 16861"/>
              <a:gd name="adj4" fmla="val 43750"/>
            </a:avLst>
          </a:prstGeom>
          <a:solidFill>
            <a:srgbClr val="0000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Bent Arrow 57"/>
          <p:cNvSpPr/>
          <p:nvPr/>
        </p:nvSpPr>
        <p:spPr>
          <a:xfrm rot="16200000">
            <a:off x="1671539" y="3530420"/>
            <a:ext cx="1424937" cy="2196926"/>
          </a:xfrm>
          <a:prstGeom prst="bentArrow">
            <a:avLst>
              <a:gd name="adj1" fmla="val 0"/>
              <a:gd name="adj2" fmla="val 10638"/>
              <a:gd name="adj3" fmla="val 16861"/>
              <a:gd name="adj4" fmla="val 43750"/>
            </a:avLst>
          </a:prstGeom>
          <a:solidFill>
            <a:srgbClr val="0000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0" name="U-Turn Arrow 59"/>
          <p:cNvSpPr/>
          <p:nvPr/>
        </p:nvSpPr>
        <p:spPr>
          <a:xfrm>
            <a:off x="1409450" y="2400881"/>
            <a:ext cx="5436450" cy="789967"/>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1" name="TextBox 60"/>
          <p:cNvSpPr txBox="1"/>
          <p:nvPr/>
        </p:nvSpPr>
        <p:spPr>
          <a:xfrm>
            <a:off x="4920150" y="4747429"/>
            <a:ext cx="1786357" cy="523220"/>
          </a:xfrm>
          <a:prstGeom prst="rect">
            <a:avLst/>
          </a:prstGeom>
          <a:noFill/>
        </p:spPr>
        <p:txBody>
          <a:bodyPr wrap="square" rtlCol="0">
            <a:spAutoFit/>
          </a:bodyPr>
          <a:lstStyle/>
          <a:p>
            <a:r>
              <a:rPr lang="en-US" sz="1400" dirty="0" smtClean="0"/>
              <a:t>Vitamin K </a:t>
            </a:r>
          </a:p>
          <a:p>
            <a:r>
              <a:rPr lang="en-US" sz="1400" dirty="0" smtClean="0"/>
              <a:t>Epoxide </a:t>
            </a:r>
            <a:r>
              <a:rPr lang="en-US" sz="1400" dirty="0" err="1" smtClean="0"/>
              <a:t>reductase</a:t>
            </a:r>
            <a:endParaRPr lang="en-US" sz="1400" dirty="0"/>
          </a:p>
        </p:txBody>
      </p:sp>
      <p:sp>
        <p:nvSpPr>
          <p:cNvPr id="62" name="TextBox 61"/>
          <p:cNvSpPr txBox="1"/>
          <p:nvPr/>
        </p:nvSpPr>
        <p:spPr>
          <a:xfrm>
            <a:off x="1758019" y="4837871"/>
            <a:ext cx="1786357" cy="523220"/>
          </a:xfrm>
          <a:prstGeom prst="rect">
            <a:avLst/>
          </a:prstGeom>
          <a:noFill/>
        </p:spPr>
        <p:txBody>
          <a:bodyPr wrap="square" rtlCol="0">
            <a:spAutoFit/>
          </a:bodyPr>
          <a:lstStyle/>
          <a:p>
            <a:r>
              <a:rPr lang="en-US" sz="1400" dirty="0" smtClean="0"/>
              <a:t>Vitamin K </a:t>
            </a:r>
          </a:p>
          <a:p>
            <a:r>
              <a:rPr lang="en-US" sz="1400" dirty="0" smtClean="0"/>
              <a:t>Epoxide </a:t>
            </a:r>
            <a:r>
              <a:rPr lang="en-US" sz="1400" dirty="0" err="1" smtClean="0"/>
              <a:t>reductase</a:t>
            </a:r>
            <a:endParaRPr lang="en-US" sz="1400" dirty="0"/>
          </a:p>
        </p:txBody>
      </p:sp>
      <p:sp>
        <p:nvSpPr>
          <p:cNvPr id="63" name="TextBox 62"/>
          <p:cNvSpPr txBox="1"/>
          <p:nvPr/>
        </p:nvSpPr>
        <p:spPr>
          <a:xfrm>
            <a:off x="2741458" y="2060111"/>
            <a:ext cx="2865365" cy="307777"/>
          </a:xfrm>
          <a:prstGeom prst="rect">
            <a:avLst/>
          </a:prstGeom>
          <a:noFill/>
        </p:spPr>
        <p:txBody>
          <a:bodyPr wrap="square" rtlCol="0">
            <a:spAutoFit/>
          </a:bodyPr>
          <a:lstStyle/>
          <a:p>
            <a:r>
              <a:rPr lang="en-US" sz="1400" dirty="0" smtClean="0"/>
              <a:t>Vitamin K </a:t>
            </a:r>
            <a:r>
              <a:rPr lang="en-US" sz="1400" dirty="0" err="1" smtClean="0"/>
              <a:t>γ</a:t>
            </a:r>
            <a:r>
              <a:rPr lang="en-US" sz="1400" dirty="0" err="1"/>
              <a:t>-</a:t>
            </a:r>
            <a:r>
              <a:rPr lang="en-US" sz="1400" dirty="0" err="1" smtClean="0"/>
              <a:t>glutamyl</a:t>
            </a:r>
            <a:r>
              <a:rPr lang="en-US" sz="1400" dirty="0" smtClean="0"/>
              <a:t> carboxylase</a:t>
            </a:r>
            <a:endParaRPr lang="en-US" sz="1400" dirty="0"/>
          </a:p>
        </p:txBody>
      </p:sp>
      <p:sp>
        <p:nvSpPr>
          <p:cNvPr id="64" name="U-Turn Arrow 63"/>
          <p:cNvSpPr/>
          <p:nvPr/>
        </p:nvSpPr>
        <p:spPr>
          <a:xfrm flipV="1">
            <a:off x="1437942" y="1856251"/>
            <a:ext cx="5436450" cy="513651"/>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5" name="TextBox 64"/>
          <p:cNvSpPr txBox="1"/>
          <p:nvPr/>
        </p:nvSpPr>
        <p:spPr>
          <a:xfrm>
            <a:off x="5529382" y="643553"/>
            <a:ext cx="3082202" cy="646331"/>
          </a:xfrm>
          <a:prstGeom prst="rect">
            <a:avLst/>
          </a:prstGeom>
          <a:noFill/>
        </p:spPr>
        <p:txBody>
          <a:bodyPr wrap="square" rtlCol="0">
            <a:spAutoFit/>
          </a:bodyPr>
          <a:lstStyle/>
          <a:p>
            <a:pPr algn="ctr"/>
            <a:r>
              <a:rPr lang="en-US" dirty="0" err="1" smtClean="0"/>
              <a:t>γ-carboxylated</a:t>
            </a:r>
            <a:r>
              <a:rPr lang="en-US" dirty="0" smtClean="0"/>
              <a:t> (functional)  factor II, VII, IX, X</a:t>
            </a:r>
          </a:p>
        </p:txBody>
      </p:sp>
      <p:sp>
        <p:nvSpPr>
          <p:cNvPr id="66" name="TextBox 65"/>
          <p:cNvSpPr txBox="1"/>
          <p:nvPr/>
        </p:nvSpPr>
        <p:spPr>
          <a:xfrm>
            <a:off x="805400" y="1378570"/>
            <a:ext cx="604050" cy="369332"/>
          </a:xfrm>
          <a:prstGeom prst="rect">
            <a:avLst/>
          </a:prstGeom>
          <a:noFill/>
        </p:spPr>
        <p:txBody>
          <a:bodyPr wrap="square" rtlCol="0">
            <a:spAutoFit/>
          </a:bodyPr>
          <a:lstStyle/>
          <a:p>
            <a:r>
              <a:rPr lang="en-US" dirty="0" smtClean="0"/>
              <a:t>CH</a:t>
            </a:r>
            <a:r>
              <a:rPr lang="en-US" baseline="-25000" dirty="0" smtClean="0"/>
              <a:t>2</a:t>
            </a:r>
            <a:endParaRPr lang="en-US" baseline="-25000" dirty="0"/>
          </a:p>
        </p:txBody>
      </p:sp>
      <p:sp>
        <p:nvSpPr>
          <p:cNvPr id="67" name="TextBox 66"/>
          <p:cNvSpPr txBox="1"/>
          <p:nvPr/>
        </p:nvSpPr>
        <p:spPr>
          <a:xfrm>
            <a:off x="6347784" y="1329606"/>
            <a:ext cx="604050" cy="369332"/>
          </a:xfrm>
          <a:prstGeom prst="rect">
            <a:avLst/>
          </a:prstGeom>
          <a:noFill/>
        </p:spPr>
        <p:txBody>
          <a:bodyPr wrap="square" rtlCol="0">
            <a:spAutoFit/>
          </a:bodyPr>
          <a:lstStyle/>
          <a:p>
            <a:r>
              <a:rPr lang="en-US" dirty="0" smtClean="0"/>
              <a:t>CH</a:t>
            </a:r>
            <a:endParaRPr lang="en-US" baseline="-25000" dirty="0"/>
          </a:p>
        </p:txBody>
      </p:sp>
      <p:sp>
        <p:nvSpPr>
          <p:cNvPr id="68" name="TextBox 67"/>
          <p:cNvSpPr txBox="1"/>
          <p:nvPr/>
        </p:nvSpPr>
        <p:spPr>
          <a:xfrm>
            <a:off x="1229593" y="1386646"/>
            <a:ext cx="1486892" cy="369332"/>
          </a:xfrm>
          <a:prstGeom prst="rect">
            <a:avLst/>
          </a:prstGeom>
          <a:noFill/>
        </p:spPr>
        <p:txBody>
          <a:bodyPr wrap="square" rtlCol="0">
            <a:spAutoFit/>
          </a:bodyPr>
          <a:lstStyle/>
          <a:p>
            <a:r>
              <a:rPr lang="en-US" dirty="0" smtClean="0"/>
              <a:t>-COOH</a:t>
            </a:r>
            <a:endParaRPr lang="en-US" dirty="0"/>
          </a:p>
        </p:txBody>
      </p:sp>
      <p:sp>
        <p:nvSpPr>
          <p:cNvPr id="69" name="TextBox 68"/>
          <p:cNvSpPr txBox="1"/>
          <p:nvPr/>
        </p:nvSpPr>
        <p:spPr>
          <a:xfrm>
            <a:off x="6951922" y="1435406"/>
            <a:ext cx="1486892" cy="369332"/>
          </a:xfrm>
          <a:prstGeom prst="rect">
            <a:avLst/>
          </a:prstGeom>
          <a:noFill/>
        </p:spPr>
        <p:txBody>
          <a:bodyPr wrap="square" rtlCol="0">
            <a:spAutoFit/>
          </a:bodyPr>
          <a:lstStyle/>
          <a:p>
            <a:r>
              <a:rPr lang="en-US" dirty="0" smtClean="0"/>
              <a:t>-COOH</a:t>
            </a:r>
            <a:endParaRPr lang="en-US" dirty="0"/>
          </a:p>
        </p:txBody>
      </p:sp>
      <p:sp>
        <p:nvSpPr>
          <p:cNvPr id="70" name="TextBox 69"/>
          <p:cNvSpPr txBox="1"/>
          <p:nvPr/>
        </p:nvSpPr>
        <p:spPr>
          <a:xfrm>
            <a:off x="6930473" y="1193432"/>
            <a:ext cx="1486892" cy="369332"/>
          </a:xfrm>
          <a:prstGeom prst="rect">
            <a:avLst/>
          </a:prstGeom>
          <a:noFill/>
        </p:spPr>
        <p:txBody>
          <a:bodyPr wrap="square" rtlCol="0">
            <a:spAutoFit/>
          </a:bodyPr>
          <a:lstStyle/>
          <a:p>
            <a:r>
              <a:rPr lang="en-US" dirty="0" smtClean="0"/>
              <a:t>-COOH</a:t>
            </a:r>
            <a:endParaRPr lang="en-US" dirty="0"/>
          </a:p>
        </p:txBody>
      </p:sp>
      <p:cxnSp>
        <p:nvCxnSpPr>
          <p:cNvPr id="72" name="Straight Connector 71"/>
          <p:cNvCxnSpPr/>
          <p:nvPr/>
        </p:nvCxnSpPr>
        <p:spPr>
          <a:xfrm flipV="1">
            <a:off x="6826754" y="1423417"/>
            <a:ext cx="168812" cy="874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6823410" y="1571351"/>
            <a:ext cx="196132" cy="6154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286125" y="6046063"/>
            <a:ext cx="2047875" cy="369332"/>
          </a:xfrm>
          <a:prstGeom prst="rect">
            <a:avLst/>
          </a:prstGeom>
          <a:noFill/>
        </p:spPr>
        <p:txBody>
          <a:bodyPr wrap="square" rtlCol="0">
            <a:spAutoFit/>
          </a:bodyPr>
          <a:lstStyle/>
          <a:p>
            <a:r>
              <a:rPr lang="en-US" dirty="0" smtClean="0"/>
              <a:t>Dietary sources</a:t>
            </a:r>
            <a:endParaRPr lang="en-US" dirty="0"/>
          </a:p>
        </p:txBody>
      </p:sp>
      <p:cxnSp>
        <p:nvCxnSpPr>
          <p:cNvPr id="82" name="Straight Arrow Connector 81"/>
          <p:cNvCxnSpPr/>
          <p:nvPr/>
        </p:nvCxnSpPr>
        <p:spPr>
          <a:xfrm flipV="1">
            <a:off x="4073465" y="5622708"/>
            <a:ext cx="0" cy="48017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3500391" y="4089242"/>
            <a:ext cx="1161635" cy="369332"/>
          </a:xfrm>
          <a:prstGeom prst="rect">
            <a:avLst/>
          </a:prstGeom>
          <a:noFill/>
        </p:spPr>
        <p:txBody>
          <a:bodyPr wrap="square" rtlCol="0">
            <a:spAutoFit/>
          </a:bodyPr>
          <a:lstStyle/>
          <a:p>
            <a:r>
              <a:rPr lang="en-US" dirty="0" smtClean="0"/>
              <a:t>warfarin</a:t>
            </a:r>
            <a:endParaRPr lang="en-US" dirty="0"/>
          </a:p>
        </p:txBody>
      </p:sp>
      <p:cxnSp>
        <p:nvCxnSpPr>
          <p:cNvPr id="85" name="Straight Arrow Connector 84"/>
          <p:cNvCxnSpPr/>
          <p:nvPr/>
        </p:nvCxnSpPr>
        <p:spPr>
          <a:xfrm flipH="1">
            <a:off x="3066715" y="4482525"/>
            <a:ext cx="562473" cy="427664"/>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4401127" y="4449050"/>
            <a:ext cx="586157" cy="352712"/>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68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3" grpId="0"/>
      <p:bldP spid="64" grpId="0" animBg="1"/>
      <p:bldP spid="65" grpId="0"/>
      <p:bldP spid="66" grpId="0"/>
      <p:bldP spid="67" grpId="0"/>
      <p:bldP spid="68" grpId="0"/>
      <p:bldP spid="69" grpId="0"/>
      <p:bldP spid="70" grpId="0"/>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32" name="ShockwaveFlash1" r:id="rId2" imgW="8610480" imgH="6248520"/>
        </mc:Choice>
        <mc:Fallback>
          <p:control name="ShockwaveFlash1" r:id="rId2" imgW="8610480" imgH="6248520">
            <p:pic>
              <p:nvPicPr>
                <p:cNvPr id="2" name="ShockwaveFlash1"/>
                <p:cNvPicPr preferRelativeResize="0">
                  <a:picLocks noChangeArrowheads="1" noChangeShapeType="1"/>
                </p:cNvPicPr>
                <p:nvPr/>
              </p:nvPicPr>
              <p:blipFill>
                <a:blip r:embed="rId4"/>
                <a:srcRect/>
                <a:stretch>
                  <a:fillRect/>
                </a:stretch>
              </p:blipFill>
              <p:spPr bwMode="auto">
                <a:xfrm>
                  <a:off x="381000" y="457200"/>
                  <a:ext cx="8610600" cy="6248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460529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2"/>
            <a:ext cx="8229600" cy="1143000"/>
          </a:xfrm>
        </p:spPr>
        <p:txBody>
          <a:bodyPr/>
          <a:lstStyle/>
          <a:p>
            <a:pPr algn="ctr"/>
            <a:r>
              <a:rPr lang="en-US" sz="3600" dirty="0" smtClean="0"/>
              <a:t>Warfarin special features</a:t>
            </a:r>
            <a:endParaRPr lang="en-US" sz="3600" dirty="0"/>
          </a:p>
        </p:txBody>
      </p:sp>
      <p:sp>
        <p:nvSpPr>
          <p:cNvPr id="3" name="Content Placeholder 2"/>
          <p:cNvSpPr>
            <a:spLocks noGrp="1"/>
          </p:cNvSpPr>
          <p:nvPr>
            <p:ph idx="1"/>
          </p:nvPr>
        </p:nvSpPr>
        <p:spPr>
          <a:xfrm>
            <a:off x="457200" y="1219200"/>
            <a:ext cx="8229600" cy="4525963"/>
          </a:xfrm>
        </p:spPr>
        <p:txBody>
          <a:bodyPr/>
          <a:lstStyle/>
          <a:p>
            <a:r>
              <a:rPr lang="en-US" sz="2400" dirty="0" smtClean="0"/>
              <a:t>Warfarin is monitored with the INR</a:t>
            </a:r>
          </a:p>
          <a:p>
            <a:pPr lvl="1"/>
            <a:r>
              <a:rPr lang="en-US" sz="2000" dirty="0" smtClean="0"/>
              <a:t>The INR is a mathematical calculation of the PT based on the sensitivity of the PT reagent the lab uses</a:t>
            </a:r>
          </a:p>
          <a:p>
            <a:r>
              <a:rPr lang="en-US" sz="2400" dirty="0" smtClean="0"/>
              <a:t>The half-life of FVII (3-6 hours) is short while the half-life of factor X is long (40 hours)</a:t>
            </a:r>
          </a:p>
          <a:p>
            <a:pPr lvl="1"/>
            <a:r>
              <a:rPr lang="en-US" sz="2000" dirty="0" smtClean="0"/>
              <a:t>This can lead to an early rapid rise in the INR due to the drop in factor VII</a:t>
            </a:r>
          </a:p>
          <a:p>
            <a:pPr lvl="1"/>
            <a:r>
              <a:rPr lang="en-US" sz="2000" dirty="0" smtClean="0"/>
              <a:t>This change is NOT a sign of therapeutic warfarin as that effects takes 5-7 days when the factor X level falls</a:t>
            </a:r>
          </a:p>
        </p:txBody>
      </p:sp>
    </p:spTree>
    <p:extLst>
      <p:ext uri="{BB962C8B-B14F-4D97-AF65-F5344CB8AC3E}">
        <p14:creationId xmlns:p14="http://schemas.microsoft.com/office/powerpoint/2010/main" val="11641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Warfarin should always be overlapped with another anticoagulant (heparin, LMWH) until the INR is therapeutic for 2 consecutive days</a:t>
            </a:r>
          </a:p>
          <a:p>
            <a:r>
              <a:rPr lang="en-US" sz="2400" dirty="0"/>
              <a:t>Protein C and S are vitamin K dependent</a:t>
            </a:r>
          </a:p>
          <a:p>
            <a:pPr lvl="1"/>
            <a:r>
              <a:rPr lang="en-US" sz="2000" dirty="0"/>
              <a:t>Some patients develop warfarin-induced skin necrosis due to the drop in protein C which happens early after warfarin initiation</a:t>
            </a:r>
          </a:p>
          <a:p>
            <a:endParaRPr lang="en-US" dirty="0"/>
          </a:p>
        </p:txBody>
      </p:sp>
      <p:sp>
        <p:nvSpPr>
          <p:cNvPr id="4" name="Title 1"/>
          <p:cNvSpPr txBox="1">
            <a:spLocks/>
          </p:cNvSpPr>
          <p:nvPr/>
        </p:nvSpPr>
        <p:spPr bwMode="auto">
          <a:xfrm>
            <a:off x="457200" y="1325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smtClean="0"/>
              <a:t>Warfarin special features</a:t>
            </a:r>
            <a:endParaRPr lang="en-US" sz="3600" dirty="0"/>
          </a:p>
        </p:txBody>
      </p:sp>
    </p:spTree>
    <p:extLst>
      <p:ext uri="{BB962C8B-B14F-4D97-AF65-F5344CB8AC3E}">
        <p14:creationId xmlns:p14="http://schemas.microsoft.com/office/powerpoint/2010/main" val="2759684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Effects of DDAVP (</a:t>
            </a:r>
            <a:r>
              <a:rPr lang="en-US" sz="3600" dirty="0" err="1" smtClean="0"/>
              <a:t>desmopressin</a:t>
            </a:r>
            <a:r>
              <a:rPr lang="en-US" sz="3600" dirty="0" smtClean="0"/>
              <a:t>)</a:t>
            </a:r>
            <a:endParaRPr lang="en-US" sz="3600" dirty="0"/>
          </a:p>
        </p:txBody>
      </p:sp>
      <p:sp>
        <p:nvSpPr>
          <p:cNvPr id="3" name="Content Placeholder 2"/>
          <p:cNvSpPr>
            <a:spLocks noGrp="1"/>
          </p:cNvSpPr>
          <p:nvPr>
            <p:ph idx="1"/>
          </p:nvPr>
        </p:nvSpPr>
        <p:spPr/>
        <p:txBody>
          <a:bodyPr/>
          <a:lstStyle/>
          <a:p>
            <a:r>
              <a:rPr lang="en-US" sz="2800" dirty="0" smtClean="0"/>
              <a:t>Increases VWF</a:t>
            </a:r>
          </a:p>
          <a:p>
            <a:r>
              <a:rPr lang="en-US" sz="2800" dirty="0" smtClean="0"/>
              <a:t>Increases FVIII</a:t>
            </a:r>
          </a:p>
          <a:p>
            <a:pPr lvl="1"/>
            <a:r>
              <a:rPr lang="en-US" sz="2400" dirty="0" smtClean="0"/>
              <a:t>Probably due to increased VWF</a:t>
            </a:r>
          </a:p>
          <a:p>
            <a:r>
              <a:rPr lang="en-US" sz="2800" dirty="0" smtClean="0"/>
              <a:t>Increases </a:t>
            </a:r>
            <a:r>
              <a:rPr lang="en-US" sz="2800" dirty="0" err="1" smtClean="0"/>
              <a:t>tPA</a:t>
            </a:r>
            <a:r>
              <a:rPr lang="en-US" sz="2800" dirty="0" smtClean="0"/>
              <a:t> release</a:t>
            </a:r>
            <a:endParaRPr lang="en-US" sz="2800" dirty="0"/>
          </a:p>
        </p:txBody>
      </p:sp>
    </p:spTree>
    <p:extLst>
      <p:ext uri="{BB962C8B-B14F-4D97-AF65-F5344CB8AC3E}">
        <p14:creationId xmlns:p14="http://schemas.microsoft.com/office/powerpoint/2010/main" val="38921177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dirty="0" smtClean="0"/>
              <a:t>Disorders of primary hemostasis</a:t>
            </a:r>
          </a:p>
          <a:p>
            <a:r>
              <a:rPr lang="en-US" sz="2800" dirty="0" smtClean="0"/>
              <a:t>Plasma coagulation </a:t>
            </a:r>
          </a:p>
          <a:p>
            <a:pPr lvl="1"/>
            <a:r>
              <a:rPr lang="en-US" sz="2400" dirty="0" smtClean="0"/>
              <a:t>Clotting factors</a:t>
            </a:r>
          </a:p>
          <a:p>
            <a:pPr lvl="1"/>
            <a:r>
              <a:rPr lang="en-US" sz="2400" dirty="0" smtClean="0"/>
              <a:t>Natural inhibitors</a:t>
            </a:r>
          </a:p>
          <a:p>
            <a:r>
              <a:rPr lang="en-US" sz="2800" dirty="0" smtClean="0"/>
              <a:t>Fibrinolytic system</a:t>
            </a:r>
          </a:p>
          <a:p>
            <a:r>
              <a:rPr lang="en-US" sz="2800" dirty="0" smtClean="0"/>
              <a:t>Laboratory Testing</a:t>
            </a:r>
          </a:p>
          <a:p>
            <a:r>
              <a:rPr lang="en-US" sz="2800" dirty="0" smtClean="0"/>
              <a:t>Warfarin and DDAVP</a:t>
            </a:r>
          </a:p>
          <a:p>
            <a:r>
              <a:rPr lang="en-US" sz="2800" b="1" dirty="0" smtClean="0"/>
              <a:t>Acquired Hemostatic Disorders</a:t>
            </a:r>
          </a:p>
        </p:txBody>
      </p:sp>
    </p:spTree>
    <p:extLst>
      <p:ext uri="{BB962C8B-B14F-4D97-AF65-F5344CB8AC3E}">
        <p14:creationId xmlns:p14="http://schemas.microsoft.com/office/powerpoint/2010/main" val="2265805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Disorders of Coagulation</a:t>
            </a:r>
            <a:endParaRPr lang="en-US" sz="3600" dirty="0"/>
          </a:p>
        </p:txBody>
      </p:sp>
      <p:sp>
        <p:nvSpPr>
          <p:cNvPr id="3" name="Content Placeholder 2"/>
          <p:cNvSpPr>
            <a:spLocks noGrp="1"/>
          </p:cNvSpPr>
          <p:nvPr>
            <p:ph idx="1"/>
          </p:nvPr>
        </p:nvSpPr>
        <p:spPr/>
        <p:txBody>
          <a:bodyPr/>
          <a:lstStyle/>
          <a:p>
            <a:r>
              <a:rPr lang="en-US" dirty="0" smtClean="0"/>
              <a:t>General</a:t>
            </a:r>
          </a:p>
          <a:p>
            <a:pPr lvl="1"/>
            <a:r>
              <a:rPr lang="en-US" b="1" dirty="0" smtClean="0"/>
              <a:t>Screening tests</a:t>
            </a:r>
          </a:p>
          <a:p>
            <a:pPr lvl="1"/>
            <a:r>
              <a:rPr lang="en-US" dirty="0" smtClean="0"/>
              <a:t>Artifacts in coagulation tests</a:t>
            </a:r>
          </a:p>
          <a:p>
            <a:pPr lvl="1"/>
            <a:r>
              <a:rPr lang="en-US" dirty="0" smtClean="0"/>
              <a:t>Limitations as pre-operative tests</a:t>
            </a:r>
          </a:p>
          <a:p>
            <a:pPr lvl="1"/>
            <a:r>
              <a:rPr lang="en-US" dirty="0" smtClean="0"/>
              <a:t>Factors that are acute phase reactants</a:t>
            </a:r>
            <a:endParaRPr lang="en-US" dirty="0"/>
          </a:p>
        </p:txBody>
      </p:sp>
    </p:spTree>
    <p:extLst>
      <p:ext uri="{BB962C8B-B14F-4D97-AF65-F5344CB8AC3E}">
        <p14:creationId xmlns:p14="http://schemas.microsoft.com/office/powerpoint/2010/main" val="2843142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Screening tests</a:t>
            </a:r>
            <a:endParaRPr lang="en-US" sz="3600" dirty="0"/>
          </a:p>
        </p:txBody>
      </p:sp>
      <p:sp>
        <p:nvSpPr>
          <p:cNvPr id="3" name="Content Placeholder 2"/>
          <p:cNvSpPr>
            <a:spLocks noGrp="1"/>
          </p:cNvSpPr>
          <p:nvPr>
            <p:ph idx="1"/>
          </p:nvPr>
        </p:nvSpPr>
        <p:spPr>
          <a:xfrm>
            <a:off x="457200" y="1447800"/>
            <a:ext cx="8229600" cy="4525963"/>
          </a:xfrm>
        </p:spPr>
        <p:txBody>
          <a:bodyPr/>
          <a:lstStyle/>
          <a:p>
            <a:r>
              <a:rPr lang="en-US" sz="2400" dirty="0" smtClean="0"/>
              <a:t>PT, PTT, and TT (already covered above)</a:t>
            </a:r>
          </a:p>
          <a:p>
            <a:r>
              <a:rPr lang="en-US" sz="2400" dirty="0" smtClean="0"/>
              <a:t>Bleeding time</a:t>
            </a:r>
          </a:p>
          <a:p>
            <a:pPr lvl="1"/>
            <a:r>
              <a:rPr lang="en-US" sz="2000" dirty="0" smtClean="0"/>
              <a:t>Essentially a historical relic</a:t>
            </a:r>
          </a:p>
          <a:p>
            <a:pPr lvl="1"/>
            <a:r>
              <a:rPr lang="en-US" sz="2000" dirty="0" smtClean="0"/>
              <a:t>Assesses primary hemostasis</a:t>
            </a:r>
          </a:p>
          <a:p>
            <a:pPr lvl="2"/>
            <a:r>
              <a:rPr lang="en-US" sz="2000" dirty="0" smtClean="0"/>
              <a:t>Prolonged in disorders of primary hemostasis</a:t>
            </a:r>
          </a:p>
          <a:p>
            <a:pPr lvl="3"/>
            <a:r>
              <a:rPr lang="en-US" sz="2000" dirty="0" smtClean="0"/>
              <a:t>Collagen disorders</a:t>
            </a:r>
          </a:p>
          <a:p>
            <a:pPr lvl="3"/>
            <a:r>
              <a:rPr lang="en-US" sz="2000" dirty="0" smtClean="0"/>
              <a:t>Platelet function disorders/thrombocytopenia</a:t>
            </a:r>
          </a:p>
          <a:p>
            <a:pPr lvl="3"/>
            <a:r>
              <a:rPr lang="en-US" sz="2000" dirty="0" smtClean="0"/>
              <a:t>May be abnormal in </a:t>
            </a:r>
            <a:r>
              <a:rPr lang="en-US" sz="2000" dirty="0" err="1" smtClean="0"/>
              <a:t>vWD</a:t>
            </a:r>
            <a:endParaRPr lang="en-US" sz="2000" dirty="0" smtClean="0"/>
          </a:p>
          <a:p>
            <a:r>
              <a:rPr lang="en-US" sz="2400" dirty="0" smtClean="0"/>
              <a:t>PFA-100</a:t>
            </a:r>
          </a:p>
          <a:p>
            <a:pPr lvl="1"/>
            <a:r>
              <a:rPr lang="en-US" sz="2000" dirty="0" smtClean="0"/>
              <a:t>A “modern” bleeding time</a:t>
            </a:r>
          </a:p>
          <a:p>
            <a:r>
              <a:rPr lang="en-US" sz="2400" dirty="0" smtClean="0"/>
              <a:t>Platelet aggregation studies</a:t>
            </a:r>
          </a:p>
          <a:p>
            <a:pPr lvl="1"/>
            <a:r>
              <a:rPr lang="en-US" sz="2000" dirty="0" smtClean="0"/>
              <a:t>Abnormal in platelet function disorders (see platelet section)</a:t>
            </a:r>
          </a:p>
        </p:txBody>
      </p:sp>
    </p:spTree>
    <p:extLst>
      <p:ext uri="{BB962C8B-B14F-4D97-AF65-F5344CB8AC3E}">
        <p14:creationId xmlns:p14="http://schemas.microsoft.com/office/powerpoint/2010/main" val="210664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Disorders of Coagulation</a:t>
            </a:r>
            <a:endParaRPr lang="en-US" sz="3600" dirty="0"/>
          </a:p>
        </p:txBody>
      </p:sp>
      <p:sp>
        <p:nvSpPr>
          <p:cNvPr id="3" name="Content Placeholder 2"/>
          <p:cNvSpPr>
            <a:spLocks noGrp="1"/>
          </p:cNvSpPr>
          <p:nvPr>
            <p:ph idx="1"/>
          </p:nvPr>
        </p:nvSpPr>
        <p:spPr/>
        <p:txBody>
          <a:bodyPr/>
          <a:lstStyle/>
          <a:p>
            <a:r>
              <a:rPr lang="en-US" dirty="0" smtClean="0"/>
              <a:t>General</a:t>
            </a:r>
          </a:p>
          <a:p>
            <a:pPr lvl="1"/>
            <a:r>
              <a:rPr lang="en-US" dirty="0" smtClean="0"/>
              <a:t>Screening tests</a:t>
            </a:r>
          </a:p>
          <a:p>
            <a:pPr lvl="1"/>
            <a:r>
              <a:rPr lang="en-US" b="1" dirty="0" smtClean="0"/>
              <a:t>Artifacts in coagulation tests</a:t>
            </a:r>
          </a:p>
          <a:p>
            <a:pPr lvl="1"/>
            <a:r>
              <a:rPr lang="en-US" dirty="0" smtClean="0"/>
              <a:t>Limitations as pre-operative tests</a:t>
            </a:r>
          </a:p>
          <a:p>
            <a:pPr lvl="1"/>
            <a:r>
              <a:rPr lang="en-US" dirty="0" smtClean="0"/>
              <a:t>Factors that are acute phase reactants</a:t>
            </a:r>
            <a:endParaRPr lang="en-US" dirty="0"/>
          </a:p>
        </p:txBody>
      </p:sp>
    </p:spTree>
    <p:extLst>
      <p:ext uri="{BB962C8B-B14F-4D97-AF65-F5344CB8AC3E}">
        <p14:creationId xmlns:p14="http://schemas.microsoft.com/office/powerpoint/2010/main" val="3877643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Artifacts in coagulation tests</a:t>
            </a:r>
            <a:endParaRPr lang="en-US" sz="3600" dirty="0"/>
          </a:p>
        </p:txBody>
      </p:sp>
      <p:sp>
        <p:nvSpPr>
          <p:cNvPr id="3" name="Content Placeholder 2"/>
          <p:cNvSpPr>
            <a:spLocks noGrp="1"/>
          </p:cNvSpPr>
          <p:nvPr>
            <p:ph idx="1"/>
          </p:nvPr>
        </p:nvSpPr>
        <p:spPr>
          <a:xfrm>
            <a:off x="152399" y="1524000"/>
            <a:ext cx="6693501" cy="4749269"/>
          </a:xfrm>
        </p:spPr>
        <p:txBody>
          <a:bodyPr/>
          <a:lstStyle/>
          <a:p>
            <a:r>
              <a:rPr lang="en-US" sz="2400" dirty="0" smtClean="0"/>
              <a:t>PT, PTT, TT</a:t>
            </a:r>
          </a:p>
          <a:p>
            <a:pPr lvl="1"/>
            <a:r>
              <a:rPr lang="en-US" sz="2000" dirty="0" smtClean="0"/>
              <a:t>Sample relies on proper ratio of plasma to citrate (9:1)</a:t>
            </a:r>
          </a:p>
          <a:p>
            <a:pPr lvl="2"/>
            <a:r>
              <a:rPr lang="en-US" sz="2000" dirty="0" smtClean="0"/>
              <a:t>Too little plasma leads to elevated levels</a:t>
            </a:r>
          </a:p>
          <a:p>
            <a:pPr lvl="3"/>
            <a:r>
              <a:rPr lang="en-US" sz="2000" dirty="0" smtClean="0"/>
              <a:t>Tube not properly filled</a:t>
            </a:r>
          </a:p>
          <a:p>
            <a:pPr lvl="3"/>
            <a:r>
              <a:rPr lang="en-US" sz="2000" dirty="0" smtClean="0"/>
              <a:t>Patient with polycythemia</a:t>
            </a:r>
          </a:p>
          <a:p>
            <a:pPr lvl="2"/>
            <a:r>
              <a:rPr lang="en-US" sz="2000" dirty="0" smtClean="0"/>
              <a:t>Too much plasma (severe anemia—falsely normal results)</a:t>
            </a:r>
          </a:p>
          <a:p>
            <a:pPr lvl="1"/>
            <a:r>
              <a:rPr lang="en-US" sz="2000" dirty="0" smtClean="0"/>
              <a:t>Other pre-analytic issues that could lead to a falsely elevated result</a:t>
            </a:r>
          </a:p>
          <a:p>
            <a:pPr lvl="2"/>
            <a:r>
              <a:rPr lang="en-US" sz="2000" dirty="0" smtClean="0"/>
              <a:t>Sample not processed quickly (temperature artifact)</a:t>
            </a:r>
          </a:p>
          <a:p>
            <a:pPr lvl="2"/>
            <a:r>
              <a:rPr lang="en-US" sz="2000" dirty="0" smtClean="0"/>
              <a:t>Difficult lab draw (sample begins to clot consuming the factors)</a:t>
            </a:r>
          </a:p>
          <a:p>
            <a:pPr lvl="2"/>
            <a:r>
              <a:rPr lang="en-US" sz="2000" dirty="0" smtClean="0"/>
              <a:t>Heparin in sample</a:t>
            </a:r>
          </a:p>
          <a:p>
            <a:pPr lvl="3"/>
            <a:r>
              <a:rPr lang="en-US" sz="2000" dirty="0" smtClean="0"/>
              <a:t>Use heparin neutralization procedure</a:t>
            </a:r>
          </a:p>
          <a:p>
            <a:pPr lvl="2"/>
            <a:endParaRPr lang="en-US" sz="2000" dirty="0" smtClean="0"/>
          </a:p>
        </p:txBody>
      </p:sp>
      <p:pic>
        <p:nvPicPr>
          <p:cNvPr id="4" name="Picture 4" descr="8207crc-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800" y="1945747"/>
            <a:ext cx="2130866" cy="194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82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Disorders of Coagulation</a:t>
            </a:r>
            <a:endParaRPr lang="en-US" sz="3600" dirty="0"/>
          </a:p>
        </p:txBody>
      </p:sp>
      <p:sp>
        <p:nvSpPr>
          <p:cNvPr id="3" name="Content Placeholder 2"/>
          <p:cNvSpPr>
            <a:spLocks noGrp="1"/>
          </p:cNvSpPr>
          <p:nvPr>
            <p:ph idx="1"/>
          </p:nvPr>
        </p:nvSpPr>
        <p:spPr/>
        <p:txBody>
          <a:bodyPr/>
          <a:lstStyle/>
          <a:p>
            <a:r>
              <a:rPr lang="en-US" dirty="0" smtClean="0"/>
              <a:t>General</a:t>
            </a:r>
          </a:p>
          <a:p>
            <a:pPr lvl="1"/>
            <a:r>
              <a:rPr lang="en-US" dirty="0" smtClean="0"/>
              <a:t>Screening tests</a:t>
            </a:r>
          </a:p>
          <a:p>
            <a:pPr lvl="1"/>
            <a:r>
              <a:rPr lang="en-US" dirty="0" smtClean="0"/>
              <a:t>Artifacts in coagulation tests</a:t>
            </a:r>
          </a:p>
          <a:p>
            <a:pPr lvl="1"/>
            <a:r>
              <a:rPr lang="en-US" b="1" dirty="0" smtClean="0"/>
              <a:t>Limitations as pre-operative tests</a:t>
            </a:r>
          </a:p>
          <a:p>
            <a:pPr lvl="1"/>
            <a:r>
              <a:rPr lang="en-US" dirty="0" smtClean="0"/>
              <a:t>Factors that are acute phase reactants</a:t>
            </a:r>
            <a:endParaRPr lang="en-US" dirty="0"/>
          </a:p>
        </p:txBody>
      </p:sp>
    </p:spTree>
    <p:extLst>
      <p:ext uri="{BB962C8B-B14F-4D97-AF65-F5344CB8AC3E}">
        <p14:creationId xmlns:p14="http://schemas.microsoft.com/office/powerpoint/2010/main" val="8681598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Limitations as pre-operative tests</a:t>
            </a:r>
            <a:endParaRPr lang="en-US" sz="3600" dirty="0"/>
          </a:p>
        </p:txBody>
      </p:sp>
      <p:sp>
        <p:nvSpPr>
          <p:cNvPr id="3" name="Content Placeholder 2"/>
          <p:cNvSpPr>
            <a:spLocks noGrp="1"/>
          </p:cNvSpPr>
          <p:nvPr>
            <p:ph idx="1"/>
          </p:nvPr>
        </p:nvSpPr>
        <p:spPr/>
        <p:txBody>
          <a:bodyPr/>
          <a:lstStyle/>
          <a:p>
            <a:r>
              <a:rPr lang="en-US" sz="2400" dirty="0" smtClean="0"/>
              <a:t>PT, PTT screen for factor deficiencies </a:t>
            </a:r>
            <a:r>
              <a:rPr lang="en-US" sz="2400" b="1" dirty="0" smtClean="0"/>
              <a:t>not </a:t>
            </a:r>
            <a:r>
              <a:rPr lang="en-US" sz="2400" dirty="0" smtClean="0"/>
              <a:t>bleeding</a:t>
            </a:r>
          </a:p>
          <a:p>
            <a:pPr lvl="1"/>
            <a:r>
              <a:rPr lang="en-US" sz="2000" dirty="0" smtClean="0"/>
              <a:t>Factor XII deficiency has no bleeding but very prolonged PTT</a:t>
            </a:r>
          </a:p>
          <a:p>
            <a:pPr lvl="1"/>
            <a:r>
              <a:rPr lang="en-US" sz="2000" dirty="0" smtClean="0"/>
              <a:t>Factor XIII deficiency has severe bleeding but normal screening labs</a:t>
            </a:r>
          </a:p>
          <a:p>
            <a:r>
              <a:rPr lang="en-US" sz="2400" dirty="0" smtClean="0"/>
              <a:t>PT, PTT are subject to many false positives (previous slide)</a:t>
            </a:r>
          </a:p>
          <a:p>
            <a:r>
              <a:rPr lang="en-US" sz="2400" dirty="0" smtClean="0"/>
              <a:t>PT, PTT can be truly abnormal (aside from factor deficiencies) yet still not suggest an increased risk for bleeding</a:t>
            </a:r>
          </a:p>
          <a:p>
            <a:pPr lvl="1"/>
            <a:r>
              <a:rPr lang="en-US" sz="2000" dirty="0" smtClean="0"/>
              <a:t>Lupus anticoagulant (more on this later)</a:t>
            </a:r>
            <a:endParaRPr lang="en-US" sz="2000" dirty="0"/>
          </a:p>
        </p:txBody>
      </p:sp>
    </p:spTree>
    <p:extLst>
      <p:ext uri="{BB962C8B-B14F-4D97-AF65-F5344CB8AC3E}">
        <p14:creationId xmlns:p14="http://schemas.microsoft.com/office/powerpoint/2010/main" val="27075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dirty="0" smtClean="0"/>
              <a:t>Primary Hemostasis</a:t>
            </a:r>
            <a:endParaRPr lang="en-US" sz="3600" dirty="0"/>
          </a:p>
        </p:txBody>
      </p:sp>
      <p:sp>
        <p:nvSpPr>
          <p:cNvPr id="4" name="Content Placeholder 3"/>
          <p:cNvSpPr>
            <a:spLocks noGrp="1"/>
          </p:cNvSpPr>
          <p:nvPr>
            <p:ph idx="1"/>
          </p:nvPr>
        </p:nvSpPr>
        <p:spPr/>
        <p:txBody>
          <a:bodyPr>
            <a:normAutofit/>
          </a:bodyPr>
          <a:lstStyle/>
          <a:p>
            <a:r>
              <a:rPr lang="en-US" sz="2800" dirty="0" err="1" smtClean="0"/>
              <a:t>Subendothelium</a:t>
            </a:r>
            <a:endParaRPr lang="en-US" sz="2800" dirty="0" smtClean="0"/>
          </a:p>
          <a:p>
            <a:pPr lvl="1"/>
            <a:r>
              <a:rPr lang="en-US" sz="2400" dirty="0" smtClean="0"/>
              <a:t>Normal collagen</a:t>
            </a:r>
          </a:p>
          <a:p>
            <a:pPr lvl="1"/>
            <a:r>
              <a:rPr lang="en-US" sz="2400" dirty="0" smtClean="0"/>
              <a:t>Tissue factor</a:t>
            </a:r>
          </a:p>
          <a:p>
            <a:r>
              <a:rPr lang="en-US" sz="2800" dirty="0" smtClean="0"/>
              <a:t>Platelets</a:t>
            </a:r>
          </a:p>
          <a:p>
            <a:pPr lvl="1"/>
            <a:r>
              <a:rPr lang="en-US" sz="2400" dirty="0" smtClean="0"/>
              <a:t>Need adequate number</a:t>
            </a:r>
          </a:p>
          <a:p>
            <a:pPr lvl="1"/>
            <a:r>
              <a:rPr lang="en-US" sz="2400" dirty="0" smtClean="0"/>
              <a:t>Need adequate function (see platelet section for details)</a:t>
            </a:r>
          </a:p>
          <a:p>
            <a:r>
              <a:rPr lang="en-US" sz="2800" dirty="0"/>
              <a:t>v</a:t>
            </a:r>
            <a:r>
              <a:rPr lang="en-US" sz="2800" dirty="0" smtClean="0"/>
              <a:t>on Willebrand factor</a:t>
            </a:r>
          </a:p>
          <a:p>
            <a:pPr lvl="1"/>
            <a:r>
              <a:rPr lang="en-US" sz="2400" dirty="0" smtClean="0"/>
              <a:t>Need normal amount</a:t>
            </a:r>
          </a:p>
          <a:p>
            <a:pPr lvl="1"/>
            <a:r>
              <a:rPr lang="en-US" sz="2400" dirty="0" smtClean="0"/>
              <a:t>Need normal function</a:t>
            </a:r>
            <a:endParaRPr lang="en-US" sz="2400" dirty="0"/>
          </a:p>
        </p:txBody>
      </p:sp>
    </p:spTree>
    <p:extLst>
      <p:ext uri="{BB962C8B-B14F-4D97-AF65-F5344CB8AC3E}">
        <p14:creationId xmlns:p14="http://schemas.microsoft.com/office/powerpoint/2010/main" val="41406443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Disorders of Coagulation</a:t>
            </a:r>
            <a:endParaRPr lang="en-US" sz="3600" dirty="0"/>
          </a:p>
        </p:txBody>
      </p:sp>
      <p:sp>
        <p:nvSpPr>
          <p:cNvPr id="3" name="Content Placeholder 2"/>
          <p:cNvSpPr>
            <a:spLocks noGrp="1"/>
          </p:cNvSpPr>
          <p:nvPr>
            <p:ph idx="1"/>
          </p:nvPr>
        </p:nvSpPr>
        <p:spPr/>
        <p:txBody>
          <a:bodyPr/>
          <a:lstStyle/>
          <a:p>
            <a:r>
              <a:rPr lang="en-US" dirty="0" smtClean="0"/>
              <a:t>General</a:t>
            </a:r>
          </a:p>
          <a:p>
            <a:pPr lvl="1"/>
            <a:r>
              <a:rPr lang="en-US" dirty="0" smtClean="0"/>
              <a:t>Screening tests</a:t>
            </a:r>
          </a:p>
          <a:p>
            <a:pPr lvl="1"/>
            <a:r>
              <a:rPr lang="en-US" dirty="0" smtClean="0"/>
              <a:t>Artifacts in coagulation tests</a:t>
            </a:r>
          </a:p>
          <a:p>
            <a:pPr lvl="1"/>
            <a:r>
              <a:rPr lang="en-US" dirty="0" smtClean="0"/>
              <a:t>Limitations as pre-operative tests</a:t>
            </a:r>
          </a:p>
          <a:p>
            <a:pPr lvl="1"/>
            <a:r>
              <a:rPr lang="en-US" b="1" dirty="0" smtClean="0"/>
              <a:t>Factors that are acute phase reactants</a:t>
            </a:r>
            <a:endParaRPr lang="en-US" b="1" dirty="0"/>
          </a:p>
        </p:txBody>
      </p:sp>
    </p:spTree>
    <p:extLst>
      <p:ext uri="{BB962C8B-B14F-4D97-AF65-F5344CB8AC3E}">
        <p14:creationId xmlns:p14="http://schemas.microsoft.com/office/powerpoint/2010/main" val="3238963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33517"/>
            <a:ext cx="8534400" cy="808038"/>
          </a:xfrm>
        </p:spPr>
        <p:txBody>
          <a:bodyPr/>
          <a:lstStyle/>
          <a:p>
            <a:pPr algn="ctr"/>
            <a:r>
              <a:rPr lang="en-US" sz="3600" dirty="0" smtClean="0"/>
              <a:t>Factors that are acute phase reactants</a:t>
            </a:r>
            <a:endParaRPr lang="en-US" sz="3600" dirty="0"/>
          </a:p>
        </p:txBody>
      </p:sp>
      <p:sp>
        <p:nvSpPr>
          <p:cNvPr id="3" name="Content Placeholder 2"/>
          <p:cNvSpPr>
            <a:spLocks noGrp="1"/>
          </p:cNvSpPr>
          <p:nvPr>
            <p:ph idx="1"/>
          </p:nvPr>
        </p:nvSpPr>
        <p:spPr/>
        <p:txBody>
          <a:bodyPr/>
          <a:lstStyle/>
          <a:p>
            <a:r>
              <a:rPr lang="en-US" dirty="0" smtClean="0"/>
              <a:t>Factor VIII</a:t>
            </a:r>
          </a:p>
          <a:p>
            <a:r>
              <a:rPr lang="en-US" dirty="0" err="1" smtClean="0"/>
              <a:t>vWF</a:t>
            </a:r>
            <a:endParaRPr lang="en-US" dirty="0" smtClean="0"/>
          </a:p>
          <a:p>
            <a:r>
              <a:rPr lang="en-US" dirty="0" smtClean="0"/>
              <a:t>Fibrinogen</a:t>
            </a:r>
          </a:p>
        </p:txBody>
      </p:sp>
    </p:spTree>
    <p:extLst>
      <p:ext uri="{BB962C8B-B14F-4D97-AF65-F5344CB8AC3E}">
        <p14:creationId xmlns:p14="http://schemas.microsoft.com/office/powerpoint/2010/main" val="27749165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Disseminated intravascular coagulation</a:t>
            </a:r>
            <a:endParaRPr lang="en-US" sz="3600" dirty="0"/>
          </a:p>
        </p:txBody>
      </p:sp>
      <p:sp>
        <p:nvSpPr>
          <p:cNvPr id="3" name="Content Placeholder 2"/>
          <p:cNvSpPr>
            <a:spLocks noGrp="1"/>
          </p:cNvSpPr>
          <p:nvPr>
            <p:ph idx="1"/>
          </p:nvPr>
        </p:nvSpPr>
        <p:spPr/>
        <p:txBody>
          <a:bodyPr/>
          <a:lstStyle/>
          <a:p>
            <a:r>
              <a:rPr lang="en-US" sz="2800" b="1" dirty="0" smtClean="0"/>
              <a:t>Pathophysiology </a:t>
            </a:r>
          </a:p>
          <a:p>
            <a:r>
              <a:rPr lang="en-US" sz="2800" dirty="0" smtClean="0"/>
              <a:t>Clinical features</a:t>
            </a:r>
          </a:p>
          <a:p>
            <a:r>
              <a:rPr lang="en-US" sz="2800" dirty="0" smtClean="0"/>
              <a:t>Laboratory abnormalities</a:t>
            </a:r>
          </a:p>
          <a:p>
            <a:r>
              <a:rPr lang="en-US" sz="2800" dirty="0" smtClean="0"/>
              <a:t>Treatment and outcome</a:t>
            </a:r>
          </a:p>
          <a:p>
            <a:endParaRPr lang="en-US" sz="2800" dirty="0"/>
          </a:p>
        </p:txBody>
      </p:sp>
    </p:spTree>
    <p:extLst>
      <p:ext uri="{BB962C8B-B14F-4D97-AF65-F5344CB8AC3E}">
        <p14:creationId xmlns:p14="http://schemas.microsoft.com/office/powerpoint/2010/main" val="19632094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158" y="1037800"/>
            <a:ext cx="1781173" cy="369332"/>
          </a:xfrm>
          <a:prstGeom prst="rect">
            <a:avLst/>
          </a:prstGeom>
          <a:noFill/>
        </p:spPr>
        <p:txBody>
          <a:bodyPr wrap="square" rtlCol="0">
            <a:spAutoFit/>
          </a:bodyPr>
          <a:lstStyle/>
          <a:p>
            <a:r>
              <a:rPr lang="en-US" dirty="0" smtClean="0"/>
              <a:t>Inciting Event</a:t>
            </a:r>
            <a:endParaRPr lang="en-US" dirty="0"/>
          </a:p>
        </p:txBody>
      </p:sp>
      <p:cxnSp>
        <p:nvCxnSpPr>
          <p:cNvPr id="6" name="Straight Arrow Connector 5"/>
          <p:cNvCxnSpPr/>
          <p:nvPr/>
        </p:nvCxnSpPr>
        <p:spPr>
          <a:xfrm>
            <a:off x="4011511" y="1517976"/>
            <a:ext cx="0" cy="5111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818899" y="2044621"/>
            <a:ext cx="2818900" cy="646331"/>
          </a:xfrm>
          <a:prstGeom prst="rect">
            <a:avLst/>
          </a:prstGeom>
          <a:noFill/>
        </p:spPr>
        <p:txBody>
          <a:bodyPr wrap="square" rtlCol="0">
            <a:spAutoFit/>
          </a:bodyPr>
          <a:lstStyle/>
          <a:p>
            <a:r>
              <a:rPr lang="en-US" dirty="0" smtClean="0"/>
              <a:t>Activation of coagulation (circulating tissue factor)</a:t>
            </a:r>
            <a:endParaRPr lang="en-US" dirty="0"/>
          </a:p>
        </p:txBody>
      </p:sp>
      <p:cxnSp>
        <p:nvCxnSpPr>
          <p:cNvPr id="9" name="Straight Arrow Connector 8"/>
          <p:cNvCxnSpPr/>
          <p:nvPr/>
        </p:nvCxnSpPr>
        <p:spPr>
          <a:xfrm flipH="1">
            <a:off x="2725969" y="2692687"/>
            <a:ext cx="802916" cy="43620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33358" y="3206335"/>
            <a:ext cx="1998011" cy="1200329"/>
          </a:xfrm>
          <a:prstGeom prst="rect">
            <a:avLst/>
          </a:prstGeom>
          <a:noFill/>
        </p:spPr>
        <p:txBody>
          <a:bodyPr wrap="square" rtlCol="0">
            <a:spAutoFit/>
          </a:bodyPr>
          <a:lstStyle/>
          <a:p>
            <a:r>
              <a:rPr lang="en-US" dirty="0" smtClean="0"/>
              <a:t>Consumption of </a:t>
            </a:r>
            <a:r>
              <a:rPr lang="en-US" dirty="0" err="1" smtClean="0"/>
              <a:t>prohemostatic</a:t>
            </a:r>
            <a:r>
              <a:rPr lang="en-US" dirty="0" smtClean="0"/>
              <a:t> clotting factors and platelets</a:t>
            </a:r>
            <a:endParaRPr lang="en-US" dirty="0"/>
          </a:p>
        </p:txBody>
      </p:sp>
      <p:cxnSp>
        <p:nvCxnSpPr>
          <p:cNvPr id="12" name="Straight Arrow Connector 11"/>
          <p:cNvCxnSpPr/>
          <p:nvPr/>
        </p:nvCxnSpPr>
        <p:spPr>
          <a:xfrm>
            <a:off x="2351761" y="4473985"/>
            <a:ext cx="0" cy="5111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672752" y="5049596"/>
            <a:ext cx="1471404" cy="369332"/>
          </a:xfrm>
          <a:prstGeom prst="rect">
            <a:avLst/>
          </a:prstGeom>
          <a:noFill/>
        </p:spPr>
        <p:txBody>
          <a:bodyPr wrap="square" rtlCol="0">
            <a:spAutoFit/>
          </a:bodyPr>
          <a:lstStyle/>
          <a:p>
            <a:r>
              <a:rPr lang="en-US" dirty="0" smtClean="0"/>
              <a:t>Bleeding</a:t>
            </a:r>
            <a:endParaRPr lang="en-US" dirty="0"/>
          </a:p>
        </p:txBody>
      </p:sp>
      <p:cxnSp>
        <p:nvCxnSpPr>
          <p:cNvPr id="14" name="Straight Arrow Connector 13"/>
          <p:cNvCxnSpPr/>
          <p:nvPr/>
        </p:nvCxnSpPr>
        <p:spPr>
          <a:xfrm>
            <a:off x="4424732" y="2690191"/>
            <a:ext cx="655484" cy="5006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56839" y="3219328"/>
            <a:ext cx="1998011" cy="923330"/>
          </a:xfrm>
          <a:prstGeom prst="rect">
            <a:avLst/>
          </a:prstGeom>
          <a:noFill/>
        </p:spPr>
        <p:txBody>
          <a:bodyPr wrap="square" rtlCol="0">
            <a:spAutoFit/>
          </a:bodyPr>
          <a:lstStyle/>
          <a:p>
            <a:r>
              <a:rPr lang="en-US" dirty="0" smtClean="0"/>
              <a:t>Consumption of anticoagulant clotting factors</a:t>
            </a:r>
            <a:endParaRPr lang="en-US" dirty="0"/>
          </a:p>
        </p:txBody>
      </p:sp>
      <p:cxnSp>
        <p:nvCxnSpPr>
          <p:cNvPr id="19" name="Elbow Connector 18"/>
          <p:cNvCxnSpPr>
            <a:stCxn id="8" idx="3"/>
          </p:cNvCxnSpPr>
          <p:nvPr/>
        </p:nvCxnSpPr>
        <p:spPr>
          <a:xfrm>
            <a:off x="5637799" y="2367787"/>
            <a:ext cx="1626289" cy="851541"/>
          </a:xfrm>
          <a:prstGeom prst="bentConnector3">
            <a:avLst>
              <a:gd name="adj1" fmla="val 9994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660038" y="3221828"/>
            <a:ext cx="1750196" cy="1200329"/>
          </a:xfrm>
          <a:prstGeom prst="rect">
            <a:avLst/>
          </a:prstGeom>
          <a:noFill/>
        </p:spPr>
        <p:txBody>
          <a:bodyPr wrap="square" rtlCol="0">
            <a:spAutoFit/>
          </a:bodyPr>
          <a:lstStyle/>
          <a:p>
            <a:r>
              <a:rPr lang="en-US" dirty="0" smtClean="0"/>
              <a:t>Disruption of endothelial cell anticoagulant surface</a:t>
            </a:r>
            <a:endParaRPr lang="en-US" dirty="0"/>
          </a:p>
        </p:txBody>
      </p:sp>
      <p:cxnSp>
        <p:nvCxnSpPr>
          <p:cNvPr id="28" name="Straight Arrow Connector 27"/>
          <p:cNvCxnSpPr/>
          <p:nvPr/>
        </p:nvCxnSpPr>
        <p:spPr>
          <a:xfrm flipH="1">
            <a:off x="6691015" y="4425021"/>
            <a:ext cx="459684" cy="562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119227" y="4283119"/>
            <a:ext cx="673457" cy="72000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467426" y="5142532"/>
            <a:ext cx="1595312" cy="369332"/>
          </a:xfrm>
          <a:prstGeom prst="rect">
            <a:avLst/>
          </a:prstGeom>
          <a:noFill/>
        </p:spPr>
        <p:txBody>
          <a:bodyPr wrap="square" rtlCol="0">
            <a:spAutoFit/>
          </a:bodyPr>
          <a:lstStyle/>
          <a:p>
            <a:r>
              <a:rPr lang="en-US" dirty="0" smtClean="0"/>
              <a:t>Thrombosis</a:t>
            </a:r>
            <a:endParaRPr lang="en-US" dirty="0"/>
          </a:p>
        </p:txBody>
      </p:sp>
      <p:sp>
        <p:nvSpPr>
          <p:cNvPr id="34" name="TextBox 33"/>
          <p:cNvSpPr txBox="1"/>
          <p:nvPr/>
        </p:nvSpPr>
        <p:spPr>
          <a:xfrm>
            <a:off x="5575846" y="5978968"/>
            <a:ext cx="1378473" cy="369332"/>
          </a:xfrm>
          <a:prstGeom prst="rect">
            <a:avLst/>
          </a:prstGeom>
          <a:noFill/>
        </p:spPr>
        <p:txBody>
          <a:bodyPr wrap="square" rtlCol="0">
            <a:spAutoFit/>
          </a:bodyPr>
          <a:lstStyle/>
          <a:p>
            <a:r>
              <a:rPr lang="en-US" dirty="0" smtClean="0"/>
              <a:t>Fibrinolysis</a:t>
            </a:r>
            <a:endParaRPr lang="en-US" dirty="0"/>
          </a:p>
        </p:txBody>
      </p:sp>
      <p:cxnSp>
        <p:nvCxnSpPr>
          <p:cNvPr id="35" name="Straight Arrow Connector 34"/>
          <p:cNvCxnSpPr/>
          <p:nvPr/>
        </p:nvCxnSpPr>
        <p:spPr>
          <a:xfrm>
            <a:off x="6190414" y="5540269"/>
            <a:ext cx="0" cy="5111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324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7" grpId="0"/>
      <p:bldP spid="27" grpId="0"/>
      <p:bldP spid="32" grpId="0"/>
      <p:bldP spid="3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Causes of DIC</a:t>
            </a:r>
            <a:endParaRPr lang="en-US" sz="3600" dirty="0"/>
          </a:p>
        </p:txBody>
      </p:sp>
      <p:sp>
        <p:nvSpPr>
          <p:cNvPr id="3" name="Content Placeholder 2"/>
          <p:cNvSpPr>
            <a:spLocks noGrp="1"/>
          </p:cNvSpPr>
          <p:nvPr>
            <p:ph idx="1"/>
          </p:nvPr>
        </p:nvSpPr>
        <p:spPr/>
        <p:txBody>
          <a:bodyPr/>
          <a:lstStyle/>
          <a:p>
            <a:r>
              <a:rPr lang="en-US" sz="2400" dirty="0" smtClean="0"/>
              <a:t>DIC does not occur as a primary illness</a:t>
            </a:r>
          </a:p>
          <a:p>
            <a:r>
              <a:rPr lang="en-US" sz="2400" dirty="0" smtClean="0"/>
              <a:t>Typical causes in children</a:t>
            </a:r>
          </a:p>
          <a:p>
            <a:pPr lvl="1"/>
            <a:r>
              <a:rPr lang="en-US" sz="2000" dirty="0" smtClean="0"/>
              <a:t>Sepsis</a:t>
            </a:r>
          </a:p>
          <a:p>
            <a:pPr lvl="1"/>
            <a:r>
              <a:rPr lang="en-US" sz="2000" dirty="0" err="1" smtClean="0"/>
              <a:t>Kasabach</a:t>
            </a:r>
            <a:r>
              <a:rPr lang="en-US" sz="2000" dirty="0" smtClean="0"/>
              <a:t>-Merritt syndrome (unique to neonates)</a:t>
            </a:r>
          </a:p>
          <a:p>
            <a:pPr lvl="1"/>
            <a:r>
              <a:rPr lang="en-US" sz="2000" dirty="0" smtClean="0"/>
              <a:t>Trauma (brain, burns, gunshot wounds)</a:t>
            </a:r>
          </a:p>
          <a:p>
            <a:pPr lvl="1"/>
            <a:r>
              <a:rPr lang="en-US" sz="2000" dirty="0" smtClean="0"/>
              <a:t>Malignancy (APML)</a:t>
            </a:r>
          </a:p>
          <a:p>
            <a:pPr lvl="1"/>
            <a:r>
              <a:rPr lang="en-US" sz="2000" dirty="0" smtClean="0"/>
              <a:t>Severe hemolysis</a:t>
            </a:r>
          </a:p>
          <a:p>
            <a:pPr lvl="1"/>
            <a:r>
              <a:rPr lang="en-US" sz="2000" dirty="0" smtClean="0"/>
              <a:t>Severe protein C deficiency (unique to neonates)</a:t>
            </a:r>
            <a:endParaRPr lang="en-US" sz="2000" dirty="0"/>
          </a:p>
        </p:txBody>
      </p:sp>
    </p:spTree>
    <p:extLst>
      <p:ext uri="{BB962C8B-B14F-4D97-AF65-F5344CB8AC3E}">
        <p14:creationId xmlns:p14="http://schemas.microsoft.com/office/powerpoint/2010/main" val="6148753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err="1" smtClean="0"/>
              <a:t>Purpura</a:t>
            </a:r>
            <a:r>
              <a:rPr lang="en-US" sz="3600" dirty="0" smtClean="0"/>
              <a:t> </a:t>
            </a:r>
            <a:r>
              <a:rPr lang="en-US" sz="3600" dirty="0" err="1" smtClean="0"/>
              <a:t>fulminans</a:t>
            </a:r>
            <a:endParaRPr lang="en-US" sz="3600" dirty="0"/>
          </a:p>
        </p:txBody>
      </p:sp>
      <p:sp>
        <p:nvSpPr>
          <p:cNvPr id="3" name="Content Placeholder 2"/>
          <p:cNvSpPr>
            <a:spLocks noGrp="1"/>
          </p:cNvSpPr>
          <p:nvPr>
            <p:ph idx="1"/>
          </p:nvPr>
        </p:nvSpPr>
        <p:spPr/>
        <p:txBody>
          <a:bodyPr/>
          <a:lstStyle/>
          <a:p>
            <a:r>
              <a:rPr lang="en-US" sz="2800" dirty="0" smtClean="0"/>
              <a:t>Severe skin necrosis</a:t>
            </a:r>
          </a:p>
          <a:p>
            <a:pPr lvl="1"/>
            <a:r>
              <a:rPr lang="en-US" sz="2400" dirty="0" smtClean="0"/>
              <a:t>Due to </a:t>
            </a:r>
            <a:r>
              <a:rPr lang="en-US" sz="2400" dirty="0" err="1" smtClean="0"/>
              <a:t>microvascular</a:t>
            </a:r>
            <a:r>
              <a:rPr lang="en-US" sz="2400" dirty="0" smtClean="0"/>
              <a:t> thrombosis</a:t>
            </a:r>
          </a:p>
          <a:p>
            <a:r>
              <a:rPr lang="en-US" sz="2800" dirty="0" smtClean="0"/>
              <a:t>Acute onset</a:t>
            </a:r>
          </a:p>
        </p:txBody>
      </p:sp>
      <p:pic>
        <p:nvPicPr>
          <p:cNvPr id="4" name="Picture 3"/>
          <p:cNvPicPr>
            <a:picLocks noChangeAspect="1"/>
          </p:cNvPicPr>
          <p:nvPr/>
        </p:nvPicPr>
        <p:blipFill>
          <a:blip r:embed="rId2"/>
          <a:stretch>
            <a:fillRect/>
          </a:stretch>
        </p:blipFill>
        <p:spPr>
          <a:xfrm>
            <a:off x="4196023" y="3194965"/>
            <a:ext cx="3901570" cy="2926178"/>
          </a:xfrm>
          <a:prstGeom prst="rect">
            <a:avLst/>
          </a:prstGeom>
        </p:spPr>
      </p:pic>
    </p:spTree>
    <p:extLst>
      <p:ext uri="{BB962C8B-B14F-4D97-AF65-F5344CB8AC3E}">
        <p14:creationId xmlns:p14="http://schemas.microsoft.com/office/powerpoint/2010/main" val="23902277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Disseminated intravascular coagulation</a:t>
            </a:r>
            <a:endParaRPr lang="en-US" sz="3600" dirty="0"/>
          </a:p>
        </p:txBody>
      </p:sp>
      <p:sp>
        <p:nvSpPr>
          <p:cNvPr id="3" name="Content Placeholder 2"/>
          <p:cNvSpPr>
            <a:spLocks noGrp="1"/>
          </p:cNvSpPr>
          <p:nvPr>
            <p:ph idx="1"/>
          </p:nvPr>
        </p:nvSpPr>
        <p:spPr/>
        <p:txBody>
          <a:bodyPr/>
          <a:lstStyle/>
          <a:p>
            <a:r>
              <a:rPr lang="en-US" sz="2800" dirty="0" smtClean="0"/>
              <a:t>Pathophysiology </a:t>
            </a:r>
          </a:p>
          <a:p>
            <a:r>
              <a:rPr lang="en-US" sz="2800" b="1" dirty="0" smtClean="0"/>
              <a:t>Clinical features</a:t>
            </a:r>
          </a:p>
          <a:p>
            <a:r>
              <a:rPr lang="en-US" sz="2800" dirty="0" smtClean="0"/>
              <a:t>Laboratory abnormalities</a:t>
            </a:r>
          </a:p>
          <a:p>
            <a:r>
              <a:rPr lang="en-US" sz="2800" dirty="0" smtClean="0"/>
              <a:t>Treatment and outcome</a:t>
            </a:r>
          </a:p>
          <a:p>
            <a:endParaRPr lang="en-US" sz="2800" dirty="0"/>
          </a:p>
        </p:txBody>
      </p:sp>
    </p:spTree>
    <p:extLst>
      <p:ext uri="{BB962C8B-B14F-4D97-AF65-F5344CB8AC3E}">
        <p14:creationId xmlns:p14="http://schemas.microsoft.com/office/powerpoint/2010/main" val="3504863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Clinical features</a:t>
            </a:r>
            <a:endParaRPr lang="en-US" sz="3600" dirty="0"/>
          </a:p>
        </p:txBody>
      </p:sp>
      <p:sp>
        <p:nvSpPr>
          <p:cNvPr id="3" name="Content Placeholder 2"/>
          <p:cNvSpPr>
            <a:spLocks noGrp="1"/>
          </p:cNvSpPr>
          <p:nvPr>
            <p:ph idx="1"/>
          </p:nvPr>
        </p:nvSpPr>
        <p:spPr/>
        <p:txBody>
          <a:bodyPr/>
          <a:lstStyle/>
          <a:p>
            <a:r>
              <a:rPr lang="en-US" sz="2800" dirty="0" smtClean="0"/>
              <a:t>Symptoms</a:t>
            </a:r>
          </a:p>
          <a:p>
            <a:pPr lvl="1"/>
            <a:r>
              <a:rPr lang="en-US" sz="2400" dirty="0" smtClean="0"/>
              <a:t>Patients may have no bleeding or thrombosis but still have DIC</a:t>
            </a:r>
          </a:p>
          <a:p>
            <a:pPr lvl="1"/>
            <a:r>
              <a:rPr lang="en-US" sz="2400" dirty="0" smtClean="0"/>
              <a:t>Typical symptoms</a:t>
            </a:r>
          </a:p>
          <a:p>
            <a:pPr lvl="2"/>
            <a:r>
              <a:rPr lang="en-US" sz="2400" dirty="0" smtClean="0"/>
              <a:t>Bleeding</a:t>
            </a:r>
          </a:p>
          <a:p>
            <a:pPr lvl="3"/>
            <a:r>
              <a:rPr lang="en-US" sz="2400" dirty="0" smtClean="0"/>
              <a:t>Bruising, </a:t>
            </a:r>
            <a:r>
              <a:rPr lang="en-US" sz="2400" dirty="0" err="1" smtClean="0"/>
              <a:t>petechia</a:t>
            </a:r>
            <a:r>
              <a:rPr lang="en-US" sz="2400" dirty="0" smtClean="0"/>
              <a:t>, mucus membrane bleeding</a:t>
            </a:r>
          </a:p>
          <a:p>
            <a:pPr lvl="2"/>
            <a:r>
              <a:rPr lang="en-US" sz="2400" dirty="0" smtClean="0"/>
              <a:t>Thrombosis</a:t>
            </a:r>
          </a:p>
          <a:p>
            <a:pPr lvl="3"/>
            <a:r>
              <a:rPr lang="en-US" sz="2400" dirty="0" err="1" smtClean="0"/>
              <a:t>Purpura</a:t>
            </a:r>
            <a:r>
              <a:rPr lang="en-US" sz="2400" dirty="0" smtClean="0"/>
              <a:t> </a:t>
            </a:r>
            <a:r>
              <a:rPr lang="en-US" sz="2400" dirty="0" err="1" smtClean="0"/>
              <a:t>fulminans</a:t>
            </a:r>
            <a:endParaRPr lang="en-US" sz="2400" dirty="0" smtClean="0"/>
          </a:p>
          <a:p>
            <a:pPr lvl="3"/>
            <a:r>
              <a:rPr lang="en-US" sz="2400" dirty="0" smtClean="0"/>
              <a:t>Organ dysfunction</a:t>
            </a:r>
          </a:p>
          <a:p>
            <a:pPr lvl="2"/>
            <a:r>
              <a:rPr lang="en-US" sz="2400" dirty="0" smtClean="0"/>
              <a:t>Hemolytic anemia</a:t>
            </a:r>
          </a:p>
        </p:txBody>
      </p:sp>
    </p:spTree>
    <p:extLst>
      <p:ext uri="{BB962C8B-B14F-4D97-AF65-F5344CB8AC3E}">
        <p14:creationId xmlns:p14="http://schemas.microsoft.com/office/powerpoint/2010/main" val="397261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Disseminated intravascular coagulation</a:t>
            </a:r>
            <a:endParaRPr lang="en-US" sz="3600" dirty="0"/>
          </a:p>
        </p:txBody>
      </p:sp>
      <p:sp>
        <p:nvSpPr>
          <p:cNvPr id="3" name="Content Placeholder 2"/>
          <p:cNvSpPr>
            <a:spLocks noGrp="1"/>
          </p:cNvSpPr>
          <p:nvPr>
            <p:ph idx="1"/>
          </p:nvPr>
        </p:nvSpPr>
        <p:spPr/>
        <p:txBody>
          <a:bodyPr/>
          <a:lstStyle/>
          <a:p>
            <a:r>
              <a:rPr lang="en-US" sz="2800" dirty="0" smtClean="0"/>
              <a:t>Pathophysiology </a:t>
            </a:r>
          </a:p>
          <a:p>
            <a:r>
              <a:rPr lang="en-US" sz="2800" dirty="0" smtClean="0"/>
              <a:t>Clinical features</a:t>
            </a:r>
          </a:p>
          <a:p>
            <a:r>
              <a:rPr lang="en-US" sz="2800" b="1" dirty="0" smtClean="0"/>
              <a:t>Laboratory abnormalities</a:t>
            </a:r>
          </a:p>
          <a:p>
            <a:r>
              <a:rPr lang="en-US" sz="2800" dirty="0" smtClean="0"/>
              <a:t>Treatment and outcome</a:t>
            </a:r>
          </a:p>
          <a:p>
            <a:endParaRPr lang="en-US" sz="2800" dirty="0"/>
          </a:p>
        </p:txBody>
      </p:sp>
    </p:spTree>
    <p:extLst>
      <p:ext uri="{BB962C8B-B14F-4D97-AF65-F5344CB8AC3E}">
        <p14:creationId xmlns:p14="http://schemas.microsoft.com/office/powerpoint/2010/main" val="3302848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Laboratory findings</a:t>
            </a:r>
            <a:endParaRPr lang="en-US" sz="3600" dirty="0"/>
          </a:p>
        </p:txBody>
      </p:sp>
      <p:sp>
        <p:nvSpPr>
          <p:cNvPr id="3" name="Content Placeholder 2"/>
          <p:cNvSpPr>
            <a:spLocks noGrp="1"/>
          </p:cNvSpPr>
          <p:nvPr>
            <p:ph idx="1"/>
          </p:nvPr>
        </p:nvSpPr>
        <p:spPr/>
        <p:txBody>
          <a:bodyPr/>
          <a:lstStyle/>
          <a:p>
            <a:r>
              <a:rPr lang="en-US" sz="2800" dirty="0" smtClean="0"/>
              <a:t>No single lab test diagnoses DIC</a:t>
            </a:r>
          </a:p>
          <a:p>
            <a:r>
              <a:rPr lang="en-US" sz="2800" dirty="0" smtClean="0"/>
              <a:t>Common lab findings (none are required)</a:t>
            </a:r>
          </a:p>
          <a:p>
            <a:pPr lvl="1"/>
            <a:r>
              <a:rPr lang="en-US" sz="2400" dirty="0" smtClean="0"/>
              <a:t>Prolonged PT and PTT</a:t>
            </a:r>
          </a:p>
          <a:p>
            <a:pPr lvl="2"/>
            <a:r>
              <a:rPr lang="en-US" sz="2400" dirty="0" smtClean="0"/>
              <a:t>Any clotting factor can be reduced</a:t>
            </a:r>
          </a:p>
          <a:p>
            <a:pPr lvl="1"/>
            <a:r>
              <a:rPr lang="en-US" sz="2400" dirty="0" smtClean="0"/>
              <a:t>Decreased fibrinogen</a:t>
            </a:r>
          </a:p>
          <a:p>
            <a:pPr lvl="1"/>
            <a:r>
              <a:rPr lang="en-US" sz="2400" dirty="0" smtClean="0"/>
              <a:t>Thrombocytopenia</a:t>
            </a:r>
          </a:p>
          <a:p>
            <a:pPr lvl="1"/>
            <a:r>
              <a:rPr lang="en-US" sz="2400" dirty="0" smtClean="0"/>
              <a:t>Elevated FDP, D-dimer, and </a:t>
            </a:r>
            <a:r>
              <a:rPr lang="en-US" sz="2400" dirty="0" err="1" smtClean="0"/>
              <a:t>fibrinopeptide</a:t>
            </a:r>
            <a:r>
              <a:rPr lang="en-US" sz="2400" dirty="0" smtClean="0"/>
              <a:t> A and B</a:t>
            </a:r>
          </a:p>
          <a:p>
            <a:pPr lvl="1"/>
            <a:r>
              <a:rPr lang="en-US" sz="2400" dirty="0" smtClean="0"/>
              <a:t>Decreased protein C and S and antithrombin</a:t>
            </a:r>
          </a:p>
          <a:p>
            <a:r>
              <a:rPr lang="en-US" sz="2800" dirty="0" smtClean="0"/>
              <a:t>Neonates are physiologically deficient in proteins C/S and antithrombin impairing their protective mechanisms for DIC</a:t>
            </a:r>
            <a:endParaRPr lang="en-US" sz="2800" dirty="0"/>
          </a:p>
          <a:p>
            <a:endParaRPr lang="en-US" dirty="0"/>
          </a:p>
        </p:txBody>
      </p:sp>
    </p:spTree>
    <p:extLst>
      <p:ext uri="{BB962C8B-B14F-4D97-AF65-F5344CB8AC3E}">
        <p14:creationId xmlns:p14="http://schemas.microsoft.com/office/powerpoint/2010/main" val="23743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b="1" dirty="0" smtClean="0"/>
              <a:t>Disorders of primary hemostasis</a:t>
            </a:r>
          </a:p>
          <a:p>
            <a:r>
              <a:rPr lang="en-US" sz="2800" dirty="0" smtClean="0"/>
              <a:t>Plasma coagulation </a:t>
            </a:r>
          </a:p>
          <a:p>
            <a:pPr lvl="1"/>
            <a:r>
              <a:rPr lang="en-US" sz="2400" dirty="0" smtClean="0"/>
              <a:t>Clotting factors</a:t>
            </a:r>
          </a:p>
          <a:p>
            <a:pPr lvl="1"/>
            <a:r>
              <a:rPr lang="en-US" sz="2400" dirty="0" smtClean="0"/>
              <a:t>Natural inhibitors</a:t>
            </a:r>
          </a:p>
          <a:p>
            <a:r>
              <a:rPr lang="en-US" sz="2800" dirty="0" smtClean="0"/>
              <a:t>Fibrinolytic system</a:t>
            </a:r>
          </a:p>
          <a:p>
            <a:r>
              <a:rPr lang="en-US" sz="2800" dirty="0" smtClean="0"/>
              <a:t>Laboratory Testing</a:t>
            </a:r>
          </a:p>
          <a:p>
            <a:r>
              <a:rPr lang="en-US" sz="2800" dirty="0" smtClean="0"/>
              <a:t>Warfarin and DDAVP</a:t>
            </a:r>
          </a:p>
          <a:p>
            <a:r>
              <a:rPr lang="en-US" sz="2800" dirty="0" smtClean="0"/>
              <a:t>Acquired Hemostatic Disorders</a:t>
            </a:r>
          </a:p>
        </p:txBody>
      </p:sp>
    </p:spTree>
    <p:extLst>
      <p:ext uri="{BB962C8B-B14F-4D97-AF65-F5344CB8AC3E}">
        <p14:creationId xmlns:p14="http://schemas.microsoft.com/office/powerpoint/2010/main" val="24219600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Disseminated intravascular coagulation</a:t>
            </a:r>
            <a:endParaRPr lang="en-US" sz="3600" dirty="0"/>
          </a:p>
        </p:txBody>
      </p:sp>
      <p:sp>
        <p:nvSpPr>
          <p:cNvPr id="3" name="Content Placeholder 2"/>
          <p:cNvSpPr>
            <a:spLocks noGrp="1"/>
          </p:cNvSpPr>
          <p:nvPr>
            <p:ph idx="1"/>
          </p:nvPr>
        </p:nvSpPr>
        <p:spPr/>
        <p:txBody>
          <a:bodyPr/>
          <a:lstStyle/>
          <a:p>
            <a:r>
              <a:rPr lang="en-US" sz="2800" dirty="0" smtClean="0"/>
              <a:t>Pathophysiology </a:t>
            </a:r>
          </a:p>
          <a:p>
            <a:r>
              <a:rPr lang="en-US" sz="2800" dirty="0" smtClean="0"/>
              <a:t>Clinical features</a:t>
            </a:r>
          </a:p>
          <a:p>
            <a:r>
              <a:rPr lang="en-US" sz="2800" dirty="0" smtClean="0"/>
              <a:t>Laboratory abnormalities</a:t>
            </a:r>
          </a:p>
          <a:p>
            <a:r>
              <a:rPr lang="en-US" sz="2800" b="1" dirty="0" smtClean="0"/>
              <a:t>Treatment and outcome</a:t>
            </a:r>
          </a:p>
          <a:p>
            <a:endParaRPr lang="en-US" sz="2800" dirty="0"/>
          </a:p>
        </p:txBody>
      </p:sp>
    </p:spTree>
    <p:extLst>
      <p:ext uri="{BB962C8B-B14F-4D97-AF65-F5344CB8AC3E}">
        <p14:creationId xmlns:p14="http://schemas.microsoft.com/office/powerpoint/2010/main" val="11339932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2153"/>
            <a:ext cx="8534400" cy="808038"/>
          </a:xfrm>
        </p:spPr>
        <p:txBody>
          <a:bodyPr/>
          <a:lstStyle/>
          <a:p>
            <a:pPr algn="ctr"/>
            <a:r>
              <a:rPr lang="en-US" sz="3600" dirty="0" smtClean="0"/>
              <a:t>Treatment and outcome</a:t>
            </a:r>
            <a:endParaRPr lang="en-US" sz="3600" dirty="0"/>
          </a:p>
        </p:txBody>
      </p:sp>
      <p:sp>
        <p:nvSpPr>
          <p:cNvPr id="3" name="Content Placeholder 2"/>
          <p:cNvSpPr>
            <a:spLocks noGrp="1"/>
          </p:cNvSpPr>
          <p:nvPr>
            <p:ph idx="1"/>
          </p:nvPr>
        </p:nvSpPr>
        <p:spPr>
          <a:xfrm>
            <a:off x="121423" y="1338126"/>
            <a:ext cx="8534400" cy="4602163"/>
          </a:xfrm>
        </p:spPr>
        <p:txBody>
          <a:bodyPr/>
          <a:lstStyle/>
          <a:p>
            <a:r>
              <a:rPr lang="en-US" sz="2400" dirty="0" smtClean="0"/>
              <a:t>Treating the underlying disease is the main therapeutic option</a:t>
            </a:r>
          </a:p>
          <a:p>
            <a:r>
              <a:rPr lang="en-US" sz="2400" dirty="0" smtClean="0"/>
              <a:t>Management of coagulopathy</a:t>
            </a:r>
          </a:p>
          <a:p>
            <a:pPr lvl="1"/>
            <a:r>
              <a:rPr lang="en-US" sz="2000" dirty="0" smtClean="0"/>
              <a:t>No clear consensus</a:t>
            </a:r>
          </a:p>
          <a:p>
            <a:pPr lvl="1"/>
            <a:r>
              <a:rPr lang="en-US" sz="2000" dirty="0" smtClean="0"/>
              <a:t>Transfusion therapy</a:t>
            </a:r>
          </a:p>
          <a:p>
            <a:pPr lvl="2"/>
            <a:r>
              <a:rPr lang="en-US" sz="2000" dirty="0" smtClean="0"/>
              <a:t>Platelet transfusions are not generally indicated (risk for increased thrombosis)</a:t>
            </a:r>
          </a:p>
          <a:p>
            <a:pPr lvl="2"/>
            <a:r>
              <a:rPr lang="en-US" sz="2000" dirty="0" smtClean="0"/>
              <a:t>Fresh frozen plasma</a:t>
            </a:r>
          </a:p>
          <a:p>
            <a:pPr lvl="3"/>
            <a:r>
              <a:rPr lang="en-US" sz="2000" dirty="0" smtClean="0"/>
              <a:t>Provides balanced replacement of all </a:t>
            </a:r>
            <a:r>
              <a:rPr lang="en-US" sz="2000" dirty="0" err="1" smtClean="0"/>
              <a:t>prohemostatic</a:t>
            </a:r>
            <a:r>
              <a:rPr lang="en-US" sz="2000" dirty="0" smtClean="0"/>
              <a:t> clotting factors and their inhibitors (standard risks for FFP)</a:t>
            </a:r>
          </a:p>
          <a:p>
            <a:pPr lvl="3"/>
            <a:r>
              <a:rPr lang="en-US" sz="2000" dirty="0" smtClean="0"/>
              <a:t>No evidence it affects outcome</a:t>
            </a:r>
          </a:p>
          <a:p>
            <a:pPr lvl="2"/>
            <a:r>
              <a:rPr lang="en-US" sz="2000" dirty="0" err="1" smtClean="0"/>
              <a:t>Cryo</a:t>
            </a:r>
            <a:endParaRPr lang="en-US" sz="2000" dirty="0" smtClean="0"/>
          </a:p>
          <a:p>
            <a:pPr lvl="3"/>
            <a:r>
              <a:rPr lang="en-US" sz="2000" dirty="0" smtClean="0"/>
              <a:t>Can be given for low fibrinogen (if bleeding occurs)</a:t>
            </a:r>
          </a:p>
          <a:p>
            <a:pPr lvl="3"/>
            <a:r>
              <a:rPr lang="en-US" sz="2000" dirty="0" smtClean="0"/>
              <a:t>No clear evidence of benefit (standard risks for </a:t>
            </a:r>
            <a:r>
              <a:rPr lang="en-US" sz="2000" dirty="0" err="1" smtClean="0"/>
              <a:t>cryo</a:t>
            </a:r>
            <a:r>
              <a:rPr lang="en-US" sz="2000" dirty="0" smtClean="0"/>
              <a:t>)	</a:t>
            </a:r>
          </a:p>
          <a:p>
            <a:pPr lvl="1"/>
            <a:r>
              <a:rPr lang="en-US" sz="2000" dirty="0" smtClean="0"/>
              <a:t>Anticoagulation is not indicated (risk of bleeding)</a:t>
            </a:r>
          </a:p>
        </p:txBody>
      </p:sp>
    </p:spTree>
    <p:extLst>
      <p:ext uri="{BB962C8B-B14F-4D97-AF65-F5344CB8AC3E}">
        <p14:creationId xmlns:p14="http://schemas.microsoft.com/office/powerpoint/2010/main" val="26334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Vitamin K deficiency</a:t>
            </a:r>
            <a:endParaRPr lang="en-US" sz="3600" dirty="0"/>
          </a:p>
        </p:txBody>
      </p:sp>
      <p:sp>
        <p:nvSpPr>
          <p:cNvPr id="3" name="Content Placeholder 2"/>
          <p:cNvSpPr>
            <a:spLocks noGrp="1"/>
          </p:cNvSpPr>
          <p:nvPr>
            <p:ph idx="1"/>
          </p:nvPr>
        </p:nvSpPr>
        <p:spPr/>
        <p:txBody>
          <a:bodyPr/>
          <a:lstStyle/>
          <a:p>
            <a:r>
              <a:rPr lang="en-US" sz="2800" b="1" dirty="0" smtClean="0"/>
              <a:t>Pathophysiology</a:t>
            </a:r>
          </a:p>
          <a:p>
            <a:r>
              <a:rPr lang="en-US" sz="2800" dirty="0" smtClean="0"/>
              <a:t>Etiology and clinical features</a:t>
            </a:r>
          </a:p>
          <a:p>
            <a:r>
              <a:rPr lang="en-US" sz="2800" dirty="0" smtClean="0"/>
              <a:t>Laboratory findings</a:t>
            </a:r>
          </a:p>
          <a:p>
            <a:r>
              <a:rPr lang="en-US" sz="2800" dirty="0" smtClean="0"/>
              <a:t>Treatment and response</a:t>
            </a:r>
          </a:p>
          <a:p>
            <a:r>
              <a:rPr lang="en-US" sz="2800" dirty="0" smtClean="0"/>
              <a:t>Drug-induced vitamin K deficiency</a:t>
            </a:r>
            <a:endParaRPr lang="en-US" sz="2800" dirty="0"/>
          </a:p>
        </p:txBody>
      </p:sp>
    </p:spTree>
    <p:extLst>
      <p:ext uri="{BB962C8B-B14F-4D97-AF65-F5344CB8AC3E}">
        <p14:creationId xmlns:p14="http://schemas.microsoft.com/office/powerpoint/2010/main" val="17264398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Pathophysiology</a:t>
            </a:r>
            <a:endParaRPr lang="en-US" sz="3600" dirty="0"/>
          </a:p>
        </p:txBody>
      </p:sp>
      <p:sp>
        <p:nvSpPr>
          <p:cNvPr id="3" name="Content Placeholder 2"/>
          <p:cNvSpPr>
            <a:spLocks noGrp="1"/>
          </p:cNvSpPr>
          <p:nvPr>
            <p:ph idx="1"/>
          </p:nvPr>
        </p:nvSpPr>
        <p:spPr/>
        <p:txBody>
          <a:bodyPr/>
          <a:lstStyle/>
          <a:p>
            <a:r>
              <a:rPr lang="en-US" sz="2800" dirty="0" smtClean="0"/>
              <a:t>Vitamin K is fat soluble</a:t>
            </a:r>
          </a:p>
          <a:p>
            <a:r>
              <a:rPr lang="en-US" sz="2800" dirty="0" smtClean="0"/>
              <a:t>Tissue stores are limited</a:t>
            </a:r>
          </a:p>
          <a:p>
            <a:pPr lvl="1"/>
            <a:r>
              <a:rPr lang="en-US" sz="2400" dirty="0" smtClean="0"/>
              <a:t>Can become deficient quickly</a:t>
            </a:r>
          </a:p>
          <a:p>
            <a:r>
              <a:rPr lang="en-US" sz="2800" dirty="0" smtClean="0"/>
              <a:t>Human milk has little to no vitamin K</a:t>
            </a:r>
            <a:endParaRPr lang="en-US" sz="2800" dirty="0"/>
          </a:p>
        </p:txBody>
      </p:sp>
    </p:spTree>
    <p:extLst>
      <p:ext uri="{BB962C8B-B14F-4D97-AF65-F5344CB8AC3E}">
        <p14:creationId xmlns:p14="http://schemas.microsoft.com/office/powerpoint/2010/main" val="4508399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Vitamin K deficiency</a:t>
            </a:r>
            <a:endParaRPr lang="en-US" sz="3600" dirty="0"/>
          </a:p>
        </p:txBody>
      </p:sp>
      <p:sp>
        <p:nvSpPr>
          <p:cNvPr id="3" name="Content Placeholder 2"/>
          <p:cNvSpPr>
            <a:spLocks noGrp="1"/>
          </p:cNvSpPr>
          <p:nvPr>
            <p:ph idx="1"/>
          </p:nvPr>
        </p:nvSpPr>
        <p:spPr/>
        <p:txBody>
          <a:bodyPr/>
          <a:lstStyle/>
          <a:p>
            <a:r>
              <a:rPr lang="en-US" sz="2800" dirty="0" smtClean="0"/>
              <a:t>Pathophysiology</a:t>
            </a:r>
          </a:p>
          <a:p>
            <a:r>
              <a:rPr lang="en-US" sz="2800" b="1" dirty="0" smtClean="0"/>
              <a:t>Etiology and clinical features</a:t>
            </a:r>
          </a:p>
          <a:p>
            <a:r>
              <a:rPr lang="en-US" sz="2800" dirty="0" smtClean="0"/>
              <a:t>Laboratory findings</a:t>
            </a:r>
          </a:p>
          <a:p>
            <a:r>
              <a:rPr lang="en-US" sz="2800" dirty="0" smtClean="0"/>
              <a:t>Treatment and response</a:t>
            </a:r>
          </a:p>
          <a:p>
            <a:r>
              <a:rPr lang="en-US" sz="2800" dirty="0" smtClean="0"/>
              <a:t>Drug-induced vitamin K deficiency</a:t>
            </a:r>
            <a:endParaRPr lang="en-US" sz="2800" dirty="0"/>
          </a:p>
        </p:txBody>
      </p:sp>
    </p:spTree>
    <p:extLst>
      <p:ext uri="{BB962C8B-B14F-4D97-AF65-F5344CB8AC3E}">
        <p14:creationId xmlns:p14="http://schemas.microsoft.com/office/powerpoint/2010/main" val="21504882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Pathophysiology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5991747"/>
              </p:ext>
            </p:extLst>
          </p:nvPr>
        </p:nvGraphicFramePr>
        <p:xfrm>
          <a:off x="152400" y="2081623"/>
          <a:ext cx="8534400" cy="3942080"/>
        </p:xfrm>
        <a:graphic>
          <a:graphicData uri="http://schemas.openxmlformats.org/drawingml/2006/table">
            <a:tbl>
              <a:tblPr firstRow="1" bandRow="1">
                <a:tableStyleId>{5C22544A-7EE6-4342-B048-85BDC9FD1C3A}</a:tableStyleId>
              </a:tblPr>
              <a:tblGrid>
                <a:gridCol w="1380958"/>
                <a:gridCol w="2462665"/>
                <a:gridCol w="2168384"/>
                <a:gridCol w="2522393"/>
              </a:tblGrid>
              <a:tr h="370840">
                <a:tc>
                  <a:txBody>
                    <a:bodyPr/>
                    <a:lstStyle/>
                    <a:p>
                      <a:endParaRPr lang="en-US" sz="1600" b="1" dirty="0"/>
                    </a:p>
                  </a:txBody>
                  <a:tcPr/>
                </a:tc>
                <a:tc>
                  <a:txBody>
                    <a:bodyPr/>
                    <a:lstStyle/>
                    <a:p>
                      <a:r>
                        <a:rPr lang="en-US" sz="1600" dirty="0" smtClean="0"/>
                        <a:t>Early</a:t>
                      </a:r>
                      <a:endParaRPr lang="en-US" sz="1600" dirty="0"/>
                    </a:p>
                  </a:txBody>
                  <a:tcPr/>
                </a:tc>
                <a:tc>
                  <a:txBody>
                    <a:bodyPr/>
                    <a:lstStyle/>
                    <a:p>
                      <a:r>
                        <a:rPr lang="en-US" sz="1600" dirty="0" smtClean="0"/>
                        <a:t>Classical</a:t>
                      </a:r>
                      <a:endParaRPr lang="en-US" sz="1600" dirty="0"/>
                    </a:p>
                  </a:txBody>
                  <a:tcPr/>
                </a:tc>
                <a:tc>
                  <a:txBody>
                    <a:bodyPr/>
                    <a:lstStyle/>
                    <a:p>
                      <a:r>
                        <a:rPr lang="en-US" sz="1600" dirty="0" smtClean="0"/>
                        <a:t>Late</a:t>
                      </a:r>
                      <a:endParaRPr lang="en-US" sz="1600" dirty="0"/>
                    </a:p>
                  </a:txBody>
                  <a:tcPr/>
                </a:tc>
              </a:tr>
              <a:tr h="370840">
                <a:tc>
                  <a:txBody>
                    <a:bodyPr/>
                    <a:lstStyle/>
                    <a:p>
                      <a:r>
                        <a:rPr lang="en-US" sz="1600" b="1" dirty="0" smtClean="0"/>
                        <a:t>Age</a:t>
                      </a:r>
                      <a:endParaRPr lang="en-US" sz="1600" b="1" dirty="0"/>
                    </a:p>
                  </a:txBody>
                  <a:tcPr/>
                </a:tc>
                <a:tc>
                  <a:txBody>
                    <a:bodyPr/>
                    <a:lstStyle/>
                    <a:p>
                      <a:r>
                        <a:rPr lang="en-US" sz="1600" dirty="0" smtClean="0"/>
                        <a:t>First 24 hours</a:t>
                      </a:r>
                      <a:endParaRPr lang="en-US" sz="1600" dirty="0"/>
                    </a:p>
                  </a:txBody>
                  <a:tcPr/>
                </a:tc>
                <a:tc>
                  <a:txBody>
                    <a:bodyPr/>
                    <a:lstStyle/>
                    <a:p>
                      <a:r>
                        <a:rPr lang="en-US" sz="1600" dirty="0" smtClean="0"/>
                        <a:t>2-7 days</a:t>
                      </a:r>
                      <a:endParaRPr lang="en-US" sz="1600" dirty="0"/>
                    </a:p>
                  </a:txBody>
                  <a:tcPr/>
                </a:tc>
                <a:tc>
                  <a:txBody>
                    <a:bodyPr/>
                    <a:lstStyle/>
                    <a:p>
                      <a:r>
                        <a:rPr lang="en-US" sz="1600" dirty="0" smtClean="0"/>
                        <a:t>1-6 months</a:t>
                      </a:r>
                      <a:r>
                        <a:rPr lang="en-US" sz="1600" baseline="0" dirty="0" smtClean="0"/>
                        <a:t> (even later)</a:t>
                      </a:r>
                      <a:endParaRPr lang="en-US" sz="1600" dirty="0"/>
                    </a:p>
                  </a:txBody>
                  <a:tcPr/>
                </a:tc>
              </a:tr>
              <a:tr h="370840">
                <a:tc>
                  <a:txBody>
                    <a:bodyPr/>
                    <a:lstStyle/>
                    <a:p>
                      <a:r>
                        <a:rPr lang="en-US" sz="1600" b="1" dirty="0" smtClean="0"/>
                        <a:t>Risk factors</a:t>
                      </a:r>
                      <a:endParaRPr lang="en-US" sz="1600" b="1" dirty="0"/>
                    </a:p>
                  </a:txBody>
                  <a:tcPr/>
                </a:tc>
                <a:tc>
                  <a:txBody>
                    <a:bodyPr/>
                    <a:lstStyle/>
                    <a:p>
                      <a:r>
                        <a:rPr lang="en-US" sz="1600" dirty="0" smtClean="0"/>
                        <a:t>Maternal use of</a:t>
                      </a:r>
                      <a:r>
                        <a:rPr lang="en-US" sz="1600" baseline="0" dirty="0" smtClean="0"/>
                        <a:t> drugs that interfere with vitamin K metabolism (warfarin, anticonvulsants)</a:t>
                      </a:r>
                      <a:endParaRPr lang="en-US" sz="1600" dirty="0"/>
                    </a:p>
                  </a:txBody>
                  <a:tcPr/>
                </a:tc>
                <a:tc>
                  <a:txBody>
                    <a:bodyPr/>
                    <a:lstStyle/>
                    <a:p>
                      <a:r>
                        <a:rPr lang="en-US" sz="1600" dirty="0" smtClean="0"/>
                        <a:t>None</a:t>
                      </a:r>
                      <a:r>
                        <a:rPr lang="en-US" sz="1600" baseline="0" dirty="0" smtClean="0"/>
                        <a:t> (all newborns are prone)</a:t>
                      </a:r>
                      <a:endParaRPr lang="en-US" sz="1600" dirty="0"/>
                    </a:p>
                  </a:txBody>
                  <a:tcPr/>
                </a:tc>
                <a:tc>
                  <a:txBody>
                    <a:bodyPr/>
                    <a:lstStyle/>
                    <a:p>
                      <a:r>
                        <a:rPr lang="en-US" sz="1600" dirty="0" smtClean="0"/>
                        <a:t>Disorders that interfere</a:t>
                      </a:r>
                      <a:r>
                        <a:rPr lang="en-US" sz="1600" baseline="0" dirty="0" smtClean="0"/>
                        <a:t> with vitamin K intake (cystic fibrosis, other GI fat malabosrption disorders, chronic antibiotic use, liver disease)</a:t>
                      </a:r>
                      <a:endParaRPr lang="en-US" sz="1600" dirty="0"/>
                    </a:p>
                  </a:txBody>
                  <a:tcPr/>
                </a:tc>
              </a:tr>
              <a:tr h="370840">
                <a:tc>
                  <a:txBody>
                    <a:bodyPr/>
                    <a:lstStyle/>
                    <a:p>
                      <a:r>
                        <a:rPr lang="en-US" sz="1600" b="1" dirty="0" smtClean="0"/>
                        <a:t>Bleeding sites</a:t>
                      </a:r>
                      <a:endParaRPr lang="en-US" sz="1600" b="1" dirty="0"/>
                    </a:p>
                  </a:txBody>
                  <a:tcPr/>
                </a:tc>
                <a:tc>
                  <a:txBody>
                    <a:bodyPr/>
                    <a:lstStyle/>
                    <a:p>
                      <a:r>
                        <a:rPr lang="en-US" sz="1600" dirty="0" smtClean="0"/>
                        <a:t>ICH, GI, umbilical stump, bruising</a:t>
                      </a:r>
                      <a:endParaRPr lang="en-US" sz="1600" dirty="0"/>
                    </a:p>
                  </a:txBody>
                  <a:tcPr/>
                </a:tc>
                <a:tc>
                  <a:txBody>
                    <a:bodyPr/>
                    <a:lstStyle/>
                    <a:p>
                      <a:r>
                        <a:rPr lang="en-US" sz="1600" dirty="0" smtClean="0"/>
                        <a:t>ICH, GI, umbilical stump, bruising</a:t>
                      </a:r>
                      <a:endParaRPr lang="en-US" sz="1600" dirty="0"/>
                    </a:p>
                  </a:txBody>
                  <a:tcPr/>
                </a:tc>
                <a:tc>
                  <a:txBody>
                    <a:bodyPr/>
                    <a:lstStyle/>
                    <a:p>
                      <a:r>
                        <a:rPr lang="en-US" sz="1600" dirty="0" smtClean="0"/>
                        <a:t>ICH, GI, </a:t>
                      </a:r>
                      <a:r>
                        <a:rPr lang="en-US" sz="1600" dirty="0" err="1" smtClean="0"/>
                        <a:t>mucocutaneous</a:t>
                      </a:r>
                      <a:endParaRPr lang="en-US" sz="1600" dirty="0"/>
                    </a:p>
                  </a:txBody>
                  <a:tcPr/>
                </a:tc>
              </a:tr>
              <a:tr h="370840">
                <a:tc>
                  <a:txBody>
                    <a:bodyPr/>
                    <a:lstStyle/>
                    <a:p>
                      <a:r>
                        <a:rPr lang="en-US" sz="1600" b="1" dirty="0" smtClean="0"/>
                        <a:t>Treatment</a:t>
                      </a:r>
                      <a:endParaRPr lang="en-US" sz="1600" b="1" dirty="0"/>
                    </a:p>
                  </a:txBody>
                  <a:tcPr/>
                </a:tc>
                <a:tc>
                  <a:txBody>
                    <a:bodyPr/>
                    <a:lstStyle/>
                    <a:p>
                      <a:r>
                        <a:rPr lang="en-US" sz="1600" dirty="0" smtClean="0"/>
                        <a:t>Recognition</a:t>
                      </a:r>
                      <a:r>
                        <a:rPr lang="en-US" sz="1600" baseline="0" dirty="0" smtClean="0"/>
                        <a:t> of drugs that can cause this and eliminating them from maternal use</a:t>
                      </a:r>
                      <a:endParaRPr lang="en-US" sz="1600" dirty="0"/>
                    </a:p>
                  </a:txBody>
                  <a:tcPr/>
                </a:tc>
                <a:tc>
                  <a:txBody>
                    <a:bodyPr/>
                    <a:lstStyle/>
                    <a:p>
                      <a:r>
                        <a:rPr lang="en-US" sz="1600" dirty="0" smtClean="0"/>
                        <a:t>Prevention</a:t>
                      </a:r>
                      <a:r>
                        <a:rPr lang="en-US" sz="1600" baseline="0" dirty="0" smtClean="0"/>
                        <a:t> with neonatal vitamin K administration</a:t>
                      </a:r>
                      <a:endParaRPr lang="en-US" sz="1600" dirty="0"/>
                    </a:p>
                  </a:txBody>
                  <a:tcPr/>
                </a:tc>
                <a:tc>
                  <a:txBody>
                    <a:bodyPr/>
                    <a:lstStyle/>
                    <a:p>
                      <a:r>
                        <a:rPr lang="en-US" sz="1600" dirty="0" smtClean="0"/>
                        <a:t>Parenteral vitamin K</a:t>
                      </a:r>
                      <a:endParaRPr lang="en-US" sz="1600" dirty="0"/>
                    </a:p>
                  </a:txBody>
                  <a:tcPr/>
                </a:tc>
              </a:tr>
            </a:tbl>
          </a:graphicData>
        </a:graphic>
      </p:graphicFrame>
      <p:sp>
        <p:nvSpPr>
          <p:cNvPr id="5" name="TextBox 4"/>
          <p:cNvSpPr txBox="1"/>
          <p:nvPr/>
        </p:nvSpPr>
        <p:spPr>
          <a:xfrm>
            <a:off x="2369734" y="1223675"/>
            <a:ext cx="4894354" cy="461665"/>
          </a:xfrm>
          <a:prstGeom prst="rect">
            <a:avLst/>
          </a:prstGeom>
          <a:noFill/>
        </p:spPr>
        <p:txBody>
          <a:bodyPr wrap="square" rtlCol="0">
            <a:spAutoFit/>
          </a:bodyPr>
          <a:lstStyle/>
          <a:p>
            <a:r>
              <a:rPr lang="en-US" sz="2400" dirty="0" smtClean="0"/>
              <a:t>Vitamin K deficiency bleeding</a:t>
            </a:r>
            <a:endParaRPr lang="en-US" sz="2400" dirty="0"/>
          </a:p>
        </p:txBody>
      </p:sp>
      <p:sp>
        <p:nvSpPr>
          <p:cNvPr id="3" name="Rectangle 2"/>
          <p:cNvSpPr/>
          <p:nvPr/>
        </p:nvSpPr>
        <p:spPr>
          <a:xfrm>
            <a:off x="1502382" y="2091089"/>
            <a:ext cx="2462664" cy="392871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96022" y="2088593"/>
            <a:ext cx="2183873" cy="393120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177413" y="2073104"/>
            <a:ext cx="2462664" cy="394669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1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20070621(Thurs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57238" y="1600200"/>
            <a:ext cx="3436937" cy="4530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Title 4"/>
          <p:cNvSpPr>
            <a:spLocks noGrp="1"/>
          </p:cNvSpPr>
          <p:nvPr>
            <p:ph type="title"/>
          </p:nvPr>
        </p:nvSpPr>
        <p:spPr>
          <a:xfrm>
            <a:off x="381000" y="838200"/>
            <a:ext cx="8686800" cy="808038"/>
          </a:xfrm>
        </p:spPr>
        <p:txBody>
          <a:bodyPr/>
          <a:lstStyle/>
          <a:p>
            <a:r>
              <a:rPr lang="en-US" sz="2400" dirty="0" smtClean="0"/>
              <a:t>Vitamin K deficient newborn (did not receive prophylactic vitamin K)</a:t>
            </a:r>
            <a:endParaRPr lang="en-US" sz="2400" dirty="0"/>
          </a:p>
        </p:txBody>
      </p:sp>
    </p:spTree>
    <p:extLst>
      <p:ext uri="{BB962C8B-B14F-4D97-AF65-F5344CB8AC3E}">
        <p14:creationId xmlns:p14="http://schemas.microsoft.com/office/powerpoint/2010/main" val="28238622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Vitamin K deficiency</a:t>
            </a:r>
            <a:endParaRPr lang="en-US" sz="3600" dirty="0"/>
          </a:p>
        </p:txBody>
      </p:sp>
      <p:sp>
        <p:nvSpPr>
          <p:cNvPr id="3" name="Content Placeholder 2"/>
          <p:cNvSpPr>
            <a:spLocks noGrp="1"/>
          </p:cNvSpPr>
          <p:nvPr>
            <p:ph idx="1"/>
          </p:nvPr>
        </p:nvSpPr>
        <p:spPr/>
        <p:txBody>
          <a:bodyPr/>
          <a:lstStyle/>
          <a:p>
            <a:r>
              <a:rPr lang="en-US" sz="2800" dirty="0" smtClean="0"/>
              <a:t>Pathophysiology</a:t>
            </a:r>
          </a:p>
          <a:p>
            <a:r>
              <a:rPr lang="en-US" sz="2800" dirty="0" smtClean="0"/>
              <a:t>Etiology and clinical features</a:t>
            </a:r>
          </a:p>
          <a:p>
            <a:r>
              <a:rPr lang="en-US" sz="2800" b="1" dirty="0" smtClean="0"/>
              <a:t>Laboratory findings</a:t>
            </a:r>
          </a:p>
          <a:p>
            <a:r>
              <a:rPr lang="en-US" sz="2800" dirty="0" smtClean="0"/>
              <a:t>Treatment and response</a:t>
            </a:r>
          </a:p>
          <a:p>
            <a:r>
              <a:rPr lang="en-US" sz="2800" dirty="0" smtClean="0"/>
              <a:t>Drug-induced vitamin K deficiency</a:t>
            </a:r>
            <a:endParaRPr lang="en-US" sz="2800" dirty="0"/>
          </a:p>
        </p:txBody>
      </p:sp>
    </p:spTree>
    <p:extLst>
      <p:ext uri="{BB962C8B-B14F-4D97-AF65-F5344CB8AC3E}">
        <p14:creationId xmlns:p14="http://schemas.microsoft.com/office/powerpoint/2010/main" val="15918146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Laboratory findings</a:t>
            </a:r>
            <a:endParaRPr lang="en-US" sz="3600" dirty="0"/>
          </a:p>
        </p:txBody>
      </p:sp>
      <p:sp>
        <p:nvSpPr>
          <p:cNvPr id="3" name="Content Placeholder 2"/>
          <p:cNvSpPr>
            <a:spLocks noGrp="1"/>
          </p:cNvSpPr>
          <p:nvPr>
            <p:ph idx="1"/>
          </p:nvPr>
        </p:nvSpPr>
        <p:spPr/>
        <p:txBody>
          <a:bodyPr/>
          <a:lstStyle/>
          <a:p>
            <a:r>
              <a:rPr lang="en-US" sz="2800" dirty="0" smtClean="0"/>
              <a:t>Early and Classical</a:t>
            </a:r>
          </a:p>
          <a:p>
            <a:pPr lvl="1"/>
            <a:r>
              <a:rPr lang="en-US" sz="2400" dirty="0" smtClean="0"/>
              <a:t>PT and PTT very prolonged (often </a:t>
            </a:r>
            <a:r>
              <a:rPr lang="en-US" sz="2400" dirty="0" err="1" smtClean="0"/>
              <a:t>unclottable</a:t>
            </a:r>
            <a:r>
              <a:rPr lang="en-US" sz="2400" dirty="0" smtClean="0"/>
              <a:t>, i.e. &gt;200 seconds)</a:t>
            </a:r>
          </a:p>
          <a:p>
            <a:pPr lvl="1"/>
            <a:r>
              <a:rPr lang="en-US" sz="2400" dirty="0" smtClean="0"/>
              <a:t>In less severe cases (tests do clot), PT can be as long or even longer than the PTT (absence of factor VII)</a:t>
            </a:r>
          </a:p>
          <a:p>
            <a:pPr lvl="1"/>
            <a:r>
              <a:rPr lang="en-US" sz="2400" dirty="0" smtClean="0"/>
              <a:t>Vitamin K dependent factors (II, VII, IX, X, PC and PS severely deficient (if measured)</a:t>
            </a:r>
          </a:p>
        </p:txBody>
      </p:sp>
    </p:spTree>
    <p:extLst>
      <p:ext uri="{BB962C8B-B14F-4D97-AF65-F5344CB8AC3E}">
        <p14:creationId xmlns:p14="http://schemas.microsoft.com/office/powerpoint/2010/main" val="283724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Late</a:t>
            </a:r>
          </a:p>
          <a:p>
            <a:pPr lvl="1"/>
            <a:r>
              <a:rPr lang="en-US" sz="2400" dirty="0"/>
              <a:t>PT is always prolonged (factor VII has the shortest half-life)</a:t>
            </a:r>
          </a:p>
          <a:p>
            <a:pPr lvl="1"/>
            <a:r>
              <a:rPr lang="en-US" sz="2400" dirty="0"/>
              <a:t>PTT is variably prolonged (depends on severity)</a:t>
            </a:r>
          </a:p>
          <a:p>
            <a:pPr lvl="1"/>
            <a:r>
              <a:rPr lang="en-US" sz="2400" dirty="0"/>
              <a:t>Vitamin K dependent factors deficient (if measured)</a:t>
            </a:r>
          </a:p>
          <a:p>
            <a:pPr lvl="1"/>
            <a:r>
              <a:rPr lang="en-US" sz="2400" dirty="0"/>
              <a:t>Elevated PIVKA (sent only if diagnosis is in question</a:t>
            </a:r>
            <a:r>
              <a:rPr lang="en-US" sz="2400" dirty="0" smtClean="0"/>
              <a:t>)</a:t>
            </a:r>
          </a:p>
          <a:p>
            <a:pPr lvl="2"/>
            <a:r>
              <a:rPr lang="en-US" sz="2000" dirty="0" smtClean="0"/>
              <a:t>PIVKA (proteins induced in vitamin K absence)</a:t>
            </a:r>
            <a:endParaRPr lang="en-US" sz="2000" dirty="0"/>
          </a:p>
          <a:p>
            <a:pPr lvl="1"/>
            <a:endParaRPr lang="en-US" sz="2400" dirty="0"/>
          </a:p>
          <a:p>
            <a:endParaRPr lang="en-US" dirty="0"/>
          </a:p>
        </p:txBody>
      </p:sp>
      <p:sp>
        <p:nvSpPr>
          <p:cNvPr id="4" name="Title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smtClean="0"/>
              <a:t>Vitamin K deficiency</a:t>
            </a:r>
            <a:endParaRPr lang="en-US" sz="3600" dirty="0"/>
          </a:p>
        </p:txBody>
      </p:sp>
    </p:spTree>
    <p:extLst>
      <p:ext uri="{BB962C8B-B14F-4D97-AF65-F5344CB8AC3E}">
        <p14:creationId xmlns:p14="http://schemas.microsoft.com/office/powerpoint/2010/main" val="1059261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Disorders of Primary </a:t>
            </a:r>
            <a:r>
              <a:rPr lang="en-US" sz="3600" dirty="0"/>
              <a:t>H</a:t>
            </a:r>
            <a:r>
              <a:rPr lang="en-US" sz="3600" dirty="0" smtClean="0"/>
              <a:t>emostasis</a:t>
            </a:r>
            <a:endParaRPr lang="en-US" sz="3600" dirty="0"/>
          </a:p>
        </p:txBody>
      </p:sp>
      <p:sp>
        <p:nvSpPr>
          <p:cNvPr id="3" name="Content Placeholder 2"/>
          <p:cNvSpPr>
            <a:spLocks noGrp="1"/>
          </p:cNvSpPr>
          <p:nvPr>
            <p:ph idx="1"/>
          </p:nvPr>
        </p:nvSpPr>
        <p:spPr/>
        <p:txBody>
          <a:bodyPr/>
          <a:lstStyle/>
          <a:p>
            <a:r>
              <a:rPr lang="en-US" sz="2800" dirty="0" smtClean="0"/>
              <a:t>Collagen disorders</a:t>
            </a:r>
          </a:p>
          <a:p>
            <a:pPr lvl="1"/>
            <a:r>
              <a:rPr lang="en-US" sz="2400" dirty="0" smtClean="0"/>
              <a:t>Ehlers </a:t>
            </a:r>
            <a:r>
              <a:rPr lang="en-US" sz="2400" dirty="0" err="1" smtClean="0"/>
              <a:t>Danlos</a:t>
            </a:r>
            <a:endParaRPr lang="en-US" sz="2400" dirty="0" smtClean="0"/>
          </a:p>
          <a:p>
            <a:pPr lvl="1"/>
            <a:r>
              <a:rPr lang="en-US" sz="2400" dirty="0" err="1" smtClean="0"/>
              <a:t>Osteogenesis</a:t>
            </a:r>
            <a:r>
              <a:rPr lang="en-US" sz="2400" dirty="0" smtClean="0"/>
              <a:t> </a:t>
            </a:r>
            <a:r>
              <a:rPr lang="en-US" sz="2400" dirty="0" err="1" smtClean="0"/>
              <a:t>imperfecta</a:t>
            </a:r>
            <a:endParaRPr lang="en-US" sz="2400" dirty="0" smtClean="0"/>
          </a:p>
          <a:p>
            <a:r>
              <a:rPr lang="en-US" sz="2800" dirty="0" smtClean="0"/>
              <a:t>Platelet disorders (covered in platelet section)</a:t>
            </a:r>
          </a:p>
          <a:p>
            <a:r>
              <a:rPr lang="en-US" sz="2800" dirty="0"/>
              <a:t>v</a:t>
            </a:r>
            <a:r>
              <a:rPr lang="en-US" sz="2800" dirty="0" smtClean="0"/>
              <a:t>on Willebrand disease (will be covered in next presentation)</a:t>
            </a:r>
            <a:endParaRPr lang="en-US" sz="2800" dirty="0"/>
          </a:p>
        </p:txBody>
      </p:sp>
    </p:spTree>
    <p:extLst>
      <p:ext uri="{BB962C8B-B14F-4D97-AF65-F5344CB8AC3E}">
        <p14:creationId xmlns:p14="http://schemas.microsoft.com/office/powerpoint/2010/main" val="15833778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Vitamin K deficiency</a:t>
            </a:r>
            <a:endParaRPr lang="en-US" sz="3600" dirty="0"/>
          </a:p>
        </p:txBody>
      </p:sp>
      <p:sp>
        <p:nvSpPr>
          <p:cNvPr id="3" name="Content Placeholder 2"/>
          <p:cNvSpPr>
            <a:spLocks noGrp="1"/>
          </p:cNvSpPr>
          <p:nvPr>
            <p:ph idx="1"/>
          </p:nvPr>
        </p:nvSpPr>
        <p:spPr/>
        <p:txBody>
          <a:bodyPr/>
          <a:lstStyle/>
          <a:p>
            <a:r>
              <a:rPr lang="en-US" sz="2800" dirty="0" smtClean="0"/>
              <a:t>Pathophysiology</a:t>
            </a:r>
          </a:p>
          <a:p>
            <a:r>
              <a:rPr lang="en-US" sz="2800" dirty="0" smtClean="0"/>
              <a:t>Etiology and clinical features</a:t>
            </a:r>
          </a:p>
          <a:p>
            <a:r>
              <a:rPr lang="en-US" sz="2800" dirty="0" smtClean="0"/>
              <a:t>Laboratory findings</a:t>
            </a:r>
          </a:p>
          <a:p>
            <a:r>
              <a:rPr lang="en-US" sz="2800" b="1" dirty="0" smtClean="0"/>
              <a:t>Treatment and response</a:t>
            </a:r>
          </a:p>
          <a:p>
            <a:r>
              <a:rPr lang="en-US" sz="2800" dirty="0" smtClean="0"/>
              <a:t>Drug-induced vitamin K deficiency</a:t>
            </a:r>
            <a:endParaRPr lang="en-US" sz="2800" dirty="0"/>
          </a:p>
        </p:txBody>
      </p:sp>
    </p:spTree>
    <p:extLst>
      <p:ext uri="{BB962C8B-B14F-4D97-AF65-F5344CB8AC3E}">
        <p14:creationId xmlns:p14="http://schemas.microsoft.com/office/powerpoint/2010/main" val="6571030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Treatment and response</a:t>
            </a:r>
            <a:endParaRPr lang="en-US" sz="3600" dirty="0"/>
          </a:p>
        </p:txBody>
      </p:sp>
      <p:sp>
        <p:nvSpPr>
          <p:cNvPr id="3" name="Content Placeholder 2"/>
          <p:cNvSpPr>
            <a:spLocks noGrp="1"/>
          </p:cNvSpPr>
          <p:nvPr>
            <p:ph idx="1"/>
          </p:nvPr>
        </p:nvSpPr>
        <p:spPr/>
        <p:txBody>
          <a:bodyPr/>
          <a:lstStyle/>
          <a:p>
            <a:r>
              <a:rPr lang="en-US" sz="2800" dirty="0" smtClean="0"/>
              <a:t>Replace vitamin K</a:t>
            </a:r>
          </a:p>
          <a:p>
            <a:pPr lvl="1"/>
            <a:r>
              <a:rPr lang="en-US" sz="2400" dirty="0" smtClean="0"/>
              <a:t>Different preparations</a:t>
            </a:r>
          </a:p>
          <a:p>
            <a:pPr lvl="2"/>
            <a:r>
              <a:rPr lang="en-US" sz="2400" dirty="0" smtClean="0"/>
              <a:t>Oral/Parenteral</a:t>
            </a:r>
          </a:p>
          <a:p>
            <a:pPr lvl="3"/>
            <a:r>
              <a:rPr lang="en-US" sz="2400" dirty="0" err="1" smtClean="0"/>
              <a:t>Phytonadione</a:t>
            </a:r>
            <a:r>
              <a:rPr lang="en-US" sz="2400" dirty="0" smtClean="0"/>
              <a:t> (vitamin K1) is currently the only form of vitamin K approved by the FDA</a:t>
            </a:r>
          </a:p>
          <a:p>
            <a:pPr lvl="1"/>
            <a:r>
              <a:rPr lang="en-US" sz="2400" dirty="0" smtClean="0"/>
              <a:t>It takes 12-24 hours after a parenteral dose to correct the deficiency</a:t>
            </a:r>
          </a:p>
          <a:p>
            <a:r>
              <a:rPr lang="en-US" sz="2800" dirty="0" smtClean="0"/>
              <a:t>Prothrombin complex concentrates</a:t>
            </a:r>
          </a:p>
          <a:p>
            <a:pPr lvl="1"/>
            <a:r>
              <a:rPr lang="en-US" sz="2400" dirty="0" smtClean="0"/>
              <a:t>Plasma-derived products containing factors II, VII, IX, and X</a:t>
            </a:r>
          </a:p>
          <a:p>
            <a:pPr lvl="1"/>
            <a:r>
              <a:rPr lang="en-US" sz="2400" dirty="0" smtClean="0"/>
              <a:t>Can be given if immediate correction is warranted (ICH)</a:t>
            </a:r>
            <a:endParaRPr lang="en-US" sz="2400" dirty="0"/>
          </a:p>
          <a:p>
            <a:pPr lvl="1"/>
            <a:r>
              <a:rPr lang="en-US" sz="2400" dirty="0" smtClean="0"/>
              <a:t>Carry a risk for thrombosis</a:t>
            </a:r>
          </a:p>
        </p:txBody>
      </p:sp>
    </p:spTree>
    <p:extLst>
      <p:ext uri="{BB962C8B-B14F-4D97-AF65-F5344CB8AC3E}">
        <p14:creationId xmlns:p14="http://schemas.microsoft.com/office/powerpoint/2010/main" val="249781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20070621(Thurs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57238" y="1600200"/>
            <a:ext cx="3436937" cy="4530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Title 4"/>
          <p:cNvSpPr>
            <a:spLocks noGrp="1"/>
          </p:cNvSpPr>
          <p:nvPr>
            <p:ph type="title"/>
          </p:nvPr>
        </p:nvSpPr>
        <p:spPr>
          <a:xfrm>
            <a:off x="276308" y="872923"/>
            <a:ext cx="8534400" cy="808038"/>
          </a:xfrm>
        </p:spPr>
        <p:txBody>
          <a:bodyPr/>
          <a:lstStyle/>
          <a:p>
            <a:r>
              <a:rPr lang="en-US" sz="2400" dirty="0" smtClean="0"/>
              <a:t>Vitamin K deficient newborn before and 3 days after vitamin K</a:t>
            </a:r>
            <a:endParaRPr lang="en-US" sz="2400" dirty="0"/>
          </a:p>
        </p:txBody>
      </p:sp>
      <p:pic>
        <p:nvPicPr>
          <p:cNvPr id="6" name="Picture 8" descr="20070625(Monday)"/>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4399200" y="1595423"/>
            <a:ext cx="3809684" cy="45384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8608507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Vitamin K deficiency</a:t>
            </a:r>
            <a:endParaRPr lang="en-US" sz="3600" dirty="0"/>
          </a:p>
        </p:txBody>
      </p:sp>
      <p:sp>
        <p:nvSpPr>
          <p:cNvPr id="3" name="Content Placeholder 2"/>
          <p:cNvSpPr>
            <a:spLocks noGrp="1"/>
          </p:cNvSpPr>
          <p:nvPr>
            <p:ph idx="1"/>
          </p:nvPr>
        </p:nvSpPr>
        <p:spPr/>
        <p:txBody>
          <a:bodyPr/>
          <a:lstStyle/>
          <a:p>
            <a:r>
              <a:rPr lang="en-US" sz="2800" dirty="0" smtClean="0"/>
              <a:t>Pathophysiology</a:t>
            </a:r>
          </a:p>
          <a:p>
            <a:r>
              <a:rPr lang="en-US" sz="2800" dirty="0" smtClean="0"/>
              <a:t>Etiology and clinical features</a:t>
            </a:r>
          </a:p>
          <a:p>
            <a:r>
              <a:rPr lang="en-US" sz="2800" dirty="0" smtClean="0"/>
              <a:t>Laboratory findings</a:t>
            </a:r>
          </a:p>
          <a:p>
            <a:r>
              <a:rPr lang="en-US" sz="2800" dirty="0" smtClean="0"/>
              <a:t>Treatment and response</a:t>
            </a:r>
          </a:p>
          <a:p>
            <a:r>
              <a:rPr lang="en-US" sz="2800" b="1" dirty="0" smtClean="0"/>
              <a:t>Drug-induced vitamin K deficiency</a:t>
            </a:r>
            <a:endParaRPr lang="en-US" sz="2800" b="1" dirty="0"/>
          </a:p>
        </p:txBody>
      </p:sp>
    </p:spTree>
    <p:extLst>
      <p:ext uri="{BB962C8B-B14F-4D97-AF65-F5344CB8AC3E}">
        <p14:creationId xmlns:p14="http://schemas.microsoft.com/office/powerpoint/2010/main" val="42410754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Drug-induced vitamin K deficiency</a:t>
            </a:r>
            <a:endParaRPr lang="en-US" sz="3600" dirty="0"/>
          </a:p>
        </p:txBody>
      </p:sp>
      <p:sp>
        <p:nvSpPr>
          <p:cNvPr id="3" name="Content Placeholder 2"/>
          <p:cNvSpPr>
            <a:spLocks noGrp="1"/>
          </p:cNvSpPr>
          <p:nvPr>
            <p:ph idx="1"/>
          </p:nvPr>
        </p:nvSpPr>
        <p:spPr/>
        <p:txBody>
          <a:bodyPr/>
          <a:lstStyle/>
          <a:p>
            <a:r>
              <a:rPr lang="en-US" sz="2800" dirty="0" smtClean="0"/>
              <a:t>Pesticides (rats, mice) can contain warfarin-like drugs</a:t>
            </a:r>
          </a:p>
          <a:p>
            <a:pPr lvl="1"/>
            <a:r>
              <a:rPr lang="en-US" sz="2400" dirty="0" smtClean="0"/>
              <a:t>Currently, declining in use due to resistance and better pesticides</a:t>
            </a:r>
          </a:p>
          <a:p>
            <a:pPr lvl="1"/>
            <a:r>
              <a:rPr lang="en-US" sz="2400" dirty="0" smtClean="0"/>
              <a:t>These drugs are more potent with much longer half-lives than human warfarin (often weeks)</a:t>
            </a:r>
          </a:p>
          <a:p>
            <a:pPr lvl="2"/>
            <a:r>
              <a:rPr lang="en-US" sz="2400" dirty="0" smtClean="0"/>
              <a:t>Can cause prolonged severe coagulopathy if accidentally ingested</a:t>
            </a:r>
          </a:p>
          <a:p>
            <a:pPr lvl="2"/>
            <a:r>
              <a:rPr lang="en-US" sz="2400" dirty="0" smtClean="0"/>
              <a:t>Treatment is prolonged therapy with vitamin K (until poison has been cleared)</a:t>
            </a:r>
            <a:endParaRPr lang="en-US" sz="2400" dirty="0"/>
          </a:p>
        </p:txBody>
      </p:sp>
    </p:spTree>
    <p:extLst>
      <p:ext uri="{BB962C8B-B14F-4D97-AF65-F5344CB8AC3E}">
        <p14:creationId xmlns:p14="http://schemas.microsoft.com/office/powerpoint/2010/main" val="20890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Liver disease</a:t>
            </a:r>
            <a:endParaRPr lang="en-US" sz="3600" dirty="0"/>
          </a:p>
        </p:txBody>
      </p:sp>
      <p:sp>
        <p:nvSpPr>
          <p:cNvPr id="3" name="Content Placeholder 2"/>
          <p:cNvSpPr>
            <a:spLocks noGrp="1"/>
          </p:cNvSpPr>
          <p:nvPr>
            <p:ph idx="1"/>
          </p:nvPr>
        </p:nvSpPr>
        <p:spPr/>
        <p:txBody>
          <a:bodyPr/>
          <a:lstStyle/>
          <a:p>
            <a:r>
              <a:rPr lang="en-US" sz="2800" b="1" dirty="0" smtClean="0"/>
              <a:t>Pathophysiology</a:t>
            </a:r>
          </a:p>
          <a:p>
            <a:r>
              <a:rPr lang="en-US" sz="2800" dirty="0" smtClean="0"/>
              <a:t>Laboratory features</a:t>
            </a:r>
          </a:p>
          <a:p>
            <a:r>
              <a:rPr lang="en-US" sz="2800" dirty="0" smtClean="0"/>
              <a:t>Treatment</a:t>
            </a:r>
            <a:endParaRPr lang="en-US" sz="2800" dirty="0"/>
          </a:p>
        </p:txBody>
      </p:sp>
    </p:spTree>
    <p:extLst>
      <p:ext uri="{BB962C8B-B14F-4D97-AF65-F5344CB8AC3E}">
        <p14:creationId xmlns:p14="http://schemas.microsoft.com/office/powerpoint/2010/main" val="12751752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sz="3600" dirty="0" smtClean="0"/>
              <a:t>Pathophysiology</a:t>
            </a:r>
            <a:endParaRPr lang="en-US" sz="3600" dirty="0"/>
          </a:p>
        </p:txBody>
      </p:sp>
      <p:sp>
        <p:nvSpPr>
          <p:cNvPr id="3" name="Content Placeholder 2"/>
          <p:cNvSpPr>
            <a:spLocks noGrp="1"/>
          </p:cNvSpPr>
          <p:nvPr>
            <p:ph idx="1"/>
          </p:nvPr>
        </p:nvSpPr>
        <p:spPr>
          <a:xfrm>
            <a:off x="457200" y="1447800"/>
            <a:ext cx="8229600" cy="4525963"/>
          </a:xfrm>
        </p:spPr>
        <p:txBody>
          <a:bodyPr/>
          <a:lstStyle/>
          <a:p>
            <a:r>
              <a:rPr lang="en-US" sz="2800" dirty="0" smtClean="0"/>
              <a:t>Mechanisms responsible for excess bleeding</a:t>
            </a:r>
          </a:p>
          <a:p>
            <a:pPr lvl="1"/>
            <a:r>
              <a:rPr lang="en-US" sz="2400" dirty="0" smtClean="0"/>
              <a:t>Decreased production of liver synthesized factors</a:t>
            </a:r>
          </a:p>
          <a:p>
            <a:pPr lvl="2"/>
            <a:r>
              <a:rPr lang="en-US" sz="2400" dirty="0" smtClean="0"/>
              <a:t>Most factors are decreased (see table on clotting factors)</a:t>
            </a:r>
          </a:p>
          <a:p>
            <a:pPr lvl="2"/>
            <a:r>
              <a:rPr lang="en-US" sz="2400" dirty="0" smtClean="0"/>
              <a:t>FVIII is elevated in liver disease</a:t>
            </a:r>
          </a:p>
          <a:p>
            <a:pPr lvl="1"/>
            <a:r>
              <a:rPr lang="en-US" sz="2400" dirty="0" smtClean="0"/>
              <a:t>Thrombocytopenia</a:t>
            </a:r>
          </a:p>
          <a:p>
            <a:pPr lvl="2"/>
            <a:r>
              <a:rPr lang="en-US" sz="2400" dirty="0" smtClean="0"/>
              <a:t>Various causes</a:t>
            </a:r>
          </a:p>
          <a:p>
            <a:pPr lvl="3"/>
            <a:r>
              <a:rPr lang="en-US" sz="2400" dirty="0" err="1" smtClean="0"/>
              <a:t>Hypersplenism</a:t>
            </a:r>
            <a:endParaRPr lang="en-US" sz="2400" dirty="0" smtClean="0"/>
          </a:p>
          <a:p>
            <a:pPr lvl="3"/>
            <a:r>
              <a:rPr lang="en-US" sz="2400" dirty="0" smtClean="0"/>
              <a:t>Decreased </a:t>
            </a:r>
            <a:r>
              <a:rPr lang="en-US" sz="2400" dirty="0" err="1" smtClean="0"/>
              <a:t>thrombopoietin</a:t>
            </a:r>
            <a:r>
              <a:rPr lang="en-US" sz="2400" dirty="0" smtClean="0"/>
              <a:t> production</a:t>
            </a:r>
          </a:p>
          <a:p>
            <a:pPr lvl="1"/>
            <a:r>
              <a:rPr lang="en-US" sz="2400" dirty="0" err="1" smtClean="0"/>
              <a:t>Hyperfibrinolysis</a:t>
            </a:r>
            <a:endParaRPr lang="en-US" sz="2400" dirty="0" smtClean="0"/>
          </a:p>
          <a:p>
            <a:pPr lvl="2"/>
            <a:r>
              <a:rPr lang="en-US" sz="2400" dirty="0" smtClean="0"/>
              <a:t>Increased </a:t>
            </a:r>
            <a:r>
              <a:rPr lang="en-US" sz="2400" dirty="0" err="1" smtClean="0"/>
              <a:t>tPA</a:t>
            </a:r>
            <a:r>
              <a:rPr lang="en-US" sz="2400" dirty="0" smtClean="0"/>
              <a:t> release from endothelial cells</a:t>
            </a:r>
            <a:endParaRPr lang="en-US" sz="2400" dirty="0"/>
          </a:p>
        </p:txBody>
      </p:sp>
    </p:spTree>
    <p:extLst>
      <p:ext uri="{BB962C8B-B14F-4D97-AF65-F5344CB8AC3E}">
        <p14:creationId xmlns:p14="http://schemas.microsoft.com/office/powerpoint/2010/main" val="379967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Liver disease</a:t>
            </a:r>
            <a:endParaRPr lang="en-US" sz="3600" dirty="0"/>
          </a:p>
        </p:txBody>
      </p:sp>
      <p:sp>
        <p:nvSpPr>
          <p:cNvPr id="3" name="Content Placeholder 2"/>
          <p:cNvSpPr>
            <a:spLocks noGrp="1"/>
          </p:cNvSpPr>
          <p:nvPr>
            <p:ph idx="1"/>
          </p:nvPr>
        </p:nvSpPr>
        <p:spPr/>
        <p:txBody>
          <a:bodyPr/>
          <a:lstStyle/>
          <a:p>
            <a:r>
              <a:rPr lang="en-US" sz="2800" dirty="0" smtClean="0"/>
              <a:t>Pathophysiology</a:t>
            </a:r>
          </a:p>
          <a:p>
            <a:r>
              <a:rPr lang="en-US" sz="2800" b="1" dirty="0" smtClean="0"/>
              <a:t>Laboratory features</a:t>
            </a:r>
          </a:p>
          <a:p>
            <a:r>
              <a:rPr lang="en-US" sz="2800" dirty="0" smtClean="0"/>
              <a:t>Treatment</a:t>
            </a:r>
            <a:endParaRPr lang="en-US" sz="2800" dirty="0"/>
          </a:p>
        </p:txBody>
      </p:sp>
    </p:spTree>
    <p:extLst>
      <p:ext uri="{BB962C8B-B14F-4D97-AF65-F5344CB8AC3E}">
        <p14:creationId xmlns:p14="http://schemas.microsoft.com/office/powerpoint/2010/main" val="2367485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Laboratory features (coagulation tests)</a:t>
            </a:r>
            <a:endParaRPr lang="en-US" sz="3600" dirty="0"/>
          </a:p>
        </p:txBody>
      </p:sp>
      <p:sp>
        <p:nvSpPr>
          <p:cNvPr id="3" name="Content Placeholder 2"/>
          <p:cNvSpPr>
            <a:spLocks noGrp="1"/>
          </p:cNvSpPr>
          <p:nvPr>
            <p:ph idx="1"/>
          </p:nvPr>
        </p:nvSpPr>
        <p:spPr>
          <a:xfrm>
            <a:off x="137969" y="1408558"/>
            <a:ext cx="8534400" cy="4602163"/>
          </a:xfrm>
        </p:spPr>
        <p:txBody>
          <a:bodyPr/>
          <a:lstStyle/>
          <a:p>
            <a:r>
              <a:rPr lang="en-US" sz="2800" dirty="0" smtClean="0"/>
              <a:t>Elevated PT</a:t>
            </a:r>
          </a:p>
          <a:p>
            <a:pPr lvl="1"/>
            <a:r>
              <a:rPr lang="en-US" sz="2400" dirty="0" smtClean="0"/>
              <a:t>Early marker of liver disease (short half-life of FVII)</a:t>
            </a:r>
          </a:p>
          <a:p>
            <a:r>
              <a:rPr lang="en-US" sz="2800" dirty="0" smtClean="0"/>
              <a:t>Elevated PTT</a:t>
            </a:r>
          </a:p>
          <a:p>
            <a:pPr lvl="1"/>
            <a:r>
              <a:rPr lang="en-US" sz="2400" dirty="0" smtClean="0"/>
              <a:t>Due to decreased production of most other factors</a:t>
            </a:r>
          </a:p>
          <a:p>
            <a:r>
              <a:rPr lang="en-US" sz="2800" dirty="0" smtClean="0"/>
              <a:t>Low fibrinogen</a:t>
            </a:r>
          </a:p>
          <a:p>
            <a:pPr lvl="1"/>
            <a:r>
              <a:rPr lang="en-US" sz="2400" dirty="0" smtClean="0"/>
              <a:t>Varies with severity of liver failure</a:t>
            </a:r>
          </a:p>
          <a:p>
            <a:pPr lvl="1"/>
            <a:r>
              <a:rPr lang="en-US" sz="2400" dirty="0" smtClean="0"/>
              <a:t>Fibrinogen can be high as an acute phase reactant</a:t>
            </a:r>
          </a:p>
          <a:p>
            <a:r>
              <a:rPr lang="en-US" sz="2800" dirty="0" smtClean="0"/>
              <a:t>Thrombocytopenia</a:t>
            </a:r>
          </a:p>
          <a:p>
            <a:r>
              <a:rPr lang="en-US" sz="2800" dirty="0" smtClean="0"/>
              <a:t>Elevated D-dimers</a:t>
            </a:r>
          </a:p>
          <a:p>
            <a:pPr lvl="1"/>
            <a:r>
              <a:rPr lang="en-US" sz="2400" dirty="0" smtClean="0"/>
              <a:t>Liver clears D-dimers</a:t>
            </a:r>
          </a:p>
          <a:p>
            <a:pPr lvl="1"/>
            <a:r>
              <a:rPr lang="en-US" sz="2400" dirty="0" err="1" smtClean="0"/>
              <a:t>Hyperfibrinolysis</a:t>
            </a:r>
            <a:endParaRPr lang="en-US" sz="2400" dirty="0"/>
          </a:p>
        </p:txBody>
      </p:sp>
    </p:spTree>
    <p:extLst>
      <p:ext uri="{BB962C8B-B14F-4D97-AF65-F5344CB8AC3E}">
        <p14:creationId xmlns:p14="http://schemas.microsoft.com/office/powerpoint/2010/main" val="11002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Liver disease</a:t>
            </a:r>
            <a:endParaRPr lang="en-US" sz="3600" dirty="0"/>
          </a:p>
        </p:txBody>
      </p:sp>
      <p:sp>
        <p:nvSpPr>
          <p:cNvPr id="3" name="Content Placeholder 2"/>
          <p:cNvSpPr>
            <a:spLocks noGrp="1"/>
          </p:cNvSpPr>
          <p:nvPr>
            <p:ph idx="1"/>
          </p:nvPr>
        </p:nvSpPr>
        <p:spPr/>
        <p:txBody>
          <a:bodyPr/>
          <a:lstStyle/>
          <a:p>
            <a:r>
              <a:rPr lang="en-US" sz="2800" dirty="0" smtClean="0"/>
              <a:t>Pathophysiology</a:t>
            </a:r>
          </a:p>
          <a:p>
            <a:r>
              <a:rPr lang="en-US" sz="2800" dirty="0" smtClean="0"/>
              <a:t>Laboratory features</a:t>
            </a:r>
          </a:p>
          <a:p>
            <a:r>
              <a:rPr lang="en-US" sz="2800" b="1" dirty="0" smtClean="0"/>
              <a:t>Treatment</a:t>
            </a:r>
            <a:endParaRPr lang="en-US" sz="2800" b="1" dirty="0"/>
          </a:p>
        </p:txBody>
      </p:sp>
    </p:spTree>
    <p:extLst>
      <p:ext uri="{BB962C8B-B14F-4D97-AF65-F5344CB8AC3E}">
        <p14:creationId xmlns:p14="http://schemas.microsoft.com/office/powerpoint/2010/main" val="1583351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7719" y="2235201"/>
            <a:ext cx="3416300" cy="2374900"/>
          </a:xfrm>
          <a:prstGeom prst="rect">
            <a:avLst/>
          </a:prstGeom>
        </p:spPr>
      </p:pic>
      <p:pic>
        <p:nvPicPr>
          <p:cNvPr id="6" name="Picture 5"/>
          <p:cNvPicPr>
            <a:picLocks noChangeAspect="1"/>
          </p:cNvPicPr>
          <p:nvPr/>
        </p:nvPicPr>
        <p:blipFill>
          <a:blip r:embed="rId3"/>
          <a:stretch>
            <a:fillRect/>
          </a:stretch>
        </p:blipFill>
        <p:spPr>
          <a:xfrm>
            <a:off x="3964778" y="2235200"/>
            <a:ext cx="4933891" cy="3694157"/>
          </a:xfrm>
          <a:prstGeom prst="rect">
            <a:avLst/>
          </a:prstGeom>
        </p:spPr>
      </p:pic>
      <p:sp>
        <p:nvSpPr>
          <p:cNvPr id="9" name="Title 3"/>
          <p:cNvSpPr>
            <a:spLocks noGrp="1"/>
          </p:cNvSpPr>
          <p:nvPr>
            <p:ph type="title" idx="4294967295"/>
          </p:nvPr>
        </p:nvSpPr>
        <p:spPr>
          <a:xfrm>
            <a:off x="0" y="763588"/>
            <a:ext cx="8229600" cy="523875"/>
          </a:xfrm>
        </p:spPr>
        <p:txBody>
          <a:bodyPr/>
          <a:lstStyle/>
          <a:p>
            <a:r>
              <a:rPr lang="en-US" sz="4000" dirty="0" err="1" smtClean="0"/>
              <a:t>Ehler-Danlos</a:t>
            </a:r>
            <a:r>
              <a:rPr lang="en-US" sz="4000" dirty="0" smtClean="0"/>
              <a:t> Syndrome</a:t>
            </a:r>
            <a:endParaRPr lang="en-US" sz="4000" dirty="0"/>
          </a:p>
        </p:txBody>
      </p:sp>
    </p:spTree>
    <p:extLst>
      <p:ext uri="{BB962C8B-B14F-4D97-AF65-F5344CB8AC3E}">
        <p14:creationId xmlns:p14="http://schemas.microsoft.com/office/powerpoint/2010/main" val="5181955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Treatment</a:t>
            </a:r>
            <a:endParaRPr lang="en-US" sz="3600" dirty="0"/>
          </a:p>
        </p:txBody>
      </p:sp>
      <p:sp>
        <p:nvSpPr>
          <p:cNvPr id="3" name="Content Placeholder 2"/>
          <p:cNvSpPr>
            <a:spLocks noGrp="1"/>
          </p:cNvSpPr>
          <p:nvPr>
            <p:ph idx="1"/>
          </p:nvPr>
        </p:nvSpPr>
        <p:spPr/>
        <p:txBody>
          <a:bodyPr/>
          <a:lstStyle/>
          <a:p>
            <a:r>
              <a:rPr lang="en-US" sz="2400" dirty="0" smtClean="0"/>
              <a:t>Fresh frozen plasma (contains all the plasma clotting factors)</a:t>
            </a:r>
          </a:p>
          <a:p>
            <a:r>
              <a:rPr lang="en-US" sz="2400" dirty="0" smtClean="0"/>
              <a:t>Cryoprecipitate (to correct low fibrinogen)</a:t>
            </a:r>
          </a:p>
          <a:p>
            <a:r>
              <a:rPr lang="en-US" sz="2400" dirty="0" smtClean="0"/>
              <a:t>Platelet transfusions (for bleeding with thrombocytopenia)</a:t>
            </a:r>
          </a:p>
          <a:p>
            <a:r>
              <a:rPr lang="en-US" sz="2400" dirty="0" err="1" smtClean="0"/>
              <a:t>rFVIIa</a:t>
            </a:r>
            <a:endParaRPr lang="en-US" sz="2400" dirty="0" smtClean="0"/>
          </a:p>
          <a:p>
            <a:pPr lvl="1"/>
            <a:r>
              <a:rPr lang="en-US" sz="2000" dirty="0" smtClean="0"/>
              <a:t>Useful if factor VII is particularly low</a:t>
            </a:r>
          </a:p>
          <a:p>
            <a:r>
              <a:rPr lang="en-US" sz="2400" dirty="0" smtClean="0"/>
              <a:t>Prothrombin complex concentrates (PCCs)</a:t>
            </a:r>
          </a:p>
          <a:p>
            <a:pPr lvl="1"/>
            <a:r>
              <a:rPr lang="en-US" sz="2000" dirty="0" smtClean="0"/>
              <a:t>Contain all the vitamin K-dependent factors (II, VII, IX, X)</a:t>
            </a:r>
          </a:p>
          <a:p>
            <a:pPr lvl="1"/>
            <a:r>
              <a:rPr lang="en-US" sz="2000" dirty="0" smtClean="0"/>
              <a:t>Cases of thrombosis have been reported with PCC use in liver failure (ABP outline states “contraindicated in the treatment of bleeding due to liver disease”)</a:t>
            </a:r>
            <a:endParaRPr lang="en-US" sz="2000" dirty="0"/>
          </a:p>
        </p:txBody>
      </p:sp>
    </p:spTree>
    <p:extLst>
      <p:ext uri="{BB962C8B-B14F-4D97-AF65-F5344CB8AC3E}">
        <p14:creationId xmlns:p14="http://schemas.microsoft.com/office/powerpoint/2010/main" val="211730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Blood coagulation inhibitors</a:t>
            </a:r>
            <a:br>
              <a:rPr lang="en-US" sz="3600" dirty="0" smtClean="0"/>
            </a:br>
            <a:endParaRPr lang="en-US" sz="3600" dirty="0"/>
          </a:p>
        </p:txBody>
      </p:sp>
      <p:sp>
        <p:nvSpPr>
          <p:cNvPr id="3" name="Content Placeholder 2"/>
          <p:cNvSpPr>
            <a:spLocks noGrp="1"/>
          </p:cNvSpPr>
          <p:nvPr>
            <p:ph idx="1"/>
          </p:nvPr>
        </p:nvSpPr>
        <p:spPr/>
        <p:txBody>
          <a:bodyPr/>
          <a:lstStyle/>
          <a:p>
            <a:r>
              <a:rPr lang="en-US" sz="2800" dirty="0" smtClean="0"/>
              <a:t>Inhibitors against specific factors</a:t>
            </a:r>
          </a:p>
          <a:p>
            <a:r>
              <a:rPr lang="en-US" sz="2800" dirty="0" smtClean="0"/>
              <a:t>Lupus-type anticoagulants</a:t>
            </a:r>
          </a:p>
        </p:txBody>
      </p:sp>
    </p:spTree>
    <p:extLst>
      <p:ext uri="{BB962C8B-B14F-4D97-AF65-F5344CB8AC3E}">
        <p14:creationId xmlns:p14="http://schemas.microsoft.com/office/powerpoint/2010/main" val="24675568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325564"/>
            <a:ext cx="8229600" cy="843291"/>
          </a:xfrm>
        </p:spPr>
        <p:txBody>
          <a:bodyPr/>
          <a:lstStyle/>
          <a:p>
            <a:pPr algn="ctr"/>
            <a:r>
              <a:rPr lang="en-US" sz="3600" dirty="0"/>
              <a:t>Mixing Studies</a:t>
            </a:r>
          </a:p>
        </p:txBody>
      </p:sp>
      <p:sp>
        <p:nvSpPr>
          <p:cNvPr id="122883" name="Text Box 3"/>
          <p:cNvSpPr txBox="1">
            <a:spLocks noChangeArrowheads="1"/>
          </p:cNvSpPr>
          <p:nvPr/>
        </p:nvSpPr>
        <p:spPr bwMode="auto">
          <a:xfrm>
            <a:off x="2576369" y="1371078"/>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Arial"/>
                <a:cs typeface="Arial"/>
              </a:rPr>
              <a:t>Prolonged aPTT</a:t>
            </a:r>
          </a:p>
        </p:txBody>
      </p:sp>
      <p:sp>
        <p:nvSpPr>
          <p:cNvPr id="122884" name="Line 4"/>
          <p:cNvSpPr>
            <a:spLocks noChangeShapeType="1"/>
          </p:cNvSpPr>
          <p:nvPr/>
        </p:nvSpPr>
        <p:spPr bwMode="auto">
          <a:xfrm>
            <a:off x="4191000" y="181384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885" name="Text Box 5"/>
          <p:cNvSpPr txBox="1">
            <a:spLocks noChangeArrowheads="1"/>
          </p:cNvSpPr>
          <p:nvPr/>
        </p:nvSpPr>
        <p:spPr bwMode="auto">
          <a:xfrm>
            <a:off x="3048000" y="2246236"/>
            <a:ext cx="228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Arial"/>
                <a:cs typeface="Arial"/>
              </a:rPr>
              <a:t>Mixing study with normal plasma</a:t>
            </a:r>
          </a:p>
        </p:txBody>
      </p:sp>
      <p:sp>
        <p:nvSpPr>
          <p:cNvPr id="122886" name="Text Box 6"/>
          <p:cNvSpPr txBox="1">
            <a:spLocks noChangeArrowheads="1"/>
          </p:cNvSpPr>
          <p:nvPr/>
        </p:nvSpPr>
        <p:spPr bwMode="auto">
          <a:xfrm>
            <a:off x="1246875" y="4076800"/>
            <a:ext cx="2418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dirty="0">
                <a:latin typeface="Arial"/>
                <a:cs typeface="Arial"/>
              </a:rPr>
              <a:t>Factor Deficiency</a:t>
            </a:r>
          </a:p>
        </p:txBody>
      </p:sp>
      <p:sp>
        <p:nvSpPr>
          <p:cNvPr id="122887" name="Text Box 7"/>
          <p:cNvSpPr txBox="1">
            <a:spLocks noChangeArrowheads="1"/>
          </p:cNvSpPr>
          <p:nvPr/>
        </p:nvSpPr>
        <p:spPr bwMode="auto">
          <a:xfrm>
            <a:off x="4935486" y="4105660"/>
            <a:ext cx="16595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dirty="0">
                <a:latin typeface="Arial"/>
                <a:cs typeface="Arial"/>
              </a:rPr>
              <a:t>Inhibitors</a:t>
            </a:r>
          </a:p>
        </p:txBody>
      </p:sp>
      <p:sp>
        <p:nvSpPr>
          <p:cNvPr id="122888" name="Line 8"/>
          <p:cNvSpPr>
            <a:spLocks noChangeShapeType="1"/>
          </p:cNvSpPr>
          <p:nvPr/>
        </p:nvSpPr>
        <p:spPr bwMode="auto">
          <a:xfrm flipH="1">
            <a:off x="2780707" y="3024431"/>
            <a:ext cx="1143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889" name="Line 9"/>
          <p:cNvSpPr>
            <a:spLocks noChangeShapeType="1"/>
          </p:cNvSpPr>
          <p:nvPr/>
        </p:nvSpPr>
        <p:spPr bwMode="auto">
          <a:xfrm>
            <a:off x="4260300" y="3034812"/>
            <a:ext cx="1151418" cy="1005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890" name="Text Box 10"/>
          <p:cNvSpPr txBox="1">
            <a:spLocks noChangeArrowheads="1"/>
          </p:cNvSpPr>
          <p:nvPr/>
        </p:nvSpPr>
        <p:spPr bwMode="auto">
          <a:xfrm>
            <a:off x="2210356" y="3129491"/>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Arial"/>
                <a:cs typeface="Arial"/>
              </a:rPr>
              <a:t>Corrects</a:t>
            </a:r>
          </a:p>
        </p:txBody>
      </p:sp>
      <p:sp>
        <p:nvSpPr>
          <p:cNvPr id="122891" name="Text Box 11"/>
          <p:cNvSpPr txBox="1">
            <a:spLocks noChangeArrowheads="1"/>
          </p:cNvSpPr>
          <p:nvPr/>
        </p:nvSpPr>
        <p:spPr bwMode="auto">
          <a:xfrm>
            <a:off x="4682294" y="3187212"/>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Arial"/>
                <a:cs typeface="Arial"/>
              </a:rPr>
              <a:t>Does not correct</a:t>
            </a:r>
          </a:p>
        </p:txBody>
      </p:sp>
      <p:sp>
        <p:nvSpPr>
          <p:cNvPr id="12" name="Line 9"/>
          <p:cNvSpPr>
            <a:spLocks noChangeShapeType="1"/>
          </p:cNvSpPr>
          <p:nvPr/>
        </p:nvSpPr>
        <p:spPr bwMode="auto">
          <a:xfrm>
            <a:off x="6046693" y="4531114"/>
            <a:ext cx="375214" cy="4473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9"/>
          <p:cNvSpPr>
            <a:spLocks noChangeShapeType="1"/>
          </p:cNvSpPr>
          <p:nvPr/>
        </p:nvSpPr>
        <p:spPr bwMode="auto">
          <a:xfrm flipH="1">
            <a:off x="5238543" y="4516684"/>
            <a:ext cx="245331" cy="4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TextBox 1"/>
          <p:cNvSpPr txBox="1"/>
          <p:nvPr/>
        </p:nvSpPr>
        <p:spPr>
          <a:xfrm>
            <a:off x="4228357" y="5050606"/>
            <a:ext cx="1832768" cy="646331"/>
          </a:xfrm>
          <a:prstGeom prst="rect">
            <a:avLst/>
          </a:prstGeom>
          <a:noFill/>
        </p:spPr>
        <p:txBody>
          <a:bodyPr wrap="square" rtlCol="0">
            <a:spAutoFit/>
          </a:bodyPr>
          <a:lstStyle/>
          <a:p>
            <a:r>
              <a:rPr lang="en-US" dirty="0" smtClean="0"/>
              <a:t>Lupus anticoagulant</a:t>
            </a:r>
            <a:endParaRPr lang="en-US" dirty="0"/>
          </a:p>
        </p:txBody>
      </p:sp>
      <p:sp>
        <p:nvSpPr>
          <p:cNvPr id="3" name="TextBox 2"/>
          <p:cNvSpPr txBox="1"/>
          <p:nvPr/>
        </p:nvSpPr>
        <p:spPr>
          <a:xfrm>
            <a:off x="6320887" y="5050605"/>
            <a:ext cx="1919356" cy="646331"/>
          </a:xfrm>
          <a:prstGeom prst="rect">
            <a:avLst/>
          </a:prstGeom>
          <a:noFill/>
        </p:spPr>
        <p:txBody>
          <a:bodyPr wrap="square" rtlCol="0">
            <a:spAutoFit/>
          </a:bodyPr>
          <a:lstStyle/>
          <a:p>
            <a:r>
              <a:rPr lang="en-US" dirty="0" smtClean="0"/>
              <a:t>Specific factor inhibitors</a:t>
            </a:r>
            <a:endParaRPr lang="en-US" dirty="0"/>
          </a:p>
        </p:txBody>
      </p:sp>
    </p:spTree>
    <p:extLst>
      <p:ext uri="{BB962C8B-B14F-4D97-AF65-F5344CB8AC3E}">
        <p14:creationId xmlns:p14="http://schemas.microsoft.com/office/powerpoint/2010/main" val="1431296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8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8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8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8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p:bldP spid="122886" grpId="0"/>
      <p:bldP spid="122887" grpId="0"/>
      <p:bldP spid="122888" grpId="0" animBg="1"/>
      <p:bldP spid="122889" grpId="0" animBg="1"/>
      <p:bldP spid="122890" grpId="0"/>
      <p:bldP spid="122891" grpId="0"/>
      <p:bldP spid="12" grpId="0" animBg="1"/>
      <p:bldP spid="13" grpId="0" animBg="1"/>
      <p:bldP spid="2" grpId="0"/>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Blood coagulation inhibitors</a:t>
            </a:r>
            <a:br>
              <a:rPr lang="en-US" sz="3600" dirty="0" smtClean="0"/>
            </a:br>
            <a:endParaRPr lang="en-US" sz="3600" dirty="0"/>
          </a:p>
        </p:txBody>
      </p:sp>
      <p:sp>
        <p:nvSpPr>
          <p:cNvPr id="3" name="Content Placeholder 2"/>
          <p:cNvSpPr>
            <a:spLocks noGrp="1"/>
          </p:cNvSpPr>
          <p:nvPr>
            <p:ph idx="1"/>
          </p:nvPr>
        </p:nvSpPr>
        <p:spPr/>
        <p:txBody>
          <a:bodyPr/>
          <a:lstStyle/>
          <a:p>
            <a:r>
              <a:rPr lang="en-US" sz="2800" b="1" dirty="0" smtClean="0"/>
              <a:t>Inhibitors against specific factors</a:t>
            </a:r>
          </a:p>
          <a:p>
            <a:r>
              <a:rPr lang="en-US" sz="2800" dirty="0" smtClean="0"/>
              <a:t>Lupus-type anticoagulants</a:t>
            </a:r>
          </a:p>
        </p:txBody>
      </p:sp>
    </p:spTree>
    <p:extLst>
      <p:ext uri="{BB962C8B-B14F-4D97-AF65-F5344CB8AC3E}">
        <p14:creationId xmlns:p14="http://schemas.microsoft.com/office/powerpoint/2010/main" val="33529984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Specific factor inhibitors</a:t>
            </a:r>
            <a:endParaRPr lang="en-US" sz="3600" dirty="0"/>
          </a:p>
        </p:txBody>
      </p:sp>
      <p:sp>
        <p:nvSpPr>
          <p:cNvPr id="3" name="Content Placeholder 2"/>
          <p:cNvSpPr>
            <a:spLocks noGrp="1"/>
          </p:cNvSpPr>
          <p:nvPr>
            <p:ph idx="1"/>
          </p:nvPr>
        </p:nvSpPr>
        <p:spPr/>
        <p:txBody>
          <a:bodyPr/>
          <a:lstStyle/>
          <a:p>
            <a:r>
              <a:rPr lang="en-US" sz="2800" dirty="0" smtClean="0"/>
              <a:t>Extremely rare in childhood (outside of hemophilia)</a:t>
            </a:r>
          </a:p>
          <a:p>
            <a:r>
              <a:rPr lang="en-US" sz="2800" dirty="0" smtClean="0"/>
              <a:t>Specific factor inhibitors</a:t>
            </a:r>
          </a:p>
          <a:p>
            <a:pPr lvl="1"/>
            <a:r>
              <a:rPr lang="en-US" sz="2400" dirty="0" smtClean="0"/>
              <a:t>Factor VIII—secondary to autoantibodies</a:t>
            </a:r>
          </a:p>
          <a:p>
            <a:pPr lvl="1"/>
            <a:r>
              <a:rPr lang="en-US" sz="2400" dirty="0" smtClean="0"/>
              <a:t>Factor V—secondary to exposure to bovine thrombin</a:t>
            </a:r>
          </a:p>
          <a:p>
            <a:r>
              <a:rPr lang="en-US" sz="2800" dirty="0" smtClean="0"/>
              <a:t>Passively acquired maternal antibodies</a:t>
            </a:r>
          </a:p>
          <a:p>
            <a:pPr lvl="1"/>
            <a:r>
              <a:rPr lang="en-US" sz="2400" dirty="0" smtClean="0"/>
              <a:t>Factor VIII autoantibodies in mothers can be </a:t>
            </a:r>
            <a:r>
              <a:rPr lang="en-US" sz="2400" dirty="0" err="1" smtClean="0"/>
              <a:t>transplacentally</a:t>
            </a:r>
            <a:r>
              <a:rPr lang="en-US" sz="2400" dirty="0" smtClean="0"/>
              <a:t> transferred</a:t>
            </a:r>
          </a:p>
          <a:p>
            <a:pPr lvl="1"/>
            <a:r>
              <a:rPr lang="en-US" sz="2400" dirty="0" smtClean="0"/>
              <a:t>Lupus anticoagulant that is passively transferred can lead to thrombosis in the neonate (renal vein thrombosis)</a:t>
            </a:r>
            <a:endParaRPr lang="en-US" sz="2400" dirty="0"/>
          </a:p>
        </p:txBody>
      </p:sp>
    </p:spTree>
    <p:extLst>
      <p:ext uri="{BB962C8B-B14F-4D97-AF65-F5344CB8AC3E}">
        <p14:creationId xmlns:p14="http://schemas.microsoft.com/office/powerpoint/2010/main" val="424893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Blood coagulation inhibitors</a:t>
            </a:r>
            <a:br>
              <a:rPr lang="en-US" sz="3600" dirty="0" smtClean="0"/>
            </a:br>
            <a:endParaRPr lang="en-US" sz="3600" dirty="0"/>
          </a:p>
        </p:txBody>
      </p:sp>
      <p:sp>
        <p:nvSpPr>
          <p:cNvPr id="3" name="Content Placeholder 2"/>
          <p:cNvSpPr>
            <a:spLocks noGrp="1"/>
          </p:cNvSpPr>
          <p:nvPr>
            <p:ph idx="1"/>
          </p:nvPr>
        </p:nvSpPr>
        <p:spPr/>
        <p:txBody>
          <a:bodyPr/>
          <a:lstStyle/>
          <a:p>
            <a:r>
              <a:rPr lang="en-US" sz="2800" dirty="0" smtClean="0"/>
              <a:t>Inhibitors against specific factors</a:t>
            </a:r>
          </a:p>
          <a:p>
            <a:r>
              <a:rPr lang="en-US" sz="2800" b="1" dirty="0" smtClean="0"/>
              <a:t>Lupus-type anticoagulants</a:t>
            </a:r>
          </a:p>
        </p:txBody>
      </p:sp>
    </p:spTree>
    <p:extLst>
      <p:ext uri="{BB962C8B-B14F-4D97-AF65-F5344CB8AC3E}">
        <p14:creationId xmlns:p14="http://schemas.microsoft.com/office/powerpoint/2010/main" val="3802180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00" y="436436"/>
            <a:ext cx="8534400" cy="808038"/>
          </a:xfrm>
        </p:spPr>
        <p:txBody>
          <a:bodyPr/>
          <a:lstStyle/>
          <a:p>
            <a:pPr algn="ctr"/>
            <a:r>
              <a:rPr lang="en-US" sz="3600" dirty="0" smtClean="0"/>
              <a:t>Lupus anticoagulant</a:t>
            </a:r>
            <a:endParaRPr lang="en-US" sz="3600" dirty="0"/>
          </a:p>
        </p:txBody>
      </p:sp>
      <p:sp>
        <p:nvSpPr>
          <p:cNvPr id="6" name="Oval 5"/>
          <p:cNvSpPr/>
          <p:nvPr/>
        </p:nvSpPr>
        <p:spPr>
          <a:xfrm>
            <a:off x="6912566" y="1742912"/>
            <a:ext cx="1558577" cy="121847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Thrombosis</a:t>
            </a:r>
            <a:endParaRPr lang="en-US" sz="1400" dirty="0">
              <a:solidFill>
                <a:schemeClr val="tx1"/>
              </a:solidFill>
            </a:endParaRPr>
          </a:p>
        </p:txBody>
      </p:sp>
      <p:sp>
        <p:nvSpPr>
          <p:cNvPr id="7" name="Oval 6"/>
          <p:cNvSpPr/>
          <p:nvPr/>
        </p:nvSpPr>
        <p:spPr>
          <a:xfrm>
            <a:off x="4358240" y="1146224"/>
            <a:ext cx="1155652" cy="107669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Bleeding</a:t>
            </a:r>
            <a:endParaRPr lang="en-US" sz="1400" dirty="0">
              <a:solidFill>
                <a:schemeClr val="tx1"/>
              </a:solidFill>
            </a:endParaRPr>
          </a:p>
        </p:txBody>
      </p:sp>
      <p:sp>
        <p:nvSpPr>
          <p:cNvPr id="9" name="Oval 8"/>
          <p:cNvSpPr/>
          <p:nvPr/>
        </p:nvSpPr>
        <p:spPr>
          <a:xfrm>
            <a:off x="4201237" y="1799216"/>
            <a:ext cx="3865831" cy="369872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Lupus anticoagulant</a:t>
            </a:r>
            <a:endParaRPr lang="en-US" sz="2000" dirty="0">
              <a:solidFill>
                <a:schemeClr val="tx1"/>
              </a:solidFill>
            </a:endParaRPr>
          </a:p>
        </p:txBody>
      </p:sp>
      <p:sp>
        <p:nvSpPr>
          <p:cNvPr id="11" name="TextBox 10"/>
          <p:cNvSpPr txBox="1"/>
          <p:nvPr/>
        </p:nvSpPr>
        <p:spPr>
          <a:xfrm>
            <a:off x="173174" y="1298726"/>
            <a:ext cx="3882006" cy="1477328"/>
          </a:xfrm>
          <a:prstGeom prst="rect">
            <a:avLst/>
          </a:prstGeom>
          <a:noFill/>
          <a:ln>
            <a:solidFill>
              <a:srgbClr val="000000"/>
            </a:solidFill>
          </a:ln>
        </p:spPr>
        <p:txBody>
          <a:bodyPr wrap="square" rtlCol="0">
            <a:spAutoFit/>
          </a:bodyPr>
          <a:lstStyle/>
          <a:p>
            <a:r>
              <a:rPr lang="en-US" dirty="0" smtClean="0"/>
              <a:t>Most lupus anticoagulants are transient, asymptomatic and result from an acute viral infection (one of the most common causes of a prolonged PTT)</a:t>
            </a:r>
            <a:endParaRPr lang="en-US" dirty="0"/>
          </a:p>
        </p:txBody>
      </p:sp>
      <p:sp>
        <p:nvSpPr>
          <p:cNvPr id="12" name="TextBox 11"/>
          <p:cNvSpPr txBox="1"/>
          <p:nvPr/>
        </p:nvSpPr>
        <p:spPr>
          <a:xfrm>
            <a:off x="224555" y="2980738"/>
            <a:ext cx="3882006" cy="1200329"/>
          </a:xfrm>
          <a:prstGeom prst="rect">
            <a:avLst/>
          </a:prstGeom>
          <a:noFill/>
        </p:spPr>
        <p:txBody>
          <a:bodyPr wrap="square" rtlCol="0">
            <a:spAutoFit/>
          </a:bodyPr>
          <a:lstStyle/>
          <a:p>
            <a:r>
              <a:rPr lang="en-US" dirty="0" smtClean="0"/>
              <a:t>Lupus anticoagulants can be part of the antiphospholipid syndrome and cause thrombosis (to be discussed in thrombosis section)</a:t>
            </a:r>
            <a:endParaRPr lang="en-US" dirty="0"/>
          </a:p>
        </p:txBody>
      </p:sp>
      <p:sp>
        <p:nvSpPr>
          <p:cNvPr id="13" name="TextBox 12"/>
          <p:cNvSpPr txBox="1"/>
          <p:nvPr/>
        </p:nvSpPr>
        <p:spPr>
          <a:xfrm>
            <a:off x="253419" y="4380479"/>
            <a:ext cx="3882006" cy="2031325"/>
          </a:xfrm>
          <a:prstGeom prst="rect">
            <a:avLst/>
          </a:prstGeom>
          <a:noFill/>
        </p:spPr>
        <p:txBody>
          <a:bodyPr wrap="square" rtlCol="0">
            <a:spAutoFit/>
          </a:bodyPr>
          <a:lstStyle/>
          <a:p>
            <a:r>
              <a:rPr lang="en-US" dirty="0" smtClean="0"/>
              <a:t>Rarely, patients with the lupus anticoagulant also have acquired hypoprothrombinemia (due to increased clearance of prothrombin) which can result in bleeding (known as “Lupus anticoagulant hypoprothrombinemia syndrome”)</a:t>
            </a:r>
            <a:endParaRPr lang="en-US" dirty="0"/>
          </a:p>
        </p:txBody>
      </p:sp>
      <p:sp>
        <p:nvSpPr>
          <p:cNvPr id="17" name="Rectangle 16"/>
          <p:cNvSpPr/>
          <p:nvPr/>
        </p:nvSpPr>
        <p:spPr>
          <a:xfrm>
            <a:off x="173174" y="2972643"/>
            <a:ext cx="3896438" cy="1168855"/>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73175" y="4386810"/>
            <a:ext cx="3882006" cy="203467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12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7" grpId="0" animBg="1"/>
      <p:bldP spid="1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sz="3600" dirty="0" smtClean="0"/>
              <a:t>Lupus anticoagulant laboratory testing</a:t>
            </a:r>
            <a:endParaRPr lang="en-US" sz="3600" dirty="0"/>
          </a:p>
        </p:txBody>
      </p:sp>
      <p:sp>
        <p:nvSpPr>
          <p:cNvPr id="3" name="Content Placeholder 2"/>
          <p:cNvSpPr>
            <a:spLocks noGrp="1"/>
          </p:cNvSpPr>
          <p:nvPr>
            <p:ph idx="1"/>
          </p:nvPr>
        </p:nvSpPr>
        <p:spPr>
          <a:xfrm>
            <a:off x="457200" y="1295400"/>
            <a:ext cx="8229600" cy="4525963"/>
          </a:xfrm>
        </p:spPr>
        <p:txBody>
          <a:bodyPr/>
          <a:lstStyle/>
          <a:p>
            <a:r>
              <a:rPr lang="en-US" sz="2800" dirty="0" smtClean="0"/>
              <a:t>Screening</a:t>
            </a:r>
          </a:p>
          <a:p>
            <a:pPr lvl="1"/>
            <a:r>
              <a:rPr lang="en-US" sz="2400" dirty="0" smtClean="0"/>
              <a:t>Prolonged PTT (or rarely PT) that doesn’t</a:t>
            </a:r>
            <a:r>
              <a:rPr lang="fr-FR" sz="2400" dirty="0"/>
              <a:t> </a:t>
            </a:r>
            <a:r>
              <a:rPr lang="en-US" sz="2400" dirty="0" smtClean="0"/>
              <a:t>correct with mixing study</a:t>
            </a:r>
          </a:p>
          <a:p>
            <a:r>
              <a:rPr lang="en-US" sz="2800" dirty="0" smtClean="0"/>
              <a:t>Diagnosing specific factor inhibitors</a:t>
            </a:r>
          </a:p>
          <a:p>
            <a:pPr lvl="1"/>
            <a:r>
              <a:rPr lang="en-US" sz="2400" dirty="0" smtClean="0"/>
              <a:t>Specific factor assays (in patients with a non-correcting mixing study)</a:t>
            </a:r>
          </a:p>
          <a:p>
            <a:r>
              <a:rPr lang="en-US" sz="2800" dirty="0" smtClean="0"/>
              <a:t>Diagnosing lupus anticoagulant</a:t>
            </a:r>
          </a:p>
          <a:p>
            <a:pPr lvl="1"/>
            <a:r>
              <a:rPr lang="en-US" sz="2400" dirty="0" smtClean="0"/>
              <a:t>Specific clotting assays for lupus anticoagulants (often referred to as “lupus anticoagulant assay”)</a:t>
            </a:r>
          </a:p>
          <a:p>
            <a:pPr lvl="2"/>
            <a:r>
              <a:rPr lang="en-US" sz="2400" dirty="0" smtClean="0"/>
              <a:t>Several base assays</a:t>
            </a:r>
          </a:p>
          <a:p>
            <a:pPr lvl="3"/>
            <a:r>
              <a:rPr lang="en-US" sz="2400" dirty="0" smtClean="0"/>
              <a:t>Most common (by far) is the dilute Russell’s viper venom time (</a:t>
            </a:r>
            <a:r>
              <a:rPr lang="en-US" sz="2400" dirty="0" err="1" smtClean="0"/>
              <a:t>dRVVT</a:t>
            </a:r>
            <a:r>
              <a:rPr lang="en-US" sz="2400" dirty="0" smtClean="0"/>
              <a:t>)</a:t>
            </a:r>
            <a:endParaRPr lang="en-US" sz="2400" dirty="0"/>
          </a:p>
        </p:txBody>
      </p:sp>
    </p:spTree>
    <p:extLst>
      <p:ext uri="{BB962C8B-B14F-4D97-AF65-F5344CB8AC3E}">
        <p14:creationId xmlns:p14="http://schemas.microsoft.com/office/powerpoint/2010/main" val="26605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sz="3600" dirty="0" err="1" smtClean="0"/>
              <a:t>dRVVT</a:t>
            </a:r>
            <a:endParaRPr lang="en-US" sz="3600" dirty="0"/>
          </a:p>
        </p:txBody>
      </p:sp>
      <p:sp>
        <p:nvSpPr>
          <p:cNvPr id="5" name="Content Placeholder 4"/>
          <p:cNvSpPr>
            <a:spLocks noGrp="1"/>
          </p:cNvSpPr>
          <p:nvPr>
            <p:ph idx="1"/>
          </p:nvPr>
        </p:nvSpPr>
        <p:spPr>
          <a:xfrm>
            <a:off x="381000" y="990600"/>
            <a:ext cx="8229600" cy="4525963"/>
          </a:xfrm>
        </p:spPr>
        <p:txBody>
          <a:bodyPr/>
          <a:lstStyle/>
          <a:p>
            <a:r>
              <a:rPr lang="en-US" sz="2800" dirty="0" smtClean="0"/>
              <a:t>2 Steps</a:t>
            </a:r>
          </a:p>
          <a:p>
            <a:pPr lvl="1"/>
            <a:r>
              <a:rPr lang="en-US" sz="2400" dirty="0" smtClean="0"/>
              <a:t>Screen</a:t>
            </a:r>
          </a:p>
          <a:p>
            <a:pPr lvl="2"/>
            <a:r>
              <a:rPr lang="en-US" sz="2400" dirty="0" smtClean="0"/>
              <a:t>Run the </a:t>
            </a:r>
            <a:r>
              <a:rPr lang="en-US" sz="2400" dirty="0" err="1" smtClean="0"/>
              <a:t>dRVVT</a:t>
            </a:r>
            <a:r>
              <a:rPr lang="en-US" sz="2400" dirty="0" smtClean="0"/>
              <a:t> on patient sample</a:t>
            </a:r>
          </a:p>
          <a:p>
            <a:pPr lvl="2"/>
            <a:r>
              <a:rPr lang="en-US" sz="2400" dirty="0" smtClean="0"/>
              <a:t>If abnormal, proceed to confirm</a:t>
            </a:r>
          </a:p>
          <a:p>
            <a:pPr lvl="1"/>
            <a:r>
              <a:rPr lang="en-US" sz="2400" dirty="0" smtClean="0"/>
              <a:t>Confirm</a:t>
            </a:r>
          </a:p>
          <a:p>
            <a:pPr lvl="2"/>
            <a:r>
              <a:rPr lang="en-US" sz="2400" dirty="0" smtClean="0"/>
              <a:t>Run </a:t>
            </a:r>
            <a:r>
              <a:rPr lang="en-US" sz="2400" dirty="0" err="1" smtClean="0"/>
              <a:t>dRVVT</a:t>
            </a:r>
            <a:r>
              <a:rPr lang="en-US" sz="2400" dirty="0" smtClean="0"/>
              <a:t> on same sample adding exogenous phospholipid</a:t>
            </a:r>
          </a:p>
          <a:p>
            <a:r>
              <a:rPr lang="en-US" sz="2800" dirty="0" smtClean="0"/>
              <a:t>Result</a:t>
            </a:r>
          </a:p>
          <a:p>
            <a:pPr lvl="1"/>
            <a:r>
              <a:rPr lang="en-US" sz="2400" dirty="0" smtClean="0"/>
              <a:t>Ratio of screen to confirm</a:t>
            </a:r>
          </a:p>
          <a:p>
            <a:pPr lvl="1"/>
            <a:r>
              <a:rPr lang="en-US" sz="2400" dirty="0" smtClean="0"/>
              <a:t>Adding back phospholipid will “correct” the abnormality if the abnormality was due to an antiphospholipid antibody</a:t>
            </a:r>
          </a:p>
          <a:p>
            <a:pPr lvl="1"/>
            <a:r>
              <a:rPr lang="en-US" sz="2400" dirty="0" smtClean="0"/>
              <a:t>Abnormal ratio is generally &gt;1.2 (significant if &gt;1.5)</a:t>
            </a:r>
          </a:p>
        </p:txBody>
      </p:sp>
    </p:spTree>
    <p:extLst>
      <p:ext uri="{BB962C8B-B14F-4D97-AF65-F5344CB8AC3E}">
        <p14:creationId xmlns:p14="http://schemas.microsoft.com/office/powerpoint/2010/main" val="228163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Lupus anticoagulant management</a:t>
            </a:r>
            <a:endParaRPr lang="en-US" sz="3600" dirty="0"/>
          </a:p>
        </p:txBody>
      </p:sp>
      <p:sp>
        <p:nvSpPr>
          <p:cNvPr id="3" name="Content Placeholder 2"/>
          <p:cNvSpPr>
            <a:spLocks noGrp="1"/>
          </p:cNvSpPr>
          <p:nvPr>
            <p:ph idx="1"/>
          </p:nvPr>
        </p:nvSpPr>
        <p:spPr/>
        <p:txBody>
          <a:bodyPr/>
          <a:lstStyle/>
          <a:p>
            <a:r>
              <a:rPr lang="en-US" sz="2800" dirty="0" smtClean="0"/>
              <a:t>Most lupus anticoagulants are transient/asymptomatic</a:t>
            </a:r>
          </a:p>
          <a:p>
            <a:pPr lvl="1"/>
            <a:r>
              <a:rPr lang="en-US" sz="2400" dirty="0" smtClean="0"/>
              <a:t>Observation</a:t>
            </a:r>
          </a:p>
          <a:p>
            <a:pPr lvl="1"/>
            <a:r>
              <a:rPr lang="en-US" sz="2400" dirty="0" smtClean="0"/>
              <a:t>Repeat assay in 6-12 weeks</a:t>
            </a:r>
          </a:p>
          <a:p>
            <a:pPr lvl="1"/>
            <a:r>
              <a:rPr lang="en-US" sz="2400" dirty="0" smtClean="0"/>
              <a:t>No specific therapy is indicated</a:t>
            </a:r>
          </a:p>
          <a:p>
            <a:r>
              <a:rPr lang="en-US" sz="2800" dirty="0" smtClean="0"/>
              <a:t>Bleeding (</a:t>
            </a:r>
            <a:r>
              <a:rPr lang="en-US" sz="2400" dirty="0" smtClean="0"/>
              <a:t>lupus anticoagulant hypoprothrombinemia syndrome</a:t>
            </a:r>
            <a:r>
              <a:rPr lang="en-US" sz="2800" dirty="0" smtClean="0"/>
              <a:t>)</a:t>
            </a:r>
          </a:p>
          <a:p>
            <a:pPr lvl="1"/>
            <a:r>
              <a:rPr lang="en-US" sz="2400" dirty="0" smtClean="0"/>
              <a:t>Replace prothrombin with PCC for bleeding</a:t>
            </a:r>
          </a:p>
          <a:p>
            <a:pPr lvl="1"/>
            <a:r>
              <a:rPr lang="en-US" sz="2400" dirty="0" smtClean="0"/>
              <a:t>Observation (usually transient)</a:t>
            </a:r>
          </a:p>
          <a:p>
            <a:r>
              <a:rPr lang="en-US" sz="2800" dirty="0" smtClean="0"/>
              <a:t>Thrombosis in antiphospholipid antibody syndrome</a:t>
            </a:r>
          </a:p>
          <a:p>
            <a:pPr lvl="1"/>
            <a:r>
              <a:rPr lang="en-US" sz="2400" dirty="0" smtClean="0"/>
              <a:t>Will be covered in thrombosis section</a:t>
            </a:r>
            <a:endParaRPr lang="en-US" sz="2400" dirty="0"/>
          </a:p>
        </p:txBody>
      </p:sp>
    </p:spTree>
    <p:extLst>
      <p:ext uri="{BB962C8B-B14F-4D97-AF65-F5344CB8AC3E}">
        <p14:creationId xmlns:p14="http://schemas.microsoft.com/office/powerpoint/2010/main" val="21362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215850"/>
            <a:ext cx="5482304" cy="4106436"/>
          </a:xfrm>
          <a:prstGeom prst="rect">
            <a:avLst/>
          </a:prstGeom>
        </p:spPr>
      </p:pic>
      <p:sp>
        <p:nvSpPr>
          <p:cNvPr id="3" name="Rounded Rectangle 2"/>
          <p:cNvSpPr/>
          <p:nvPr/>
        </p:nvSpPr>
        <p:spPr>
          <a:xfrm>
            <a:off x="152400" y="3688938"/>
            <a:ext cx="8710948" cy="1182355"/>
          </a:xfrm>
          <a:prstGeom prst="roundRect">
            <a:avLst/>
          </a:prstGeom>
          <a:solidFill>
            <a:srgbClr val="C0504D"/>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Diagnosis: Physical Examination is usually sufficient. Genetic testing is available in some laboratories</a:t>
            </a:r>
            <a:endParaRPr lang="en-US" sz="2800" dirty="0"/>
          </a:p>
        </p:txBody>
      </p:sp>
    </p:spTree>
    <p:extLst>
      <p:ext uri="{BB962C8B-B14F-4D97-AF65-F5344CB8AC3E}">
        <p14:creationId xmlns:p14="http://schemas.microsoft.com/office/powerpoint/2010/main" val="280319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Miscellaneous acquired bleeding disorders</a:t>
            </a:r>
            <a:endParaRPr lang="en-US" sz="3600" dirty="0"/>
          </a:p>
        </p:txBody>
      </p:sp>
      <p:sp>
        <p:nvSpPr>
          <p:cNvPr id="3" name="Content Placeholder 2"/>
          <p:cNvSpPr>
            <a:spLocks noGrp="1"/>
          </p:cNvSpPr>
          <p:nvPr>
            <p:ph idx="1"/>
          </p:nvPr>
        </p:nvSpPr>
        <p:spPr/>
        <p:txBody>
          <a:bodyPr/>
          <a:lstStyle/>
          <a:p>
            <a:r>
              <a:rPr lang="en-US" sz="2400" dirty="0" smtClean="0"/>
              <a:t>Hemophagocytic </a:t>
            </a:r>
            <a:r>
              <a:rPr lang="en-US" sz="2400" dirty="0" err="1" smtClean="0"/>
              <a:t>lymphohistioctyosis</a:t>
            </a:r>
            <a:r>
              <a:rPr lang="en-US" sz="2400" dirty="0" smtClean="0"/>
              <a:t> syndrome</a:t>
            </a:r>
          </a:p>
          <a:p>
            <a:pPr lvl="1"/>
            <a:r>
              <a:rPr lang="en-US" sz="2000" dirty="0" smtClean="0"/>
              <a:t>Can have severe coagulopathy with </a:t>
            </a:r>
            <a:r>
              <a:rPr lang="en-US" sz="2000" dirty="0" err="1" smtClean="0"/>
              <a:t>hypofibrinogenemia</a:t>
            </a:r>
            <a:endParaRPr lang="en-US" sz="2000" dirty="0"/>
          </a:p>
          <a:p>
            <a:r>
              <a:rPr lang="en-US" sz="2400" dirty="0" smtClean="0"/>
              <a:t>Treatment with </a:t>
            </a:r>
            <a:r>
              <a:rPr lang="en-US" sz="2400" dirty="0" err="1" smtClean="0"/>
              <a:t>asparaginase</a:t>
            </a:r>
            <a:endParaRPr lang="en-US" sz="2400" dirty="0" smtClean="0"/>
          </a:p>
          <a:p>
            <a:pPr lvl="1"/>
            <a:r>
              <a:rPr lang="en-US" sz="2000" dirty="0" smtClean="0"/>
              <a:t>Asparagine is important in many coagulation proteins</a:t>
            </a:r>
          </a:p>
          <a:p>
            <a:pPr lvl="1"/>
            <a:r>
              <a:rPr lang="en-US" sz="2000" dirty="0" smtClean="0"/>
              <a:t>Patients can have thrombosis from decrease in antithrombin, proteins C and S</a:t>
            </a:r>
          </a:p>
          <a:p>
            <a:pPr lvl="1"/>
            <a:r>
              <a:rPr lang="en-US" sz="2000" dirty="0" smtClean="0"/>
              <a:t>Patients can have bleeding from </a:t>
            </a:r>
            <a:r>
              <a:rPr lang="en-US" sz="2000" dirty="0" err="1" smtClean="0"/>
              <a:t>hypofibrinogenemia</a:t>
            </a:r>
            <a:endParaRPr lang="en-US" sz="2000" dirty="0"/>
          </a:p>
          <a:p>
            <a:r>
              <a:rPr lang="en-US" sz="2400" dirty="0" err="1" smtClean="0"/>
              <a:t>Nephrotic</a:t>
            </a:r>
            <a:r>
              <a:rPr lang="en-US" sz="2400" dirty="0" smtClean="0"/>
              <a:t> syndrome</a:t>
            </a:r>
          </a:p>
          <a:p>
            <a:pPr lvl="1"/>
            <a:r>
              <a:rPr lang="en-US" sz="2000" dirty="0" smtClean="0"/>
              <a:t>Leads to loss of antithrombin in the urine (follows albumin)</a:t>
            </a:r>
          </a:p>
          <a:p>
            <a:pPr lvl="1"/>
            <a:r>
              <a:rPr lang="en-US" sz="2000" dirty="0" smtClean="0"/>
              <a:t>Increases the risk for thrombosis</a:t>
            </a:r>
            <a:endParaRPr lang="en-US" sz="2000" dirty="0"/>
          </a:p>
          <a:p>
            <a:r>
              <a:rPr lang="en-US" sz="2400" dirty="0" smtClean="0"/>
              <a:t>Protein losing </a:t>
            </a:r>
            <a:r>
              <a:rPr lang="en-US" sz="2400" dirty="0" err="1" smtClean="0"/>
              <a:t>enteropathy</a:t>
            </a:r>
            <a:endParaRPr lang="en-US" sz="2400" dirty="0" smtClean="0"/>
          </a:p>
          <a:p>
            <a:pPr lvl="1"/>
            <a:r>
              <a:rPr lang="en-US" sz="2000" dirty="0" smtClean="0"/>
              <a:t>Loss of proteins C/S and antithrombin</a:t>
            </a:r>
          </a:p>
          <a:p>
            <a:pPr lvl="1"/>
            <a:r>
              <a:rPr lang="en-US" sz="2000" dirty="0" smtClean="0"/>
              <a:t>Increased risk for thrombosis</a:t>
            </a:r>
          </a:p>
          <a:p>
            <a:pPr lvl="1"/>
            <a:endParaRPr lang="en-US" sz="2000" dirty="0"/>
          </a:p>
          <a:p>
            <a:endParaRPr lang="en-US" sz="2400" dirty="0"/>
          </a:p>
        </p:txBody>
      </p:sp>
    </p:spTree>
    <p:extLst>
      <p:ext uri="{BB962C8B-B14F-4D97-AF65-F5344CB8AC3E}">
        <p14:creationId xmlns:p14="http://schemas.microsoft.com/office/powerpoint/2010/main" val="24085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169469"/>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938537"/>
            <a:ext cx="8529821" cy="5344585"/>
          </a:xfrm>
        </p:spPr>
        <p:txBody>
          <a:bodyPr>
            <a:noAutofit/>
          </a:bodyPr>
          <a:lstStyle/>
          <a:p>
            <a:pPr marL="457200" indent="-457200">
              <a:buFont typeface="+mj-lt"/>
              <a:buAutoNum type="alphaUcPeriod"/>
            </a:pPr>
            <a:r>
              <a:rPr lang="en-US" sz="2400" dirty="0" smtClean="0"/>
              <a:t>Coagulation</a:t>
            </a:r>
          </a:p>
          <a:p>
            <a:pPr marL="857250" lvl="1" indent="-457200">
              <a:buAutoNum type="arabicPeriod"/>
            </a:pPr>
            <a:r>
              <a:rPr lang="en-US" sz="2000" dirty="0" smtClean="0"/>
              <a:t>Physiology of coagulation, fibrinolysis and the vessel wall</a:t>
            </a:r>
          </a:p>
          <a:p>
            <a:pPr lvl="2" indent="-342900">
              <a:buFont typeface="+mj-lt"/>
              <a:buAutoNum type="alphaLcPeriod"/>
            </a:pPr>
            <a:r>
              <a:rPr lang="en-US" sz="1800" dirty="0" smtClean="0"/>
              <a:t>Contact activation</a:t>
            </a:r>
          </a:p>
          <a:p>
            <a:pPr marL="1196975" lvl="3" indent="-400050">
              <a:buFont typeface="+mj-lt"/>
              <a:buAutoNum type="romanLcPeriod"/>
            </a:pPr>
            <a:r>
              <a:rPr lang="en-US" sz="1600" dirty="0" smtClean="0"/>
              <a:t>Know the components of the contact activation system (slide 14)</a:t>
            </a:r>
          </a:p>
          <a:p>
            <a:pPr marL="1196975" lvl="3" indent="-400050">
              <a:buFont typeface="+mj-lt"/>
              <a:buAutoNum type="romanLcPeriod"/>
            </a:pPr>
            <a:r>
              <a:rPr lang="en-US" sz="1600" dirty="0" smtClean="0"/>
              <a:t>Know the consequences of deficiencies in the contact activation system on coagulation assays (slides 33, 35-36)</a:t>
            </a:r>
          </a:p>
          <a:p>
            <a:pPr marL="1196975" lvl="3" indent="-400050">
              <a:buFont typeface="+mj-lt"/>
              <a:buAutoNum type="romanLcPeriod"/>
            </a:pPr>
            <a:r>
              <a:rPr lang="en-US" sz="1600" dirty="0" smtClean="0"/>
              <a:t>Know the interaction between the contact activation system and the complement system (slide 14)</a:t>
            </a:r>
          </a:p>
          <a:p>
            <a:pPr marL="1196975" lvl="3" indent="-400050">
              <a:buFont typeface="+mj-lt"/>
              <a:buAutoNum type="romanLcPeriod"/>
            </a:pPr>
            <a:r>
              <a:rPr lang="en-US" sz="1600" dirty="0" smtClean="0"/>
              <a:t>Know </a:t>
            </a:r>
            <a:r>
              <a:rPr lang="en-US" sz="1600" dirty="0"/>
              <a:t>the function of factor XI in the coagulation cascade </a:t>
            </a:r>
            <a:r>
              <a:rPr lang="en-US" sz="1600" dirty="0" smtClean="0"/>
              <a:t>(Slides 13-14, 16)</a:t>
            </a:r>
          </a:p>
          <a:p>
            <a:pPr lvl="2" indent="-342900">
              <a:buFont typeface="+mj-lt"/>
              <a:buAutoNum type="alphaLcPeriod"/>
            </a:pPr>
            <a:r>
              <a:rPr lang="en-US" sz="1800" dirty="0" smtClean="0"/>
              <a:t>Factor IX</a:t>
            </a:r>
          </a:p>
          <a:p>
            <a:pPr marL="1196975" lvl="3" indent="-400050">
              <a:buFont typeface="+mj-lt"/>
              <a:buAutoNum type="romanLcPeriod"/>
            </a:pPr>
            <a:r>
              <a:rPr lang="en-US" sz="1600" dirty="0" smtClean="0"/>
              <a:t>Know the age-related changes in factor IX concentrations (slide 12)</a:t>
            </a:r>
          </a:p>
          <a:p>
            <a:pPr marL="1196975" lvl="3" indent="-400050">
              <a:buFont typeface="+mj-lt"/>
              <a:buAutoNum type="romanLcPeriod"/>
            </a:pPr>
            <a:r>
              <a:rPr lang="en-US" sz="1600" dirty="0" smtClean="0"/>
              <a:t>Know the site of synthesis of factor IX (slide 12)</a:t>
            </a:r>
          </a:p>
          <a:p>
            <a:pPr marL="1196975" lvl="3" indent="-400050">
              <a:buFont typeface="+mj-lt"/>
              <a:buAutoNum type="romanLcPeriod"/>
            </a:pPr>
            <a:r>
              <a:rPr lang="en-US" sz="1600" dirty="0" smtClean="0"/>
              <a:t>Know the half-life of factor IX (slide 12)</a:t>
            </a:r>
          </a:p>
          <a:p>
            <a:pPr marL="1196975" lvl="3" indent="-400050">
              <a:buFont typeface="+mj-lt"/>
              <a:buAutoNum type="romanLcPeriod"/>
            </a:pPr>
            <a:r>
              <a:rPr lang="en-US" sz="1600" dirty="0" smtClean="0"/>
              <a:t>Know the role of vitamin K in the synthesis and activity of factor IX and also factors II (prothrombin), VII, and X (slide 39)</a:t>
            </a:r>
          </a:p>
          <a:p>
            <a:pPr marL="1196975" lvl="3" indent="-400050">
              <a:buFont typeface="+mj-lt"/>
              <a:buAutoNum type="romanLcPeriod"/>
            </a:pPr>
            <a:r>
              <a:rPr lang="en-US" sz="1600" dirty="0" smtClean="0"/>
              <a:t>Know the mechanism of activation and the function of factor IX in the coagulation cascade (slide 15-17)</a:t>
            </a:r>
          </a:p>
          <a:p>
            <a:pPr marL="1196975" lvl="3" indent="-400050">
              <a:buFont typeface="+mj-lt"/>
              <a:buAutoNum type="romanLcPeriod"/>
            </a:pPr>
            <a:r>
              <a:rPr lang="en-US" sz="1600" dirty="0" smtClean="0"/>
              <a:t>Know the consequences of deficiency of factor IX on the laboratory assessment of hemostasis (slides 33, 35-36)</a:t>
            </a:r>
          </a:p>
          <a:p>
            <a:pPr marL="457200" lvl="1" indent="0">
              <a:buNone/>
            </a:pPr>
            <a:endParaRPr lang="en-US" sz="2800" dirty="0"/>
          </a:p>
        </p:txBody>
      </p:sp>
    </p:spTree>
    <p:extLst>
      <p:ext uri="{BB962C8B-B14F-4D97-AF65-F5344CB8AC3E}">
        <p14:creationId xmlns:p14="http://schemas.microsoft.com/office/powerpoint/2010/main" val="37742076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36891"/>
            <a:ext cx="8529821" cy="5344585"/>
          </a:xfrm>
        </p:spPr>
        <p:txBody>
          <a:bodyPr>
            <a:noAutofit/>
          </a:bodyPr>
          <a:lstStyle/>
          <a:p>
            <a:pPr marL="457200" indent="-457200">
              <a:buFont typeface="+mj-lt"/>
              <a:buAutoNum type="alphaUcPeriod"/>
            </a:pPr>
            <a:r>
              <a:rPr lang="en-US" sz="2400" dirty="0" smtClean="0"/>
              <a:t>Coagulation</a:t>
            </a:r>
          </a:p>
          <a:p>
            <a:pPr marL="857250" lvl="1" indent="-457200">
              <a:buAutoNum type="arabicPeriod"/>
            </a:pPr>
            <a:r>
              <a:rPr lang="en-US" sz="2000" dirty="0" smtClean="0"/>
              <a:t>Physiology of coagulation, fibrinolysis and the vessel wall</a:t>
            </a:r>
          </a:p>
          <a:p>
            <a:pPr lvl="2" indent="-342900">
              <a:buFont typeface="+mj-lt"/>
              <a:buAutoNum type="alphaLcPeriod" startAt="3"/>
            </a:pPr>
            <a:r>
              <a:rPr lang="en-US" sz="1800" dirty="0"/>
              <a:t>Factor VIII</a:t>
            </a:r>
          </a:p>
          <a:p>
            <a:pPr marL="1196975" lvl="3" indent="-400050">
              <a:buFont typeface="+mj-lt"/>
              <a:buAutoNum type="romanLcPeriod"/>
            </a:pPr>
            <a:r>
              <a:rPr lang="en-US" sz="1600" dirty="0"/>
              <a:t>Know that DDAVP increases plasma factor VIII </a:t>
            </a:r>
            <a:r>
              <a:rPr lang="en-US" sz="1600" dirty="0" smtClean="0"/>
              <a:t>concentration (slide 42)</a:t>
            </a:r>
            <a:endParaRPr lang="en-US" sz="1600" dirty="0"/>
          </a:p>
          <a:p>
            <a:pPr marL="1196975" lvl="3" indent="-400050">
              <a:buFont typeface="+mj-lt"/>
              <a:buAutoNum type="romanLcPeriod"/>
            </a:pPr>
            <a:r>
              <a:rPr lang="en-US" sz="1600" dirty="0"/>
              <a:t>Know the natural inhibitors of factor </a:t>
            </a:r>
            <a:r>
              <a:rPr lang="en-US" sz="1600" dirty="0" smtClean="0"/>
              <a:t>VIII (slides 19, 25-26)</a:t>
            </a:r>
            <a:endParaRPr lang="en-US" sz="1600" dirty="0"/>
          </a:p>
          <a:p>
            <a:pPr marL="1196975" lvl="3" indent="-400050">
              <a:buFont typeface="+mj-lt"/>
              <a:buAutoNum type="romanLcPeriod"/>
            </a:pPr>
            <a:r>
              <a:rPr lang="en-US" sz="1600" dirty="0"/>
              <a:t>Know the function of factor VIII in </a:t>
            </a:r>
            <a:r>
              <a:rPr lang="en-US" sz="1600" dirty="0" smtClean="0"/>
              <a:t>coagulation (slides 15-17)</a:t>
            </a:r>
            <a:endParaRPr lang="en-US" sz="1600" dirty="0"/>
          </a:p>
          <a:p>
            <a:pPr marL="1196975" lvl="3" indent="-400050">
              <a:buFont typeface="+mj-lt"/>
              <a:buAutoNum type="romanLcPeriod"/>
            </a:pPr>
            <a:r>
              <a:rPr lang="en-US" sz="1600" dirty="0"/>
              <a:t>Know the consequences of a deficiency of factor VIII on the laboratory assessment of </a:t>
            </a:r>
            <a:r>
              <a:rPr lang="en-US" sz="1600" dirty="0" smtClean="0"/>
              <a:t>hemostasis (slides 33, 35-36)</a:t>
            </a:r>
            <a:endParaRPr lang="en-US" sz="1600" dirty="0"/>
          </a:p>
          <a:p>
            <a:pPr marL="1196975" lvl="3" indent="-400050">
              <a:buFont typeface="+mj-lt"/>
              <a:buAutoNum type="romanLcPeriod"/>
            </a:pPr>
            <a:r>
              <a:rPr lang="en-US" sz="1600" dirty="0"/>
              <a:t>Know the normal value of factor VIII in a newborn </a:t>
            </a:r>
            <a:r>
              <a:rPr lang="en-US" sz="1600" dirty="0" smtClean="0"/>
              <a:t>infant (slide 12)</a:t>
            </a:r>
            <a:endParaRPr lang="en-US" sz="1600" dirty="0"/>
          </a:p>
          <a:p>
            <a:pPr marL="1196975" lvl="3" indent="-400050">
              <a:buFont typeface="+mj-lt"/>
              <a:buAutoNum type="romanLcPeriod"/>
            </a:pPr>
            <a:r>
              <a:rPr lang="en-US" sz="1600" dirty="0"/>
              <a:t>Know the half-life of factor </a:t>
            </a:r>
            <a:r>
              <a:rPr lang="en-US" sz="1600" dirty="0" smtClean="0"/>
              <a:t>VIII (slide 12)</a:t>
            </a:r>
            <a:endParaRPr lang="en-US" sz="1600" dirty="0"/>
          </a:p>
          <a:p>
            <a:pPr marL="1196975" lvl="3" indent="-400050">
              <a:buFont typeface="+mj-lt"/>
              <a:buAutoNum type="romanLcPeriod"/>
            </a:pPr>
            <a:r>
              <a:rPr lang="en-US" sz="1600" dirty="0"/>
              <a:t>Know that factor VIII circulates as a complex with von Willebrand </a:t>
            </a:r>
            <a:r>
              <a:rPr lang="en-US" sz="1600" dirty="0" smtClean="0"/>
              <a:t>factor (slide 12)</a:t>
            </a:r>
          </a:p>
          <a:p>
            <a:pPr marL="971550" lvl="2" indent="-400050">
              <a:buFont typeface="+mj-lt"/>
              <a:buAutoNum type="alphaLcPeriod" startAt="3"/>
            </a:pPr>
            <a:r>
              <a:rPr lang="en-US" sz="1800" dirty="0" smtClean="0"/>
              <a:t>von Willebrand factor (</a:t>
            </a:r>
            <a:r>
              <a:rPr lang="en-US" sz="1800" dirty="0" err="1" smtClean="0"/>
              <a:t>vWF</a:t>
            </a:r>
            <a:r>
              <a:rPr lang="en-US" sz="1800" dirty="0" smtClean="0"/>
              <a:t>)—see section on </a:t>
            </a:r>
            <a:r>
              <a:rPr lang="en-US" sz="1800" dirty="0" err="1" smtClean="0"/>
              <a:t>vWD</a:t>
            </a:r>
            <a:r>
              <a:rPr lang="en-US" sz="1800" dirty="0" smtClean="0"/>
              <a:t> except as noted below</a:t>
            </a:r>
          </a:p>
          <a:p>
            <a:pPr marL="1196975" lvl="3" indent="-400050">
              <a:buFont typeface="+mj-lt"/>
              <a:buAutoNum type="romanLcPeriod"/>
            </a:pPr>
            <a:r>
              <a:rPr lang="en-US" sz="1600" dirty="0" smtClean="0"/>
              <a:t>Know the sites of synthesis, storage, and release of </a:t>
            </a:r>
            <a:r>
              <a:rPr lang="en-US" sz="1600" dirty="0" err="1" smtClean="0"/>
              <a:t>vWF</a:t>
            </a:r>
            <a:r>
              <a:rPr lang="en-US" sz="1600" dirty="0" smtClean="0"/>
              <a:t> (slide 12)</a:t>
            </a:r>
          </a:p>
          <a:p>
            <a:pPr marL="1196975" lvl="3" indent="-400050">
              <a:buFont typeface="+mj-lt"/>
              <a:buAutoNum type="romanLcPeriod"/>
            </a:pPr>
            <a:r>
              <a:rPr lang="en-US" sz="1600" dirty="0" smtClean="0"/>
              <a:t>Know the platelet aggregation patterns associated with the different types of von Willebrand disease</a:t>
            </a:r>
          </a:p>
          <a:p>
            <a:pPr marL="1196975" lvl="3" indent="-400050">
              <a:buFont typeface="+mj-lt"/>
              <a:buAutoNum type="romanLcPeriod"/>
            </a:pPr>
            <a:r>
              <a:rPr lang="en-US" sz="1600" dirty="0" smtClean="0"/>
              <a:t>Know the laboratory methods for measuring the concentrations, structure, and function of </a:t>
            </a:r>
            <a:r>
              <a:rPr lang="en-US" sz="1600" dirty="0" err="1" smtClean="0"/>
              <a:t>vWF</a:t>
            </a:r>
            <a:r>
              <a:rPr lang="en-US" sz="1600" dirty="0" smtClean="0"/>
              <a:t> Know the interaction between </a:t>
            </a:r>
            <a:r>
              <a:rPr lang="en-US" sz="1600" dirty="0" err="1" smtClean="0"/>
              <a:t>vWF</a:t>
            </a:r>
            <a:r>
              <a:rPr lang="en-US" sz="1600" dirty="0" smtClean="0"/>
              <a:t>, platelets, and the vessel wall </a:t>
            </a:r>
          </a:p>
          <a:p>
            <a:pPr marL="1196975" lvl="3" indent="-400050">
              <a:buFont typeface="+mj-lt"/>
              <a:buAutoNum type="romanLcPeriod"/>
            </a:pPr>
            <a:r>
              <a:rPr lang="en-US" sz="1600" dirty="0" smtClean="0"/>
              <a:t>Know the consequences of a deficiency of </a:t>
            </a:r>
            <a:r>
              <a:rPr lang="en-US" sz="1600" dirty="0" err="1" smtClean="0"/>
              <a:t>vWF</a:t>
            </a:r>
            <a:r>
              <a:rPr lang="en-US" sz="1600" dirty="0" smtClean="0"/>
              <a:t> on the laboratory assessment of hemostasis</a:t>
            </a:r>
          </a:p>
          <a:p>
            <a:pPr marL="1196975" lvl="3" indent="-400050">
              <a:buFont typeface="+mj-lt"/>
              <a:buAutoNum type="romanLcPeriod"/>
            </a:pPr>
            <a:r>
              <a:rPr lang="en-US" sz="1600" dirty="0" smtClean="0"/>
              <a:t>Know the factors that affect the serum concentration of </a:t>
            </a:r>
            <a:r>
              <a:rPr lang="en-US" sz="1600" dirty="0" err="1" smtClean="0"/>
              <a:t>vWF</a:t>
            </a:r>
            <a:endParaRPr lang="en-US" sz="1600" dirty="0" smtClean="0"/>
          </a:p>
          <a:p>
            <a:pPr marL="1196975" lvl="3" indent="-400050">
              <a:buFont typeface="+mj-lt"/>
              <a:buAutoNum type="romanLcPeriod"/>
            </a:pPr>
            <a:r>
              <a:rPr lang="en-US" sz="1600" dirty="0" smtClean="0"/>
              <a:t>Know the half-life of </a:t>
            </a:r>
            <a:r>
              <a:rPr lang="en-US" sz="1600" dirty="0" err="1" smtClean="0"/>
              <a:t>vWF</a:t>
            </a:r>
            <a:r>
              <a:rPr lang="en-US" sz="1600" dirty="0" smtClean="0"/>
              <a:t> (slide 12)</a:t>
            </a:r>
          </a:p>
          <a:p>
            <a:pPr marL="1196975" lvl="3" indent="-400050">
              <a:buFont typeface="+mj-lt"/>
              <a:buAutoNum type="romanLcPeriod"/>
            </a:pPr>
            <a:endParaRPr lang="en-US" sz="1400" dirty="0" smtClean="0"/>
          </a:p>
          <a:p>
            <a:pPr lvl="3" indent="-342900">
              <a:buFont typeface="+mj-lt"/>
              <a:buAutoNum type="alphaLcPeriod" startAt="4"/>
            </a:pPr>
            <a:endParaRPr lang="en-US" sz="1400" dirty="0" smtClean="0"/>
          </a:p>
          <a:p>
            <a:pPr marL="1257300" lvl="3" indent="0">
              <a:buNone/>
            </a:pPr>
            <a:endParaRPr lang="en-US" sz="1400" dirty="0" smtClean="0"/>
          </a:p>
          <a:p>
            <a:pPr marL="914400" lvl="1" indent="-457200">
              <a:buFont typeface="+mj-lt"/>
              <a:buAutoNum type="alphaUcPeriod"/>
            </a:pPr>
            <a:endParaRPr lang="en-US" sz="2400" dirty="0"/>
          </a:p>
        </p:txBody>
      </p:sp>
    </p:spTree>
    <p:extLst>
      <p:ext uri="{BB962C8B-B14F-4D97-AF65-F5344CB8AC3E}">
        <p14:creationId xmlns:p14="http://schemas.microsoft.com/office/powerpoint/2010/main" val="34270494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440"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925092" cy="5344585"/>
          </a:xfrm>
        </p:spPr>
        <p:txBody>
          <a:bodyPr>
            <a:noAutofit/>
          </a:bodyPr>
          <a:lstStyle/>
          <a:p>
            <a:pPr marL="457200" indent="-457200">
              <a:buFont typeface="+mj-lt"/>
              <a:buAutoNum type="alphaUcPeriod"/>
            </a:pPr>
            <a:r>
              <a:rPr lang="en-US" sz="2400" dirty="0" smtClean="0"/>
              <a:t>Coagulation</a:t>
            </a:r>
          </a:p>
          <a:p>
            <a:pPr marL="857250" lvl="1" indent="-457200">
              <a:buAutoNum type="arabicPeriod"/>
            </a:pPr>
            <a:r>
              <a:rPr lang="en-US" sz="2000" dirty="0" smtClean="0"/>
              <a:t>Physiology of coagulation, fibrinolysis and the vessel wall</a:t>
            </a:r>
          </a:p>
          <a:p>
            <a:pPr lvl="2" indent="-342900">
              <a:buFont typeface="+mj-lt"/>
              <a:buAutoNum type="alphaLcPeriod" startAt="5"/>
            </a:pPr>
            <a:r>
              <a:rPr lang="en-US" sz="1800" dirty="0"/>
              <a:t>Factor VII and tissue factor</a:t>
            </a:r>
          </a:p>
          <a:p>
            <a:pPr marL="1196975" lvl="3" indent="-400050">
              <a:buFont typeface="+mj-lt"/>
              <a:buAutoNum type="romanLcPeriod"/>
            </a:pPr>
            <a:r>
              <a:rPr lang="en-US" sz="1600" dirty="0"/>
              <a:t>Know the function of factor VII/tissue factor in </a:t>
            </a:r>
            <a:r>
              <a:rPr lang="en-US" sz="1600" dirty="0" smtClean="0"/>
              <a:t>coagulation (slides 15-17)</a:t>
            </a:r>
            <a:endParaRPr lang="en-US" sz="1600" dirty="0"/>
          </a:p>
          <a:p>
            <a:pPr marL="1196975" lvl="3" indent="-400050">
              <a:buFont typeface="+mj-lt"/>
              <a:buAutoNum type="romanLcPeriod"/>
            </a:pPr>
            <a:r>
              <a:rPr lang="en-US" sz="1600" dirty="0"/>
              <a:t>Know the consequences of deficiency of factor VII on the laboratory assessment of </a:t>
            </a:r>
            <a:r>
              <a:rPr lang="en-US" sz="1600" dirty="0" smtClean="0"/>
              <a:t>hemostasis (slides 33, 35-36)</a:t>
            </a:r>
            <a:endParaRPr lang="en-US" sz="1600" dirty="0"/>
          </a:p>
          <a:p>
            <a:pPr marL="1196975" lvl="3" indent="-400050">
              <a:buFont typeface="+mj-lt"/>
              <a:buAutoNum type="romanLcPeriod"/>
            </a:pPr>
            <a:r>
              <a:rPr lang="en-US" sz="1600" dirty="0"/>
              <a:t>Know the age-related changes in factor VII </a:t>
            </a:r>
            <a:r>
              <a:rPr lang="en-US" sz="1600" dirty="0" smtClean="0"/>
              <a:t>concentrations (slide 12)</a:t>
            </a:r>
            <a:endParaRPr lang="en-US" sz="1600" dirty="0"/>
          </a:p>
          <a:p>
            <a:pPr marL="1196975" lvl="3" indent="-400050">
              <a:buFont typeface="+mj-lt"/>
              <a:buAutoNum type="romanLcPeriod"/>
            </a:pPr>
            <a:r>
              <a:rPr lang="en-US" sz="1600" dirty="0"/>
              <a:t>Know the site of synthesis of factor </a:t>
            </a:r>
            <a:r>
              <a:rPr lang="en-US" sz="1600" dirty="0" smtClean="0"/>
              <a:t>VII (slide 12)</a:t>
            </a:r>
            <a:endParaRPr lang="en-US" sz="1600" dirty="0"/>
          </a:p>
          <a:p>
            <a:pPr marL="1196975" lvl="3" indent="-400050">
              <a:buFont typeface="+mj-lt"/>
              <a:buAutoNum type="romanLcPeriod"/>
            </a:pPr>
            <a:r>
              <a:rPr lang="en-US" sz="1600" dirty="0"/>
              <a:t>Know the half-life of factor </a:t>
            </a:r>
            <a:r>
              <a:rPr lang="en-US" sz="1600" dirty="0" smtClean="0"/>
              <a:t>VII (slide 12)</a:t>
            </a:r>
            <a:endParaRPr lang="en-US" sz="1600" dirty="0"/>
          </a:p>
          <a:p>
            <a:pPr lvl="2" indent="-342900">
              <a:buFont typeface="+mj-lt"/>
              <a:buAutoNum type="alphaLcPeriod" startAt="5"/>
            </a:pPr>
            <a:r>
              <a:rPr lang="en-US" sz="1800" dirty="0"/>
              <a:t>Factor X</a:t>
            </a:r>
          </a:p>
          <a:p>
            <a:pPr marL="1196975" lvl="3" indent="-400050">
              <a:buFont typeface="+mj-lt"/>
              <a:buAutoNum type="romanLcPeriod"/>
            </a:pPr>
            <a:r>
              <a:rPr lang="en-US" sz="1600" dirty="0"/>
              <a:t>Know the mechanism of activation and function of factor X in </a:t>
            </a:r>
            <a:r>
              <a:rPr lang="en-US" sz="1600" dirty="0" smtClean="0"/>
              <a:t>coagulation (slide 15-17)</a:t>
            </a:r>
            <a:endParaRPr lang="en-US" sz="1600" dirty="0"/>
          </a:p>
          <a:p>
            <a:pPr marL="1196975" lvl="3" indent="-400050">
              <a:buFont typeface="+mj-lt"/>
              <a:buAutoNum type="romanLcPeriod"/>
            </a:pPr>
            <a:r>
              <a:rPr lang="en-US" sz="1600" dirty="0"/>
              <a:t>Know the consequences of a deficiency of factor X on the laboratory assessment of </a:t>
            </a:r>
            <a:r>
              <a:rPr lang="en-US" sz="1600" dirty="0" smtClean="0"/>
              <a:t>hemostasis (slides 33, 35-36)</a:t>
            </a:r>
            <a:endParaRPr lang="en-US" sz="1600" dirty="0"/>
          </a:p>
          <a:p>
            <a:pPr marL="1196975" lvl="3" indent="-400050">
              <a:buFont typeface="+mj-lt"/>
              <a:buAutoNum type="romanLcPeriod"/>
            </a:pPr>
            <a:r>
              <a:rPr lang="en-US" sz="1600" dirty="0"/>
              <a:t>Know that the half-life of factor X is longer than the half-life of factor VII and know why this is important when switching anticoagulation from heparin to </a:t>
            </a:r>
            <a:r>
              <a:rPr lang="en-US" sz="1600" dirty="0" err="1" smtClean="0"/>
              <a:t>coumadin</a:t>
            </a:r>
            <a:r>
              <a:rPr lang="en-US" sz="1600" dirty="0" smtClean="0"/>
              <a:t> (slide 40)</a:t>
            </a:r>
          </a:p>
          <a:p>
            <a:pPr marL="971550" lvl="2" indent="-400050">
              <a:buFont typeface="+mj-lt"/>
              <a:buAutoNum type="alphaLcPeriod" startAt="5"/>
            </a:pPr>
            <a:r>
              <a:rPr lang="en-US" sz="1600" dirty="0" smtClean="0"/>
              <a:t>Factor V</a:t>
            </a:r>
          </a:p>
          <a:p>
            <a:pPr marL="1196975" lvl="3" indent="-400050">
              <a:buFont typeface="+mj-lt"/>
              <a:buAutoNum type="romanLcPeriod"/>
            </a:pPr>
            <a:r>
              <a:rPr lang="en-US" sz="1600" dirty="0" smtClean="0"/>
              <a:t>Know the mechanism of activation and the function of factor V in coagulation (slide 15-17)</a:t>
            </a:r>
          </a:p>
          <a:p>
            <a:pPr marL="1196975" lvl="3" indent="-400050">
              <a:buFont typeface="+mj-lt"/>
              <a:buAutoNum type="romanLcPeriod"/>
            </a:pPr>
            <a:r>
              <a:rPr lang="en-US" sz="1600" dirty="0" smtClean="0"/>
              <a:t>Know the consequences of a deficiency of factor V on the laboratory assessment of hemostasis (slides 33, 35-36)</a:t>
            </a:r>
          </a:p>
          <a:p>
            <a:pPr marL="1196975" lvl="3" indent="-400050">
              <a:buFont typeface="+mj-lt"/>
              <a:buAutoNum type="romanLcPeriod"/>
            </a:pPr>
            <a:r>
              <a:rPr lang="en-US" sz="1600" dirty="0" smtClean="0"/>
              <a:t>Know which inhibitors regulate factor V (slides 19, 25-26)</a:t>
            </a:r>
            <a:endParaRPr lang="en-US" sz="1600" dirty="0"/>
          </a:p>
          <a:p>
            <a:pPr marL="457200" lvl="1" indent="0">
              <a:buNone/>
            </a:pPr>
            <a:endParaRPr lang="en-US" sz="2400" dirty="0"/>
          </a:p>
        </p:txBody>
      </p:sp>
    </p:spTree>
    <p:extLst>
      <p:ext uri="{BB962C8B-B14F-4D97-AF65-F5344CB8AC3E}">
        <p14:creationId xmlns:p14="http://schemas.microsoft.com/office/powerpoint/2010/main" val="213162340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11373"/>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53158"/>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Physiology of coagulation, fibrinolysis and the vessel wall</a:t>
            </a:r>
          </a:p>
          <a:p>
            <a:pPr lvl="2" indent="-342900">
              <a:buFont typeface="+mj-lt"/>
              <a:buAutoNum type="alphaLcPeriod" startAt="8"/>
            </a:pPr>
            <a:r>
              <a:rPr lang="en-US" sz="1800" dirty="0" smtClean="0"/>
              <a:t>Prothrombin and thrombin</a:t>
            </a:r>
            <a:endParaRPr lang="en-US" sz="1800" dirty="0"/>
          </a:p>
          <a:p>
            <a:pPr marL="1196975" lvl="3" indent="-400050">
              <a:buFont typeface="+mj-lt"/>
              <a:buAutoNum type="romanLcPeriod"/>
            </a:pPr>
            <a:r>
              <a:rPr lang="en-US" sz="1600" dirty="0"/>
              <a:t>Know the mechanism of activation </a:t>
            </a:r>
            <a:r>
              <a:rPr lang="en-US" sz="1600" dirty="0" smtClean="0"/>
              <a:t>of prothrombin (slides 15-17)</a:t>
            </a:r>
            <a:endParaRPr lang="en-US" sz="1600" dirty="0"/>
          </a:p>
          <a:p>
            <a:pPr marL="1196975" lvl="3" indent="-400050">
              <a:buFont typeface="+mj-lt"/>
              <a:buAutoNum type="romanLcPeriod"/>
            </a:pPr>
            <a:r>
              <a:rPr lang="en-US" sz="1600" dirty="0" smtClean="0"/>
              <a:t>Know </a:t>
            </a:r>
            <a:r>
              <a:rPr lang="en-US" sz="1600" dirty="0"/>
              <a:t>the function </a:t>
            </a:r>
            <a:r>
              <a:rPr lang="en-US" sz="1600" dirty="0" smtClean="0"/>
              <a:t>prothrombin and thrombin in coagulation, natural anticoagulation, and fibrinolysis (slides 18)</a:t>
            </a:r>
            <a:endParaRPr lang="en-US" sz="1600" dirty="0"/>
          </a:p>
          <a:p>
            <a:pPr marL="1196975" lvl="3" indent="-400050">
              <a:buFont typeface="+mj-lt"/>
              <a:buAutoNum type="romanLcPeriod"/>
            </a:pPr>
            <a:r>
              <a:rPr lang="en-US" sz="1600" dirty="0"/>
              <a:t>Know the consequences of deficiency </a:t>
            </a:r>
            <a:r>
              <a:rPr lang="en-US" sz="1600" dirty="0" smtClean="0"/>
              <a:t>of prothrombin on </a:t>
            </a:r>
            <a:r>
              <a:rPr lang="en-US" sz="1600" dirty="0"/>
              <a:t>the laboratory assessment of </a:t>
            </a:r>
            <a:r>
              <a:rPr lang="en-US" sz="1600" dirty="0" smtClean="0"/>
              <a:t>hemostasis (slides 33, 35-36)</a:t>
            </a:r>
          </a:p>
          <a:p>
            <a:pPr marL="1196975" lvl="3" indent="-400050">
              <a:buFont typeface="+mj-lt"/>
              <a:buAutoNum type="romanLcPeriod"/>
            </a:pPr>
            <a:r>
              <a:rPr lang="en-US" sz="1600" dirty="0" smtClean="0"/>
              <a:t>Know the natural inhibitors of thrombin (slides 25-26)</a:t>
            </a:r>
          </a:p>
          <a:p>
            <a:pPr marL="1196975" lvl="3" indent="-400050">
              <a:buFont typeface="+mj-lt"/>
              <a:buAutoNum type="romanLcPeriod"/>
            </a:pPr>
            <a:r>
              <a:rPr lang="en-US" sz="1600" dirty="0" smtClean="0"/>
              <a:t>Know the interaction of thrombin with platelets and endothelial cells (slide 19)</a:t>
            </a:r>
            <a:endParaRPr lang="en-US" sz="1600" dirty="0"/>
          </a:p>
        </p:txBody>
      </p:sp>
    </p:spTree>
    <p:extLst>
      <p:ext uri="{BB962C8B-B14F-4D97-AF65-F5344CB8AC3E}">
        <p14:creationId xmlns:p14="http://schemas.microsoft.com/office/powerpoint/2010/main" val="25366211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3034"/>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767309"/>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Physiology of coagulation, fibrinolysis and the vessel wall</a:t>
            </a:r>
          </a:p>
          <a:p>
            <a:pPr lvl="2" indent="-342900">
              <a:buFont typeface="+mj-lt"/>
              <a:buAutoNum type="alphaLcPeriod" startAt="9"/>
            </a:pPr>
            <a:r>
              <a:rPr lang="en-US" sz="1800" dirty="0"/>
              <a:t>Fibrinogen and fibrin</a:t>
            </a:r>
          </a:p>
          <a:p>
            <a:pPr lvl="3" indent="-342900">
              <a:buFont typeface="+mj-lt"/>
              <a:buAutoNum type="alphaLcPeriod"/>
            </a:pPr>
            <a:r>
              <a:rPr lang="en-US" sz="1600" dirty="0"/>
              <a:t>Know the association of fibrinogen concentration and erythrocyte sedimentation </a:t>
            </a:r>
            <a:r>
              <a:rPr lang="en-US" sz="1600" dirty="0" smtClean="0"/>
              <a:t>rate (slide 22)</a:t>
            </a:r>
            <a:endParaRPr lang="en-US" sz="1600" dirty="0"/>
          </a:p>
          <a:p>
            <a:pPr lvl="3" indent="-342900">
              <a:buFont typeface="+mj-lt"/>
              <a:buAutoNum type="alphaLcPeriod"/>
            </a:pPr>
            <a:r>
              <a:rPr lang="en-US" sz="1600" dirty="0"/>
              <a:t>Know the basic structure of fibrinogen and its gene </a:t>
            </a:r>
            <a:r>
              <a:rPr lang="en-US" sz="1600" dirty="0" smtClean="0"/>
              <a:t>control (slide 20)</a:t>
            </a:r>
            <a:endParaRPr lang="en-US" sz="1600" dirty="0"/>
          </a:p>
          <a:p>
            <a:pPr lvl="3" indent="-342900">
              <a:buFont typeface="+mj-lt"/>
              <a:buAutoNum type="alphaLcPeriod"/>
            </a:pPr>
            <a:r>
              <a:rPr lang="en-US" sz="1600" dirty="0"/>
              <a:t>Know the function of fibrinogen and fibrin in </a:t>
            </a:r>
            <a:r>
              <a:rPr lang="en-US" sz="1600" dirty="0" smtClean="0"/>
              <a:t>coagulation (slides 15-17)</a:t>
            </a:r>
            <a:endParaRPr lang="en-US" sz="1600" dirty="0"/>
          </a:p>
          <a:p>
            <a:pPr lvl="3" indent="-342900">
              <a:buFont typeface="+mj-lt"/>
              <a:buAutoNum type="alphaLcPeriod"/>
            </a:pPr>
            <a:r>
              <a:rPr lang="en-US" sz="1600" dirty="0"/>
              <a:t>Know the consequences of fibrinogen deficiency on the laboratory assessment of </a:t>
            </a:r>
            <a:r>
              <a:rPr lang="en-US" sz="1600" dirty="0" smtClean="0"/>
              <a:t>hemostasis (slides 22, 33-36)</a:t>
            </a:r>
            <a:endParaRPr lang="en-US" sz="1600" dirty="0"/>
          </a:p>
          <a:p>
            <a:pPr lvl="3" indent="-342900">
              <a:buFont typeface="+mj-lt"/>
              <a:buAutoNum type="alphaLcPeriod"/>
            </a:pPr>
            <a:r>
              <a:rPr lang="en-US" sz="1600" dirty="0"/>
              <a:t>Know the normal value of fibrinogen in a newborn </a:t>
            </a:r>
            <a:r>
              <a:rPr lang="en-US" sz="1600" dirty="0" smtClean="0"/>
              <a:t>infant (slide 12)</a:t>
            </a:r>
            <a:endParaRPr lang="en-US" sz="1600" dirty="0"/>
          </a:p>
          <a:p>
            <a:pPr lvl="3" indent="-342900">
              <a:buFont typeface="+mj-lt"/>
              <a:buAutoNum type="alphaLcPeriod"/>
            </a:pPr>
            <a:r>
              <a:rPr lang="en-US" sz="1600" dirty="0"/>
              <a:t>Know the sites of synthesis of </a:t>
            </a:r>
            <a:r>
              <a:rPr lang="en-US" sz="1600" dirty="0" smtClean="0"/>
              <a:t>fibrinogen (slide 12)</a:t>
            </a:r>
            <a:endParaRPr lang="en-US" sz="1600" dirty="0"/>
          </a:p>
          <a:p>
            <a:pPr lvl="3" indent="-342900">
              <a:buFont typeface="+mj-lt"/>
              <a:buAutoNum type="alphaLcPeriod"/>
            </a:pPr>
            <a:r>
              <a:rPr lang="en-US" sz="1600" dirty="0"/>
              <a:t>Know the half-life of </a:t>
            </a:r>
            <a:r>
              <a:rPr lang="en-US" sz="1600" dirty="0" smtClean="0"/>
              <a:t>fibrinogen (slide 12)</a:t>
            </a:r>
            <a:endParaRPr lang="en-US" sz="1600" dirty="0"/>
          </a:p>
          <a:p>
            <a:pPr lvl="3" indent="-342900">
              <a:buFont typeface="+mj-lt"/>
              <a:buAutoNum type="alphaLcPeriod"/>
            </a:pPr>
            <a:r>
              <a:rPr lang="en-US" sz="1600" dirty="0"/>
              <a:t>Know the interaction of fibrinogen with </a:t>
            </a:r>
            <a:r>
              <a:rPr lang="en-US" sz="1600" dirty="0" smtClean="0"/>
              <a:t>platelets (slide 21)</a:t>
            </a:r>
            <a:endParaRPr lang="en-US" sz="1600" dirty="0"/>
          </a:p>
          <a:p>
            <a:pPr lvl="3" indent="-342900">
              <a:buFont typeface="+mj-lt"/>
              <a:buAutoNum type="alphaLcPeriod"/>
            </a:pPr>
            <a:r>
              <a:rPr lang="en-US" sz="1600" dirty="0"/>
              <a:t>Know the screening tests for fibrinogen deficiency and </a:t>
            </a:r>
            <a:r>
              <a:rPr lang="en-US" sz="1600" dirty="0" err="1" smtClean="0"/>
              <a:t>dysfibrinogenemia</a:t>
            </a:r>
            <a:r>
              <a:rPr lang="en-US" sz="1600" dirty="0" smtClean="0"/>
              <a:t> (slide 22)</a:t>
            </a:r>
            <a:endParaRPr lang="en-US" sz="1600" dirty="0"/>
          </a:p>
          <a:p>
            <a:pPr marL="914400" lvl="1" indent="-457200">
              <a:buFont typeface="+mj-lt"/>
              <a:buAutoNum type="alphaLcPeriod" startAt="7"/>
            </a:pPr>
            <a:endParaRPr lang="en-US" sz="2400" dirty="0"/>
          </a:p>
        </p:txBody>
      </p:sp>
    </p:spTree>
    <p:extLst>
      <p:ext uri="{BB962C8B-B14F-4D97-AF65-F5344CB8AC3E}">
        <p14:creationId xmlns:p14="http://schemas.microsoft.com/office/powerpoint/2010/main" val="34508148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Physiology of coagulation, fibrinolysis and the vessel wall</a:t>
            </a:r>
          </a:p>
          <a:p>
            <a:pPr lvl="2" indent="-342900">
              <a:buFont typeface="+mj-lt"/>
              <a:buAutoNum type="alphaLcPeriod" startAt="10"/>
            </a:pPr>
            <a:r>
              <a:rPr lang="en-US" sz="1800" dirty="0"/>
              <a:t>Factor XIII</a:t>
            </a:r>
          </a:p>
          <a:p>
            <a:pPr marL="1196975" lvl="3" indent="-400050">
              <a:buFont typeface="+mj-lt"/>
              <a:buAutoNum type="romanLcPeriod"/>
            </a:pPr>
            <a:r>
              <a:rPr lang="en-US" sz="1600" dirty="0"/>
              <a:t>Know the association of factor XIII with poor wound </a:t>
            </a:r>
            <a:r>
              <a:rPr lang="en-US" sz="1600" dirty="0" smtClean="0"/>
              <a:t>healing (slide 23)</a:t>
            </a:r>
            <a:endParaRPr lang="en-US" sz="1600" dirty="0"/>
          </a:p>
          <a:p>
            <a:pPr marL="1196975" lvl="3" indent="-400050">
              <a:buFont typeface="+mj-lt"/>
              <a:buAutoNum type="romanLcPeriod"/>
            </a:pPr>
            <a:r>
              <a:rPr lang="en-US" sz="1600" dirty="0"/>
              <a:t>Know the consequences of a deficiency of factor XIII on the laboratory assessment of </a:t>
            </a:r>
            <a:r>
              <a:rPr lang="en-US" sz="1600" dirty="0" smtClean="0"/>
              <a:t>hemostasis (slide 23, 37)</a:t>
            </a:r>
            <a:endParaRPr lang="en-US" sz="1600" dirty="0"/>
          </a:p>
          <a:p>
            <a:pPr marL="1196975" lvl="3" indent="-400050">
              <a:buFont typeface="+mj-lt"/>
              <a:buAutoNum type="romanLcPeriod"/>
            </a:pPr>
            <a:r>
              <a:rPr lang="en-US" sz="1600" dirty="0"/>
              <a:t>Know the function of factor XIII in </a:t>
            </a:r>
            <a:r>
              <a:rPr lang="en-US" sz="1600" dirty="0" smtClean="0"/>
              <a:t>coagulation (slides 15-17)</a:t>
            </a:r>
            <a:endParaRPr lang="en-US" sz="1600" dirty="0"/>
          </a:p>
          <a:p>
            <a:pPr marL="1196975" lvl="3" indent="-400050">
              <a:buFont typeface="+mj-lt"/>
              <a:buAutoNum type="romanLcPeriod"/>
            </a:pPr>
            <a:r>
              <a:rPr lang="en-US" sz="1600" dirty="0"/>
              <a:t>Know that the half-life of factor XIII </a:t>
            </a:r>
            <a:r>
              <a:rPr lang="en-US" sz="1600" dirty="0" smtClean="0"/>
              <a:t>(slide 12, 23)</a:t>
            </a:r>
            <a:endParaRPr lang="en-US" sz="1600" dirty="0"/>
          </a:p>
          <a:p>
            <a:pPr marL="1196975" lvl="3" indent="-400050">
              <a:buFont typeface="+mj-lt"/>
              <a:buAutoNum type="romanLcPeriod"/>
            </a:pPr>
            <a:r>
              <a:rPr lang="en-US" sz="1600" dirty="0"/>
              <a:t>Know the sites of synthesis of factor </a:t>
            </a:r>
            <a:r>
              <a:rPr lang="en-US" sz="1600" dirty="0" smtClean="0"/>
              <a:t>XIII (slide 12)</a:t>
            </a:r>
            <a:endParaRPr lang="en-US" sz="1600" dirty="0"/>
          </a:p>
          <a:p>
            <a:pPr marL="1196975" lvl="3" indent="-400050">
              <a:buFont typeface="+mj-lt"/>
              <a:buAutoNum type="romanLcPeriod"/>
            </a:pPr>
            <a:r>
              <a:rPr lang="en-US" sz="1600" dirty="0"/>
              <a:t>Know the laboratory test for factor </a:t>
            </a:r>
            <a:r>
              <a:rPr lang="en-US" sz="1600" dirty="0" smtClean="0"/>
              <a:t>XIII (slide 23, 37)</a:t>
            </a:r>
          </a:p>
          <a:p>
            <a:pPr marL="971550" lvl="2" indent="-400050">
              <a:buFont typeface="+mj-lt"/>
              <a:buAutoNum type="alphaLcPeriod" startAt="10"/>
            </a:pPr>
            <a:r>
              <a:rPr lang="en-US" sz="1800" dirty="0" smtClean="0"/>
              <a:t>Fibrinolysis</a:t>
            </a:r>
          </a:p>
          <a:p>
            <a:pPr marL="1196975" lvl="3" indent="-400050">
              <a:buFont typeface="+mj-lt"/>
              <a:buAutoNum type="romanLcPeriod"/>
            </a:pPr>
            <a:r>
              <a:rPr lang="en-US" sz="1600" dirty="0" smtClean="0"/>
              <a:t>Know the mechanism of activation of plasminogen (slide 28)</a:t>
            </a:r>
          </a:p>
          <a:p>
            <a:pPr marL="1196975" lvl="3" indent="-400050">
              <a:buFont typeface="+mj-lt"/>
              <a:buAutoNum type="romanLcPeriod"/>
            </a:pPr>
            <a:r>
              <a:rPr lang="en-US" sz="1600" dirty="0" smtClean="0"/>
              <a:t>Know the effects of DDAVP on the tissue plasminogen activator (slide 42)</a:t>
            </a:r>
          </a:p>
          <a:p>
            <a:pPr marL="1196975" lvl="3" indent="-400050">
              <a:buFont typeface="+mj-lt"/>
              <a:buAutoNum type="romanLcPeriod"/>
            </a:pPr>
            <a:r>
              <a:rPr lang="en-US" sz="1600" dirty="0" smtClean="0"/>
              <a:t>Know the natural inhibitors of plasminogen and its activators (slide 28)</a:t>
            </a:r>
          </a:p>
          <a:p>
            <a:pPr marL="1196975" lvl="3" indent="-400050">
              <a:buFont typeface="+mj-lt"/>
              <a:buAutoNum type="romanLcPeriod"/>
            </a:pPr>
            <a:r>
              <a:rPr lang="en-US" sz="1600" dirty="0" smtClean="0"/>
              <a:t>Know the laboratory tests which measure the fibrinolytic system (slide 29)</a:t>
            </a:r>
          </a:p>
          <a:p>
            <a:pPr marL="1196975" lvl="3" indent="-400050">
              <a:buFont typeface="+mj-lt"/>
              <a:buAutoNum type="romanLcPeriod"/>
            </a:pPr>
            <a:r>
              <a:rPr lang="en-US" sz="1600" dirty="0" smtClean="0"/>
              <a:t>Know the fibrinolytic and antifibrinolytic drugs and their mechanisms of action (slides 30-31)</a:t>
            </a:r>
            <a:endParaRPr lang="en-US" sz="1600" dirty="0"/>
          </a:p>
        </p:txBody>
      </p:sp>
    </p:spTree>
    <p:extLst>
      <p:ext uri="{BB962C8B-B14F-4D97-AF65-F5344CB8AC3E}">
        <p14:creationId xmlns:p14="http://schemas.microsoft.com/office/powerpoint/2010/main" val="31667400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Physiology of coagulation, fibrinolysis and the vessel wall</a:t>
            </a:r>
          </a:p>
          <a:p>
            <a:pPr lvl="2" indent="-342900">
              <a:buFont typeface="+mj-lt"/>
              <a:buAutoNum type="alphaLcPeriod" startAt="12"/>
            </a:pPr>
            <a:r>
              <a:rPr lang="en-US" sz="1800" dirty="0" smtClean="0"/>
              <a:t>Blood vessels</a:t>
            </a:r>
            <a:endParaRPr lang="en-US" sz="1800" dirty="0"/>
          </a:p>
          <a:p>
            <a:pPr marL="1196975" lvl="3" indent="-400050">
              <a:buFont typeface="+mj-lt"/>
              <a:buAutoNum type="romanLcPeriod"/>
            </a:pPr>
            <a:r>
              <a:rPr lang="en-US" sz="1600" dirty="0" smtClean="0"/>
              <a:t>Know which connective tissue diseases are associated with bleeding (slide 7-10)</a:t>
            </a:r>
          </a:p>
          <a:p>
            <a:pPr marL="1196975" lvl="3" indent="-400050">
              <a:buFont typeface="+mj-lt"/>
              <a:buAutoNum type="romanLcPeriod"/>
            </a:pPr>
            <a:r>
              <a:rPr lang="en-US" sz="1600" dirty="0" smtClean="0"/>
              <a:t>Know that </a:t>
            </a:r>
            <a:r>
              <a:rPr lang="en-US" sz="1600" dirty="0" err="1" smtClean="0"/>
              <a:t>thrombomodulin</a:t>
            </a:r>
            <a:r>
              <a:rPr lang="en-US" sz="1600" dirty="0" smtClean="0"/>
              <a:t> is an endothelial cell surface protein which binds to thrombin (slide 19, 26)</a:t>
            </a:r>
          </a:p>
          <a:p>
            <a:pPr marL="1196975" lvl="3" indent="-400050">
              <a:buFont typeface="+mj-lt"/>
              <a:buAutoNum type="romanLcPeriod"/>
            </a:pPr>
            <a:r>
              <a:rPr lang="en-US" sz="1600" dirty="0" smtClean="0"/>
              <a:t>Know the role of </a:t>
            </a:r>
            <a:r>
              <a:rPr lang="en-US" sz="1600" dirty="0" err="1" smtClean="0"/>
              <a:t>heparan</a:t>
            </a:r>
            <a:r>
              <a:rPr lang="en-US" sz="1600" dirty="0" smtClean="0"/>
              <a:t> sulfate proteoglycans on the endothelial cell surface in maintaining a non-</a:t>
            </a:r>
            <a:r>
              <a:rPr lang="en-US" sz="1600" dirty="0" err="1" smtClean="0"/>
              <a:t>thrombogenic</a:t>
            </a:r>
            <a:r>
              <a:rPr lang="en-US" sz="1600" dirty="0" smtClean="0"/>
              <a:t> </a:t>
            </a:r>
            <a:r>
              <a:rPr lang="en-US" sz="1600" dirty="0" err="1" smtClean="0"/>
              <a:t>surfce</a:t>
            </a:r>
            <a:r>
              <a:rPr lang="en-US" sz="1600" dirty="0" smtClean="0"/>
              <a:t> (slide 26)</a:t>
            </a:r>
            <a:endParaRPr lang="en-US" sz="1600" dirty="0"/>
          </a:p>
          <a:p>
            <a:pPr marL="1196975" lvl="3" indent="-400050">
              <a:buFont typeface="+mj-lt"/>
              <a:buAutoNum type="romanLcPeriod"/>
            </a:pPr>
            <a:r>
              <a:rPr lang="en-US" sz="1600" dirty="0" smtClean="0"/>
              <a:t>Know that endothelial cells synthesize and secrete tissue plasminogen activator (slide 26)</a:t>
            </a:r>
          </a:p>
          <a:p>
            <a:pPr marL="1196975" lvl="3" indent="-400050">
              <a:buFont typeface="+mj-lt"/>
              <a:buAutoNum type="romanLcPeriod"/>
            </a:pPr>
            <a:r>
              <a:rPr lang="en-US" sz="1600" dirty="0" smtClean="0"/>
              <a:t>Know that endothelial cells synthesize and secrete plasminogen activator inhibitor (slide 26)</a:t>
            </a:r>
          </a:p>
          <a:p>
            <a:pPr marL="1196975" lvl="3" indent="-400050">
              <a:buFont typeface="+mj-lt"/>
              <a:buAutoNum type="romanLcPeriod"/>
            </a:pPr>
            <a:r>
              <a:rPr lang="en-US" sz="1600" dirty="0" smtClean="0"/>
              <a:t>Know that endothelial cells synthesize and secrete protein S (slide 26)</a:t>
            </a:r>
          </a:p>
          <a:p>
            <a:pPr marL="1196975" lvl="3" indent="-400050">
              <a:buFont typeface="+mj-lt"/>
              <a:buAutoNum type="romanLcPeriod"/>
            </a:pPr>
            <a:endParaRPr lang="en-US" sz="1600" dirty="0" smtClean="0"/>
          </a:p>
        </p:txBody>
      </p:sp>
    </p:spTree>
    <p:extLst>
      <p:ext uri="{BB962C8B-B14F-4D97-AF65-F5344CB8AC3E}">
        <p14:creationId xmlns:p14="http://schemas.microsoft.com/office/powerpoint/2010/main" val="963108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Font typeface="+mj-lt"/>
              <a:buAutoNum type="arabicPeriod" startAt="2"/>
            </a:pPr>
            <a:r>
              <a:rPr lang="en-US" sz="2400" dirty="0" smtClean="0"/>
              <a:t>Disorders of coagulation (diagnosis and therapy)</a:t>
            </a:r>
          </a:p>
          <a:p>
            <a:pPr marL="1082675" lvl="2" indent="-457200">
              <a:buFont typeface="+mj-lt"/>
              <a:buAutoNum type="alphaLcPeriod"/>
            </a:pPr>
            <a:r>
              <a:rPr lang="en-US" sz="1800" dirty="0" smtClean="0"/>
              <a:t>General</a:t>
            </a:r>
          </a:p>
          <a:p>
            <a:pPr marL="1308100" lvl="3" indent="-457200">
              <a:buFont typeface="+mj-lt"/>
              <a:buAutoNum type="romanLcPeriod"/>
            </a:pPr>
            <a:r>
              <a:rPr lang="en-US" sz="1600" dirty="0" smtClean="0"/>
              <a:t>Understand which components of the hemostatic system are measured by screening tests, e.g. prothrombin time, partial thromboplastin time, thrombin time, bleeding time, platelet function screen (PFA 100), platelet aggregation studies (slides 22, 33-36, 45)</a:t>
            </a:r>
          </a:p>
          <a:p>
            <a:pPr marL="1308100" lvl="3" indent="-457200">
              <a:buFont typeface="+mj-lt"/>
              <a:buAutoNum type="romanLcPeriod"/>
            </a:pPr>
            <a:r>
              <a:rPr lang="en-US" sz="1600" dirty="0" smtClean="0"/>
              <a:t>Know the effects of specimen collections artifacts on coagulation tests (heparin, polycythemia, inadequate specimen) (slide 47)</a:t>
            </a:r>
          </a:p>
          <a:p>
            <a:pPr marL="1308100" lvl="3" indent="-457200">
              <a:buFont typeface="+mj-lt"/>
              <a:buAutoNum type="romanLcPeriod"/>
            </a:pPr>
            <a:r>
              <a:rPr lang="en-US" sz="1600" dirty="0" smtClean="0"/>
              <a:t>Understand the limitations of and the use of preoperative screening tests to rule out bleeding tendencies (slide 49)</a:t>
            </a:r>
          </a:p>
          <a:p>
            <a:pPr marL="1308100" lvl="3" indent="-457200">
              <a:buFont typeface="+mj-lt"/>
              <a:buAutoNum type="romanLcPeriod"/>
            </a:pPr>
            <a:r>
              <a:rPr lang="en-US" sz="1600" dirty="0" smtClean="0"/>
              <a:t>Know which coagulation factors are acute phase reactants (slide 51)</a:t>
            </a:r>
          </a:p>
        </p:txBody>
      </p:sp>
    </p:spTree>
    <p:extLst>
      <p:ext uri="{BB962C8B-B14F-4D97-AF65-F5344CB8AC3E}">
        <p14:creationId xmlns:p14="http://schemas.microsoft.com/office/powerpoint/2010/main" val="24331617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04"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Font typeface="+mj-lt"/>
              <a:buAutoNum type="arabicPeriod" startAt="2"/>
            </a:pPr>
            <a:r>
              <a:rPr lang="en-US" sz="2400" dirty="0"/>
              <a:t>Disorders of coagulation (diagnosis and therapy)</a:t>
            </a:r>
          </a:p>
          <a:p>
            <a:pPr marL="1082675" lvl="2" indent="-457200">
              <a:buFont typeface="+mj-lt"/>
              <a:buAutoNum type="alphaLcPeriod" startAt="2"/>
            </a:pPr>
            <a:r>
              <a:rPr lang="en-US" sz="1800" dirty="0" smtClean="0"/>
              <a:t>Acquired defects</a:t>
            </a:r>
          </a:p>
          <a:p>
            <a:pPr marL="1308100" lvl="3" indent="-457200">
              <a:buFont typeface="+mj-lt"/>
              <a:buAutoNum type="romanLcPeriod"/>
            </a:pPr>
            <a:r>
              <a:rPr lang="en-US" sz="1600" dirty="0" smtClean="0"/>
              <a:t>Disseminated intravascular coagulation (DIC)</a:t>
            </a:r>
          </a:p>
          <a:p>
            <a:pPr marL="1546225" lvl="4" indent="-457200">
              <a:buFont typeface="+mj-lt"/>
              <a:buAutoNum type="alphaLcParenR"/>
            </a:pPr>
            <a:r>
              <a:rPr lang="en-US" sz="1600" dirty="0" smtClean="0">
                <a:latin typeface="Arial Narrow"/>
                <a:cs typeface="Arial Narrow"/>
              </a:rPr>
              <a:t>Pathophysiology and clinical features</a:t>
            </a:r>
            <a:endParaRPr lang="en-US" sz="400" dirty="0">
              <a:latin typeface="Arial Narrow"/>
              <a:cs typeface="Arial Narrow"/>
            </a:endParaRPr>
          </a:p>
          <a:p>
            <a:pPr marL="1884362" lvl="5" indent="-342900" defTabSz="-60325">
              <a:buFont typeface="+mj-lt"/>
              <a:buAutoNum type="arabicParenR"/>
            </a:pPr>
            <a:r>
              <a:rPr lang="en-US" sz="1600" dirty="0" smtClean="0">
                <a:latin typeface="Arial Narrow"/>
                <a:cs typeface="Arial Narrow"/>
              </a:rPr>
              <a:t>Recognize the underlying conditions associated with DIC (slide 54)</a:t>
            </a:r>
          </a:p>
          <a:p>
            <a:pPr marL="1884362" lvl="5" indent="-342900" defTabSz="-60325">
              <a:buFont typeface="+mj-lt"/>
              <a:buAutoNum type="arabicParenR"/>
            </a:pPr>
            <a:r>
              <a:rPr lang="en-US" sz="1600" dirty="0" smtClean="0">
                <a:latin typeface="Arial Narrow"/>
                <a:cs typeface="Arial Narrow"/>
              </a:rPr>
              <a:t>Recognize the pathophysiology of </a:t>
            </a:r>
            <a:r>
              <a:rPr lang="en-US" sz="1600" dirty="0" err="1" smtClean="0">
                <a:latin typeface="Arial Narrow"/>
                <a:cs typeface="Arial Narrow"/>
              </a:rPr>
              <a:t>purpura</a:t>
            </a:r>
            <a:r>
              <a:rPr lang="en-US" sz="1600" dirty="0" smtClean="0">
                <a:latin typeface="Arial Narrow"/>
                <a:cs typeface="Arial Narrow"/>
              </a:rPr>
              <a:t> </a:t>
            </a:r>
            <a:r>
              <a:rPr lang="en-US" sz="1600" dirty="0" err="1" smtClean="0">
                <a:latin typeface="Arial Narrow"/>
                <a:cs typeface="Arial Narrow"/>
              </a:rPr>
              <a:t>fulminans</a:t>
            </a:r>
            <a:r>
              <a:rPr lang="en-US" sz="1600" dirty="0" smtClean="0">
                <a:latin typeface="Arial Narrow"/>
                <a:cs typeface="Arial Narrow"/>
              </a:rPr>
              <a:t> (slides 53, 55)</a:t>
            </a:r>
          </a:p>
          <a:p>
            <a:pPr marL="1884362" lvl="5" indent="-342900" defTabSz="-60325">
              <a:buFont typeface="+mj-lt"/>
              <a:buAutoNum type="arabicParenR"/>
            </a:pPr>
            <a:r>
              <a:rPr lang="en-US" sz="1600" dirty="0" smtClean="0">
                <a:latin typeface="Arial Narrow"/>
                <a:cs typeface="Arial Narrow"/>
              </a:rPr>
              <a:t>Know that DIC does not occur as a primary illness and may occur in severely ill patients without bleeding or thrombosis (slides 54, 57)</a:t>
            </a:r>
          </a:p>
          <a:p>
            <a:pPr marL="1884362" lvl="5" indent="-342900" defTabSz="-60325">
              <a:buFont typeface="+mj-lt"/>
              <a:buAutoNum type="arabicParenR"/>
            </a:pPr>
            <a:r>
              <a:rPr lang="en-US" sz="1600" dirty="0" smtClean="0">
                <a:latin typeface="Arial Narrow"/>
                <a:cs typeface="Arial Narrow"/>
              </a:rPr>
              <a:t>Know the triggering events, e.g. endotoxin, viruses, procoagulant factors released from the tissues, toxins) that activate blood coagulation (slide 54)</a:t>
            </a:r>
          </a:p>
          <a:p>
            <a:pPr marL="1884362" lvl="5" indent="-342900" defTabSz="-60325">
              <a:buFont typeface="+mj-lt"/>
              <a:buAutoNum type="arabicParenR"/>
            </a:pPr>
            <a:r>
              <a:rPr lang="en-US" sz="1600" dirty="0" smtClean="0">
                <a:latin typeface="Arial Narrow"/>
                <a:cs typeface="Arial Narrow"/>
              </a:rPr>
              <a:t>Know the mechanism by which triggering events lead to DIC (slide 53)</a:t>
            </a:r>
          </a:p>
          <a:p>
            <a:pPr marL="1884362" lvl="5" indent="-342900" defTabSz="-60325">
              <a:buFont typeface="+mj-lt"/>
              <a:buAutoNum type="arabicParenR"/>
            </a:pPr>
            <a:r>
              <a:rPr lang="en-US" sz="1600" dirty="0" smtClean="0">
                <a:latin typeface="Arial Narrow"/>
                <a:cs typeface="Arial Narrow"/>
              </a:rPr>
              <a:t>Know which protective mechanisms against disseminated intravascular coagulation are physiologically impaired in sick neonates as compared to older infants and children (slide 59)</a:t>
            </a:r>
          </a:p>
          <a:p>
            <a:pPr marL="1884362" lvl="5" indent="-342900" defTabSz="-60325">
              <a:buFont typeface="+mj-lt"/>
              <a:buAutoNum type="arabicParenR"/>
            </a:pPr>
            <a:r>
              <a:rPr lang="en-US" sz="1600" dirty="0" smtClean="0">
                <a:latin typeface="Arial Narrow"/>
                <a:cs typeface="Arial Narrow"/>
              </a:rPr>
              <a:t>Know that the clinical features of DIC can include hemorrhage (localized or diffuse), thrombosis, hemolytic anemia, and organ dysfunction (slide 57)</a:t>
            </a:r>
          </a:p>
          <a:p>
            <a:pPr marL="1884362" lvl="5" indent="-342900" defTabSz="-60325">
              <a:buFont typeface="+mj-lt"/>
              <a:buAutoNum type="arabicParenR"/>
            </a:pPr>
            <a:r>
              <a:rPr lang="en-US" sz="1600" dirty="0" smtClean="0">
                <a:latin typeface="Arial Narrow"/>
                <a:cs typeface="Arial Narrow"/>
              </a:rPr>
              <a:t>Know the underlying diseases unique to the neonate that are associated with DIC (slide 59)</a:t>
            </a:r>
          </a:p>
        </p:txBody>
      </p:sp>
    </p:spTree>
    <p:extLst>
      <p:ext uri="{BB962C8B-B14F-4D97-AF65-F5344CB8AC3E}">
        <p14:creationId xmlns:p14="http://schemas.microsoft.com/office/powerpoint/2010/main" val="3928541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TotalTime>
  <Words>5816</Words>
  <Application>Microsoft Office PowerPoint</Application>
  <PresentationFormat>On-screen Show (4:3)</PresentationFormat>
  <Paragraphs>1170</Paragraphs>
  <Slides>106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106</vt:i4>
      </vt:variant>
    </vt:vector>
  </HeadingPairs>
  <TitlesOfParts>
    <vt:vector size="112" baseType="lpstr">
      <vt:lpstr>ＭＳ Ｐゴシック</vt:lpstr>
      <vt:lpstr>Arial</vt:lpstr>
      <vt:lpstr>Arial Narrow</vt:lpstr>
      <vt:lpstr>Calibri</vt:lpstr>
      <vt:lpstr>Lucida Grande</vt:lpstr>
      <vt:lpstr>Office Theme</vt:lpstr>
      <vt:lpstr>Header</vt:lpstr>
      <vt:lpstr>Abbreviations</vt:lpstr>
      <vt:lpstr>Lecture Outline</vt:lpstr>
      <vt:lpstr>PowerPoint Presentation</vt:lpstr>
      <vt:lpstr>Primary Hemostasis</vt:lpstr>
      <vt:lpstr>Lecture Outline</vt:lpstr>
      <vt:lpstr>Disorders of Primary Hemostasis</vt:lpstr>
      <vt:lpstr>Ehler-Danlos Syndrome</vt:lpstr>
      <vt:lpstr>PowerPoint Presentation</vt:lpstr>
      <vt:lpstr>Osteogenesis imperfecta</vt:lpstr>
      <vt:lpstr>Lecture Outline</vt:lpstr>
      <vt:lpstr>Properties of Hemostatic Factors</vt:lpstr>
      <vt:lpstr>Classical Coagulation Cascade</vt:lpstr>
      <vt:lpstr>Contact Activation System</vt:lpstr>
      <vt:lpstr>Physiologic Coagulation</vt:lpstr>
      <vt:lpstr>Physiologic Coagulation</vt:lpstr>
      <vt:lpstr>Physiologic Coagulation</vt:lpstr>
      <vt:lpstr>Thrombin’s procoagulant/antifibrinolytic effects on coagulation factors</vt:lpstr>
      <vt:lpstr>PowerPoint Presentation</vt:lpstr>
      <vt:lpstr>Fibrinogen structure and gene</vt:lpstr>
      <vt:lpstr>Fibrin-platelet interaction</vt:lpstr>
      <vt:lpstr>Fibrinogen special features </vt:lpstr>
      <vt:lpstr>Factor XIII special features</vt:lpstr>
      <vt:lpstr>Lecture Outline</vt:lpstr>
      <vt:lpstr>Natural Coagulation Inhibitors</vt:lpstr>
      <vt:lpstr>PowerPoint Presentation</vt:lpstr>
      <vt:lpstr>Lecture Outline</vt:lpstr>
      <vt:lpstr>Fibrinolysis and natural inhibitors</vt:lpstr>
      <vt:lpstr>Tests of fibrinolytic system</vt:lpstr>
      <vt:lpstr>Fibrinolytic and anti-fibrinolytic drugs</vt:lpstr>
      <vt:lpstr>Mechanism of action of antifibrinolytic drugs</vt:lpstr>
      <vt:lpstr>Lecture Outline</vt:lpstr>
      <vt:lpstr>Factor Deficiencies and Coagulation Assays</vt:lpstr>
      <vt:lpstr>Thrombin Time</vt:lpstr>
      <vt:lpstr>PowerPoint Presentation</vt:lpstr>
      <vt:lpstr>PowerPoint Presentation</vt:lpstr>
      <vt:lpstr>Factor XIII and Coagulation Assays</vt:lpstr>
      <vt:lpstr>Lecture Outline</vt:lpstr>
      <vt:lpstr>Vitamin K metabolism and warfarin</vt:lpstr>
      <vt:lpstr>Warfarin special features</vt:lpstr>
      <vt:lpstr>PowerPoint Presentation</vt:lpstr>
      <vt:lpstr>Effects of DDAVP (desmopressin)</vt:lpstr>
      <vt:lpstr>Lecture Outline</vt:lpstr>
      <vt:lpstr>Disorders of Coagulation</vt:lpstr>
      <vt:lpstr>Screening tests</vt:lpstr>
      <vt:lpstr>Disorders of Coagulation</vt:lpstr>
      <vt:lpstr>Artifacts in coagulation tests</vt:lpstr>
      <vt:lpstr>Disorders of Coagulation</vt:lpstr>
      <vt:lpstr>Limitations as pre-operative tests</vt:lpstr>
      <vt:lpstr>Disorders of Coagulation</vt:lpstr>
      <vt:lpstr>Factors that are acute phase reactants</vt:lpstr>
      <vt:lpstr>Disseminated intravascular coagulation</vt:lpstr>
      <vt:lpstr>PowerPoint Presentation</vt:lpstr>
      <vt:lpstr>Causes of DIC</vt:lpstr>
      <vt:lpstr>Purpura fulminans</vt:lpstr>
      <vt:lpstr>Disseminated intravascular coagulation</vt:lpstr>
      <vt:lpstr>Clinical features</vt:lpstr>
      <vt:lpstr>Disseminated intravascular coagulation</vt:lpstr>
      <vt:lpstr>Laboratory findings</vt:lpstr>
      <vt:lpstr>Disseminated intravascular coagulation</vt:lpstr>
      <vt:lpstr>Treatment and outcome</vt:lpstr>
      <vt:lpstr>Vitamin K deficiency</vt:lpstr>
      <vt:lpstr>Pathophysiology</vt:lpstr>
      <vt:lpstr>Vitamin K deficiency</vt:lpstr>
      <vt:lpstr>Pathophysiology</vt:lpstr>
      <vt:lpstr>Vitamin K deficient newborn (did not receive prophylactic vitamin K)</vt:lpstr>
      <vt:lpstr>Vitamin K deficiency</vt:lpstr>
      <vt:lpstr>Laboratory findings</vt:lpstr>
      <vt:lpstr>PowerPoint Presentation</vt:lpstr>
      <vt:lpstr>Vitamin K deficiency</vt:lpstr>
      <vt:lpstr>Treatment and response</vt:lpstr>
      <vt:lpstr>Vitamin K deficient newborn before and 3 days after vitamin K</vt:lpstr>
      <vt:lpstr>Vitamin K deficiency</vt:lpstr>
      <vt:lpstr>Drug-induced vitamin K deficiency</vt:lpstr>
      <vt:lpstr>Liver disease</vt:lpstr>
      <vt:lpstr>Pathophysiology</vt:lpstr>
      <vt:lpstr>Liver disease</vt:lpstr>
      <vt:lpstr>Laboratory features (coagulation tests)</vt:lpstr>
      <vt:lpstr>Liver disease</vt:lpstr>
      <vt:lpstr>Treatment</vt:lpstr>
      <vt:lpstr>Blood coagulation inhibitors </vt:lpstr>
      <vt:lpstr>Mixing Studies</vt:lpstr>
      <vt:lpstr>Blood coagulation inhibitors </vt:lpstr>
      <vt:lpstr>Specific factor inhibitors</vt:lpstr>
      <vt:lpstr>Blood coagulation inhibitors </vt:lpstr>
      <vt:lpstr>Lupus anticoagulant</vt:lpstr>
      <vt:lpstr>Lupus anticoagulant laboratory testing</vt:lpstr>
      <vt:lpstr>dRVVT</vt:lpstr>
      <vt:lpstr>Lupus anticoagulant management</vt:lpstr>
      <vt:lpstr>Miscellaneous acquired bleeding disorders</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vector>
  </TitlesOfParts>
  <Company>AMC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dc:title>
  <dc:creator>epetraglia</dc:creator>
  <cp:lastModifiedBy>Stephanie Wimmerstedt</cp:lastModifiedBy>
  <cp:revision>39</cp:revision>
  <cp:lastPrinted>2014-12-15T19:38:16Z</cp:lastPrinted>
  <dcterms:created xsi:type="dcterms:W3CDTF">2014-06-26T18:08:03Z</dcterms:created>
  <dcterms:modified xsi:type="dcterms:W3CDTF">2016-12-30T20:26:29Z</dcterms:modified>
</cp:coreProperties>
</file>