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2"/>
  </p:notes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25" r:id="rId6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197" autoAdjust="0"/>
    <p:restoredTop sz="94667"/>
  </p:normalViewPr>
  <p:slideViewPr>
    <p:cSldViewPr snapToGrid="0" snapToObjects="1">
      <p:cViewPr varScale="1">
        <p:scale>
          <a:sx n="109" d="100"/>
          <a:sy n="10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presProps" Target="presProps.xml"/><Relationship Id="rId68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69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6A4D4E-EAE7-7E49-BEFC-A32F020685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4518DB-7365-D241-AEC3-569855C98F8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C818220-48CA-6844-9D09-AF8B1B42C2D1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D432EDA-EF5A-BC41-B70B-227EA61C0C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A465F36-AD7C-8D46-BB53-CD0925CD1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102F8-F876-4046-BCCD-4C47047B4B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93351-D7EC-A044-BCFE-3DCAF74C38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F979DDF-C658-664E-ADA9-A03C6D4B7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3447" indent="-28879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018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4670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9323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53975" indent="-230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18627" indent="-230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83280" indent="-230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47932" indent="-230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C437A69-8965-4235-9BEB-C6EDD7EEA56D}" type="slidenum">
              <a:rPr lang="en-US" altLang="en-US" smtClean="0"/>
              <a:pPr eaLnBrk="1" hangingPunct="1"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765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95456" y="257695"/>
            <a:ext cx="6833060" cy="3252268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Session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95456" y="3740583"/>
            <a:ext cx="6833059" cy="1671925"/>
          </a:xfrm>
        </p:spPr>
        <p:txBody>
          <a:bodyPr/>
          <a:lstStyle>
            <a:lvl1pPr marL="0" indent="0" algn="ctr"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  <a:br>
              <a:rPr lang="en-US" dirty="0"/>
            </a:br>
            <a:r>
              <a:rPr lang="en-US" b="0" dirty="0"/>
              <a:t>Speaker Institution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3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26B3C-DD9A-5F47-92DC-8D0C2397D3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1822369-DD4F-A64F-8FBE-460AAB12AF27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99C88-5FC5-3C45-B4A6-CD23B4019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170D4-10D2-FC49-8933-460869B08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E15B82-B716-3E4F-A62D-764CBC616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73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EB4BA-77F7-854C-9381-CCB6772643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3E251E4-A4F5-8049-9403-568B14079F31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FDA10-CF2C-E94E-B88E-E5C766CC7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8CB88-E26B-2746-81F1-E61FAFAA9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21FD50D-FD06-CC41-9B36-AE578ECBC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5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1631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973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091" y="1825625"/>
            <a:ext cx="5742709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150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220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17" y="365125"/>
            <a:ext cx="11665527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618" y="1681163"/>
            <a:ext cx="573895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618" y="2505075"/>
            <a:ext cx="573895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76118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76118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759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761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21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564" y="332509"/>
            <a:ext cx="4476461" cy="172489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332509"/>
            <a:ext cx="6172200" cy="55364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564" y="2057400"/>
            <a:ext cx="44764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518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543B04-3909-9F45-BCD9-03CE9A6E1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FEE9921-C18A-604F-9069-8A997880C8BA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D2B96B-090F-4348-BB84-288C0C15C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F4324-0123-B845-8B65-CB856CF8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8D5A93-B5B0-5D49-BF64-FE44E597D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89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F5FBAF6-927D-8E42-806C-9682F08AD1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7091" y="365125"/>
            <a:ext cx="1161010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C715126-FB0B-C442-B926-BAAEB1BFAC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77091" y="1825625"/>
            <a:ext cx="11610109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98B250AD-5EEA-C24D-8F00-A6428F0E3A7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11775" y="1122363"/>
            <a:ext cx="6564313" cy="2387600"/>
          </a:xfrm>
        </p:spPr>
        <p:txBody>
          <a:bodyPr/>
          <a:lstStyle/>
          <a:p>
            <a:r>
              <a:rPr lang="en-US" altLang="en-US" dirty="0"/>
              <a:t>Acute and Chronic Myeloid Leukemia</a:t>
            </a:r>
          </a:p>
        </p:txBody>
      </p:sp>
      <p:sp>
        <p:nvSpPr>
          <p:cNvPr id="14338" name="Subtitle 2">
            <a:extLst>
              <a:ext uri="{FF2B5EF4-FFF2-40B4-BE49-F238E27FC236}">
                <a16:creationId xmlns:a16="http://schemas.microsoft.com/office/drawing/2014/main" id="{252F0D66-137E-FE47-8C21-F6B35E5632D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11775" y="3602038"/>
            <a:ext cx="6564313" cy="1655762"/>
          </a:xfrm>
        </p:spPr>
        <p:txBody>
          <a:bodyPr/>
          <a:lstStyle/>
          <a:p>
            <a:r>
              <a:rPr lang="en-US" altLang="en-US" dirty="0"/>
              <a:t>Patrick Brown, MD</a:t>
            </a:r>
          </a:p>
          <a:p>
            <a:r>
              <a:rPr lang="en-US" altLang="en-US" dirty="0"/>
              <a:t>Johns Hopkins Kimmel Cancer Center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970059" y="106364"/>
            <a:ext cx="9469341" cy="808037"/>
          </a:xfrm>
        </p:spPr>
        <p:txBody>
          <a:bodyPr anchor="t"/>
          <a:lstStyle/>
          <a:p>
            <a:r>
              <a:rPr lang="en-US" altLang="en-US" dirty="0"/>
              <a:t>Major Myeloid Leukemia Predispositions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437072" y="4974467"/>
            <a:ext cx="6400799" cy="1535462"/>
          </a:xfrm>
        </p:spPr>
        <p:txBody>
          <a:bodyPr/>
          <a:lstStyle/>
          <a:p>
            <a:r>
              <a:rPr lang="en-US" altLang="en-US" dirty="0"/>
              <a:t>Marrow failure syndromes – MDS, AML</a:t>
            </a:r>
          </a:p>
          <a:p>
            <a:r>
              <a:rPr lang="en-US" altLang="en-US" dirty="0"/>
              <a:t>JMML-related conditions (NF1, Noonan)</a:t>
            </a:r>
          </a:p>
          <a:p>
            <a:r>
              <a:rPr lang="en-US" altLang="en-US" dirty="0"/>
              <a:t>Down syndrome – ALL, TMD/AMKL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13" t="62698" r="7021" b="3198"/>
          <a:stretch/>
        </p:blipFill>
        <p:spPr>
          <a:xfrm>
            <a:off x="1015204" y="742655"/>
            <a:ext cx="9464614" cy="374878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317557" y="4132664"/>
            <a:ext cx="1598212" cy="28624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317556" y="3373275"/>
            <a:ext cx="2910177" cy="28624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138360" y="3862319"/>
            <a:ext cx="738146" cy="28624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93A620-09D3-4330-B7D3-16C421BBE5A7}"/>
              </a:ext>
            </a:extLst>
          </p:cNvPr>
          <p:cNvSpPr/>
          <p:nvPr/>
        </p:nvSpPr>
        <p:spPr>
          <a:xfrm>
            <a:off x="9490578" y="4540195"/>
            <a:ext cx="2396622" cy="21236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From Arber DA, </a:t>
            </a:r>
            <a:r>
              <a:rPr lang="en-US" sz="1200" dirty="0" err="1">
                <a:solidFill>
                  <a:srgbClr val="000000"/>
                </a:solidFill>
              </a:rPr>
              <a:t>Orazi</a:t>
            </a:r>
            <a:r>
              <a:rPr lang="en-US" sz="1200" dirty="0">
                <a:solidFill>
                  <a:srgbClr val="000000"/>
                </a:solidFill>
              </a:rPr>
              <a:t> A, </a:t>
            </a:r>
            <a:r>
              <a:rPr lang="en-US" sz="1200" dirty="0" err="1">
                <a:solidFill>
                  <a:srgbClr val="000000"/>
                </a:solidFill>
              </a:rPr>
              <a:t>Hasserjian</a:t>
            </a:r>
            <a:r>
              <a:rPr lang="en-US" sz="1200" dirty="0">
                <a:solidFill>
                  <a:srgbClr val="000000"/>
                </a:solidFill>
              </a:rPr>
              <a:t> R, Thiele J, Borowitz MJ, Le Beau MM, Bloomfield CD, </a:t>
            </a:r>
            <a:r>
              <a:rPr lang="en-US" sz="1200" dirty="0" err="1">
                <a:solidFill>
                  <a:srgbClr val="000000"/>
                </a:solidFill>
              </a:rPr>
              <a:t>Cazzola</a:t>
            </a:r>
            <a:r>
              <a:rPr lang="en-US" sz="1200" dirty="0">
                <a:solidFill>
                  <a:srgbClr val="000000"/>
                </a:solidFill>
              </a:rPr>
              <a:t> M, </a:t>
            </a:r>
            <a:r>
              <a:rPr lang="en-US" sz="1200" dirty="0" err="1">
                <a:solidFill>
                  <a:srgbClr val="000000"/>
                </a:solidFill>
              </a:rPr>
              <a:t>Vardiman</a:t>
            </a:r>
            <a:r>
              <a:rPr lang="en-US" sz="1200" dirty="0">
                <a:solidFill>
                  <a:srgbClr val="000000"/>
                </a:solidFill>
              </a:rPr>
              <a:t> JW. The 2016 revision to the World Health Organization classification of myeloid neoplasms and acute leukemia. </a:t>
            </a:r>
            <a:r>
              <a:rPr lang="en-US" sz="1200" i="1" dirty="0">
                <a:solidFill>
                  <a:srgbClr val="000000"/>
                </a:solidFill>
              </a:rPr>
              <a:t>Blood. </a:t>
            </a:r>
            <a:r>
              <a:rPr lang="en-US" sz="1200" dirty="0">
                <a:solidFill>
                  <a:srgbClr val="000000"/>
                </a:solidFill>
              </a:rPr>
              <a:t>2016 May 19;127(20):2391-405. </a:t>
            </a:r>
            <a:r>
              <a:rPr lang="en-US" sz="1200" dirty="0" err="1">
                <a:solidFill>
                  <a:srgbClr val="000000"/>
                </a:solidFill>
              </a:rPr>
              <a:t>doi</a:t>
            </a:r>
            <a:r>
              <a:rPr lang="en-US" sz="1200" dirty="0">
                <a:solidFill>
                  <a:srgbClr val="000000"/>
                </a:solidFill>
              </a:rPr>
              <a:t>: 10.1182/blood-2016-03-643544. © 2016, American Society of Hematology. Used with permission.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97193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8358188" cy="808038"/>
          </a:xfrm>
        </p:spPr>
        <p:txBody>
          <a:bodyPr anchor="t"/>
          <a:lstStyle/>
          <a:p>
            <a:r>
              <a:rPr lang="en-US" altLang="en-US"/>
              <a:t>Marrow Failure and MDS/AML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919288" y="1438275"/>
          <a:ext cx="8286750" cy="4459478"/>
        </p:xfrm>
        <a:graphic>
          <a:graphicData uri="http://schemas.openxmlformats.org/drawingml/2006/table">
            <a:tbl>
              <a:tblPr/>
              <a:tblGrid>
                <a:gridCol w="214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6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7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41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Disorder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Clinical features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Molecular genetic features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288">
                <a:tc>
                  <a:txBody>
                    <a:bodyPr/>
                    <a:lstStyle>
                      <a:lvl1pPr marL="1651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Fanconi anemia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651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Characteristic congenital abnormalities (skeletal, renal, mental retardation), progressive bone marrow failure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651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Mutations in one of several components of FA/BRCA multi-protein complex involved in homology-directed DNA repair, resulting in chromosomal instability, increased sensitivity to genotoxic agents (mitomycin C, diepoxybutane), cancer risk</a:t>
                      </a:r>
                    </a:p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802">
                <a:tc>
                  <a:txBody>
                    <a:bodyPr/>
                    <a:lstStyle>
                      <a:lvl1pPr marL="1651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Dyskeratosis congenita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651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Abnormal skin pigmentation, nail dystrophy, leukoplakia, progressive bone marrow failure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651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Mutations in one of several components of telomerase complex mutations (</a:t>
                      </a:r>
                      <a:r>
                        <a:rPr kumimoji="0" lang="en-US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DKC1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(XR), </a:t>
                      </a:r>
                      <a:r>
                        <a:rPr kumimoji="0" lang="en-US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TERC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(AD), </a:t>
                      </a:r>
                      <a:r>
                        <a:rPr kumimoji="0" lang="en-US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TINF2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(AD), others), resulting in defective telomere maintenance</a:t>
                      </a:r>
                    </a:p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333" name="Content Placeholder 2"/>
          <p:cNvSpPr>
            <a:spLocks noGrp="1"/>
          </p:cNvSpPr>
          <p:nvPr>
            <p:ph idx="1"/>
          </p:nvPr>
        </p:nvSpPr>
        <p:spPr>
          <a:xfrm>
            <a:off x="1828800" y="838201"/>
            <a:ext cx="8534400" cy="4602163"/>
          </a:xfrm>
        </p:spPr>
        <p:txBody>
          <a:bodyPr/>
          <a:lstStyle/>
          <a:p>
            <a:r>
              <a:rPr lang="en-US" altLang="en-US"/>
              <a:t>Pancytopenia</a:t>
            </a:r>
          </a:p>
        </p:txBody>
      </p:sp>
    </p:spTree>
    <p:extLst>
      <p:ext uri="{BB962C8B-B14F-4D97-AF65-F5344CB8AC3E}">
        <p14:creationId xmlns:p14="http://schemas.microsoft.com/office/powerpoint/2010/main" val="3812172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828800" y="146050"/>
            <a:ext cx="8510588" cy="808038"/>
          </a:xfrm>
        </p:spPr>
        <p:txBody>
          <a:bodyPr anchor="t"/>
          <a:lstStyle/>
          <a:p>
            <a:r>
              <a:rPr lang="en-US" altLang="en-US"/>
              <a:t>Marrow Failure and MDS/AML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781175" y="2327275"/>
          <a:ext cx="8286750" cy="1778000"/>
        </p:xfrm>
        <a:graphic>
          <a:graphicData uri="http://schemas.openxmlformats.org/drawingml/2006/table">
            <a:tbl>
              <a:tblPr/>
              <a:tblGrid>
                <a:gridCol w="214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6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7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44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Disorder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Clinical features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Molecular genetic features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563">
                <a:tc>
                  <a:txBody>
                    <a:bodyPr/>
                    <a:lstStyle>
                      <a:lvl1pPr marL="1651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Diamond-Blackfan anemia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651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Pure red cell aplasia, characteristic congenital abnormalities (facial, skeletal, genitourinary)</a:t>
                      </a:r>
                    </a:p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651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Mutations in one of several ribosomal protein genes </a:t>
                      </a:r>
                    </a:p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RPS19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RPL5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others)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353" name="Content Placeholder 2"/>
          <p:cNvSpPr>
            <a:spLocks noGrp="1"/>
          </p:cNvSpPr>
          <p:nvPr>
            <p:ph idx="1"/>
          </p:nvPr>
        </p:nvSpPr>
        <p:spPr>
          <a:xfrm>
            <a:off x="1768475" y="1752601"/>
            <a:ext cx="8534400" cy="3706813"/>
          </a:xfrm>
        </p:spPr>
        <p:txBody>
          <a:bodyPr/>
          <a:lstStyle/>
          <a:p>
            <a:r>
              <a:rPr lang="en-US" altLang="en-US"/>
              <a:t>Anemia</a:t>
            </a:r>
          </a:p>
        </p:txBody>
      </p:sp>
    </p:spTree>
    <p:extLst>
      <p:ext uri="{BB962C8B-B14F-4D97-AF65-F5344CB8AC3E}">
        <p14:creationId xmlns:p14="http://schemas.microsoft.com/office/powerpoint/2010/main" val="2842899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905000" y="146050"/>
            <a:ext cx="8358188" cy="808038"/>
          </a:xfrm>
        </p:spPr>
        <p:txBody>
          <a:bodyPr anchor="t"/>
          <a:lstStyle/>
          <a:p>
            <a:r>
              <a:rPr lang="en-US" altLang="en-US"/>
              <a:t>Marrow Failure and MDS/AML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820863" y="2011363"/>
          <a:ext cx="8286750" cy="3484562"/>
        </p:xfrm>
        <a:graphic>
          <a:graphicData uri="http://schemas.openxmlformats.org/drawingml/2006/table">
            <a:tbl>
              <a:tblPr/>
              <a:tblGrid>
                <a:gridCol w="214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6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7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43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Disorder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Clinical features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Molecular genetic features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311">
                <a:tc>
                  <a:txBody>
                    <a:bodyPr/>
                    <a:lstStyle>
                      <a:lvl1pPr marL="1651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Schwachman-Diamond syndrome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651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Neutropenia, exocrine pancreatic insufficiency, skeletal abnormalities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651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SBDS 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mutations, affecting rRNA processing and 40S subunit biogenesis</a:t>
                      </a:r>
                    </a:p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0897">
                <a:tc>
                  <a:txBody>
                    <a:bodyPr/>
                    <a:lstStyle>
                      <a:lvl1pPr marL="1651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Severe congenital neutropenia </a:t>
                      </a:r>
                    </a:p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(Kostmann syndrome)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651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Severe congenital neutropenia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651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Mutations in</a:t>
                      </a:r>
                      <a:r>
                        <a:rPr kumimoji="0" lang="en-US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ELA2 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(elastase) most common, others include </a:t>
                      </a:r>
                      <a:r>
                        <a:rPr kumimoji="0" lang="en-US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GFI1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and </a:t>
                      </a:r>
                      <a:r>
                        <a:rPr kumimoji="0" lang="en-US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HAX1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; result in agranulocytosis; secondary activating mutations of G-CSF receptor often responsible for progression to AML</a:t>
                      </a:r>
                    </a:p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381" name="Content Placeholder 2"/>
          <p:cNvSpPr>
            <a:spLocks noGrp="1"/>
          </p:cNvSpPr>
          <p:nvPr>
            <p:ph idx="1"/>
          </p:nvPr>
        </p:nvSpPr>
        <p:spPr>
          <a:xfrm>
            <a:off x="1768475" y="1371601"/>
            <a:ext cx="8534400" cy="4011613"/>
          </a:xfrm>
        </p:spPr>
        <p:txBody>
          <a:bodyPr/>
          <a:lstStyle/>
          <a:p>
            <a:r>
              <a:rPr lang="en-US" altLang="en-US"/>
              <a:t>Neutropenia</a:t>
            </a:r>
          </a:p>
        </p:txBody>
      </p:sp>
    </p:spTree>
    <p:extLst>
      <p:ext uri="{BB962C8B-B14F-4D97-AF65-F5344CB8AC3E}">
        <p14:creationId xmlns:p14="http://schemas.microsoft.com/office/powerpoint/2010/main" val="1950078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905000" y="146050"/>
            <a:ext cx="8434388" cy="808038"/>
          </a:xfrm>
        </p:spPr>
        <p:txBody>
          <a:bodyPr anchor="t"/>
          <a:lstStyle/>
          <a:p>
            <a:r>
              <a:rPr lang="en-US" altLang="en-US"/>
              <a:t>Marrow Failure and MDS/AML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620547"/>
              </p:ext>
            </p:extLst>
          </p:nvPr>
        </p:nvGraphicFramePr>
        <p:xfrm>
          <a:off x="1792288" y="2143125"/>
          <a:ext cx="8286750" cy="1777742"/>
        </p:xfrm>
        <a:graphic>
          <a:graphicData uri="http://schemas.openxmlformats.org/drawingml/2006/table">
            <a:tbl>
              <a:tblPr/>
              <a:tblGrid>
                <a:gridCol w="214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6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7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439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Disorder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Clinical features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Molecular genetic features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350">
                <a:tc>
                  <a:txBody>
                    <a:bodyPr/>
                    <a:lstStyle>
                      <a:lvl1pPr marL="1651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Congential amegakaryocytic thrombocytopenia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651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Congenital thrombocytopenia, progressive bone marrow failure</a:t>
                      </a:r>
                    </a:p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651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MPL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thrombopoietin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receptor) mutations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405" name="Content Placeholder 2"/>
          <p:cNvSpPr>
            <a:spLocks noGrp="1"/>
          </p:cNvSpPr>
          <p:nvPr>
            <p:ph idx="1"/>
          </p:nvPr>
        </p:nvSpPr>
        <p:spPr>
          <a:xfrm>
            <a:off x="1768475" y="1524001"/>
            <a:ext cx="8534400" cy="3859213"/>
          </a:xfrm>
        </p:spPr>
        <p:txBody>
          <a:bodyPr/>
          <a:lstStyle/>
          <a:p>
            <a:r>
              <a:rPr lang="en-US" altLang="en-US"/>
              <a:t>Thrombocytopenia</a:t>
            </a:r>
          </a:p>
        </p:txBody>
      </p:sp>
    </p:spTree>
    <p:extLst>
      <p:ext uri="{BB962C8B-B14F-4D97-AF65-F5344CB8AC3E}">
        <p14:creationId xmlns:p14="http://schemas.microsoft.com/office/powerpoint/2010/main" val="3771136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267201" y="76200"/>
            <a:ext cx="2651125" cy="808038"/>
          </a:xfrm>
        </p:spPr>
        <p:txBody>
          <a:bodyPr anchor="t"/>
          <a:lstStyle/>
          <a:p>
            <a:r>
              <a:rPr lang="en-US" altLang="en-US"/>
              <a:t>t-AML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1676401" y="1249365"/>
            <a:ext cx="8405813" cy="1764180"/>
          </a:xfrm>
          <a:solidFill>
            <a:schemeClr val="accent6">
              <a:lumMod val="60000"/>
              <a:lumOff val="40000"/>
            </a:schemeClr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Know the characteristic chromosomal abnormalities and clinical characteristics in secondary acute myeloid leukemia resulting from </a:t>
            </a:r>
            <a:r>
              <a:rPr lang="en-US" dirty="0" err="1"/>
              <a:t>topoisomerase</a:t>
            </a:r>
            <a:r>
              <a:rPr lang="en-US" dirty="0"/>
              <a:t> II inhibitors and from </a:t>
            </a:r>
            <a:r>
              <a:rPr lang="en-US" dirty="0" err="1"/>
              <a:t>alkylators</a:t>
            </a:r>
            <a:r>
              <a:rPr lang="en-US" dirty="0"/>
              <a:t>, respectively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627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264921" y="163665"/>
            <a:ext cx="5413375" cy="808038"/>
          </a:xfrm>
        </p:spPr>
        <p:txBody>
          <a:bodyPr anchor="t"/>
          <a:lstStyle/>
          <a:p>
            <a:r>
              <a:rPr lang="en-US" altLang="en-US" dirty="0"/>
              <a:t>t-AML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105231" y="1249584"/>
            <a:ext cx="10185621" cy="4602162"/>
          </a:xfrm>
        </p:spPr>
        <p:txBody>
          <a:bodyPr/>
          <a:lstStyle/>
          <a:p>
            <a:r>
              <a:rPr lang="en-US" altLang="en-US" dirty="0"/>
              <a:t>Alkylating agents and radiation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Long latency (5 -7 year) from exposure, common preceding MDS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u="sng" dirty="0"/>
              <a:t>Cytogenetics</a:t>
            </a:r>
            <a:r>
              <a:rPr lang="en-US" altLang="en-US" dirty="0"/>
              <a:t>: -7, del(7q), -5, del(5q); complex cytogenetics</a:t>
            </a:r>
          </a:p>
          <a:p>
            <a:r>
              <a:rPr lang="en-US" altLang="en-US" dirty="0"/>
              <a:t>Topoisomerase II inhibitors (etoposide &gt; </a:t>
            </a:r>
            <a:r>
              <a:rPr lang="en-US" altLang="en-US" dirty="0" err="1"/>
              <a:t>anthracyclines</a:t>
            </a:r>
            <a:r>
              <a:rPr lang="en-US" altLang="en-US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Short latency (1-2 years) from exposure, rare preceding MDS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u="sng" dirty="0"/>
              <a:t>Cytogenetics</a:t>
            </a:r>
            <a:r>
              <a:rPr lang="en-US" altLang="en-US" dirty="0"/>
              <a:t>: 11q23 rearrangements most common, but t(8;21), t(15;17), t(9;22) and </a:t>
            </a:r>
            <a:r>
              <a:rPr lang="en-US" altLang="en-US" dirty="0" err="1"/>
              <a:t>inv</a:t>
            </a:r>
            <a:r>
              <a:rPr lang="en-US" altLang="en-US" dirty="0"/>
              <a:t>(16) can also occur</a:t>
            </a:r>
          </a:p>
          <a:p>
            <a:r>
              <a:rPr lang="en-US" altLang="en-US" dirty="0"/>
              <a:t>Regardless of age at presentation or etiology, t-MDS/t-AML tends to be more refractory to therapy than de novo MDS or AML</a:t>
            </a:r>
          </a:p>
        </p:txBody>
      </p:sp>
    </p:spTree>
    <p:extLst>
      <p:ext uri="{BB962C8B-B14F-4D97-AF65-F5344CB8AC3E}">
        <p14:creationId xmlns:p14="http://schemas.microsoft.com/office/powerpoint/2010/main" val="2336324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Myeloid Leukemia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Basic Science and Pathophysiology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Epidemiology and Risk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Management and Treatment</a:t>
            </a:r>
          </a:p>
        </p:txBody>
      </p:sp>
    </p:spTree>
    <p:extLst>
      <p:ext uri="{BB962C8B-B14F-4D97-AF65-F5344CB8AC3E}">
        <p14:creationId xmlns:p14="http://schemas.microsoft.com/office/powerpoint/2010/main" val="3138347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581401" y="228600"/>
            <a:ext cx="4773613" cy="808038"/>
          </a:xfrm>
        </p:spPr>
        <p:txBody>
          <a:bodyPr anchor="t"/>
          <a:lstStyle/>
          <a:p>
            <a:r>
              <a:rPr lang="en-US" altLang="en-US"/>
              <a:t>Epidemiology</a:t>
            </a: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2114550" y="1524000"/>
            <a:ext cx="7346950" cy="1752600"/>
          </a:xfrm>
          <a:solidFill>
            <a:schemeClr val="accent6">
              <a:lumMod val="60000"/>
              <a:lumOff val="40000"/>
            </a:schemeClr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Know the incidence of ALL, </a:t>
            </a:r>
            <a:r>
              <a:rPr lang="en-US" b="1" dirty="0">
                <a:solidFill>
                  <a:srgbClr val="FF0000"/>
                </a:solidFill>
              </a:rPr>
              <a:t>AML</a:t>
            </a:r>
            <a:r>
              <a:rPr lang="en-US" dirty="0"/>
              <a:t> and </a:t>
            </a:r>
            <a:r>
              <a:rPr lang="en-US" b="1" dirty="0">
                <a:solidFill>
                  <a:srgbClr val="00B050"/>
                </a:solidFill>
              </a:rPr>
              <a:t>CML</a:t>
            </a:r>
            <a:r>
              <a:rPr lang="en-US" dirty="0"/>
              <a:t>, and the peak age at which each of these occur </a:t>
            </a:r>
          </a:p>
        </p:txBody>
      </p:sp>
    </p:spTree>
    <p:extLst>
      <p:ext uri="{BB962C8B-B14F-4D97-AF65-F5344CB8AC3E}">
        <p14:creationId xmlns:p14="http://schemas.microsoft.com/office/powerpoint/2010/main" val="3074762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/>
          <a:stretch>
            <a:fillRect/>
          </a:stretch>
        </p:blipFill>
        <p:spPr bwMode="auto">
          <a:xfrm>
            <a:off x="1905001" y="838200"/>
            <a:ext cx="74771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 bwMode="auto">
          <a:xfrm>
            <a:off x="2965451" y="5411788"/>
            <a:ext cx="6143625" cy="119062"/>
          </a:xfrm>
          <a:custGeom>
            <a:avLst/>
            <a:gdLst>
              <a:gd name="connsiteX0" fmla="*/ 0 w 2794716"/>
              <a:gd name="connsiteY0" fmla="*/ 1120462 h 1120462"/>
              <a:gd name="connsiteX1" fmla="*/ 1815922 w 2794716"/>
              <a:gd name="connsiteY1" fmla="*/ 875763 h 1120462"/>
              <a:gd name="connsiteX2" fmla="*/ 2794716 w 2794716"/>
              <a:gd name="connsiteY2" fmla="*/ 0 h 112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4716" h="1120462">
                <a:moveTo>
                  <a:pt x="0" y="1120462"/>
                </a:moveTo>
                <a:cubicBezTo>
                  <a:pt x="675068" y="1091484"/>
                  <a:pt x="1350136" y="1062507"/>
                  <a:pt x="1815922" y="875763"/>
                </a:cubicBezTo>
                <a:cubicBezTo>
                  <a:pt x="2281708" y="689019"/>
                  <a:pt x="2538212" y="344509"/>
                  <a:pt x="2794716" y="0"/>
                </a:cubicBezTo>
              </a:path>
            </a:pathLst>
          </a:cu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>
              <a:latin typeface="Palatino" pitchFamily="18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9218614" y="5181600"/>
            <a:ext cx="59182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B050"/>
                </a:solidFill>
                <a:latin typeface="+mj-lt"/>
                <a:cs typeface="Arial" charset="0"/>
              </a:rPr>
              <a:t>CML</a:t>
            </a:r>
          </a:p>
        </p:txBody>
      </p:sp>
      <p:sp>
        <p:nvSpPr>
          <p:cNvPr id="6149" name="Title 1"/>
          <p:cNvSpPr>
            <a:spLocks noGrp="1"/>
          </p:cNvSpPr>
          <p:nvPr>
            <p:ph type="title"/>
          </p:nvPr>
        </p:nvSpPr>
        <p:spPr>
          <a:xfrm>
            <a:off x="3581401" y="76200"/>
            <a:ext cx="4773613" cy="808038"/>
          </a:xfrm>
        </p:spPr>
        <p:txBody>
          <a:bodyPr anchor="t"/>
          <a:lstStyle/>
          <a:p>
            <a:r>
              <a:rPr lang="en-US" altLang="en-US"/>
              <a:t>Epidemiology</a:t>
            </a:r>
          </a:p>
        </p:txBody>
      </p:sp>
    </p:spTree>
    <p:extLst>
      <p:ext uri="{BB962C8B-B14F-4D97-AF65-F5344CB8AC3E}">
        <p14:creationId xmlns:p14="http://schemas.microsoft.com/office/powerpoint/2010/main" val="3930691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talk will follow the topical structure suggested by the ABP: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94" y="1806272"/>
            <a:ext cx="11575964" cy="423998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571555" y="6086349"/>
            <a:ext cx="5021179" cy="6513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Part 1: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AML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/>
              <a:t>/ Part 2: </a:t>
            </a:r>
            <a:r>
              <a:rPr lang="en-US" sz="3200" b="1" dirty="0">
                <a:solidFill>
                  <a:srgbClr val="00B050"/>
                </a:solidFill>
              </a:rPr>
              <a:t>CML</a:t>
            </a:r>
          </a:p>
        </p:txBody>
      </p:sp>
    </p:spTree>
    <p:extLst>
      <p:ext uri="{BB962C8B-B14F-4D97-AF65-F5344CB8AC3E}">
        <p14:creationId xmlns:p14="http://schemas.microsoft.com/office/powerpoint/2010/main" val="675782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/>
          <a:stretch>
            <a:fillRect/>
          </a:stretch>
        </p:blipFill>
        <p:spPr bwMode="auto">
          <a:xfrm>
            <a:off x="2108200" y="862013"/>
            <a:ext cx="7797800" cy="572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" t="1508" r="2341" b="8354"/>
          <a:stretch/>
        </p:blipFill>
        <p:spPr bwMode="auto">
          <a:xfrm>
            <a:off x="2566736" y="838201"/>
            <a:ext cx="7221537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675063" y="1357313"/>
          <a:ext cx="1600200" cy="295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73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CML</a:t>
                      </a:r>
                    </a:p>
                  </a:txBody>
                  <a:tcPr marT="45687" marB="456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Age</a:t>
                      </a:r>
                    </a:p>
                  </a:txBody>
                  <a:tcPr marT="45687" marB="456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Rate per million</a:t>
                      </a:r>
                    </a:p>
                  </a:txBody>
                  <a:tcPr marT="45687" marB="4568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&lt; 2</a:t>
                      </a:r>
                    </a:p>
                  </a:txBody>
                  <a:tcPr marT="45687" marB="456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marT="45687" marB="4568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2-14</a:t>
                      </a:r>
                    </a:p>
                  </a:txBody>
                  <a:tcPr marT="45687" marB="456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T="45687" marB="4568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7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15-19</a:t>
                      </a:r>
                    </a:p>
                  </a:txBody>
                  <a:tcPr marT="45687" marB="456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T="45687" marB="4568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7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20-24</a:t>
                      </a:r>
                    </a:p>
                  </a:txBody>
                  <a:tcPr marT="45687" marB="456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T="45687" marB="4568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7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25-34</a:t>
                      </a:r>
                    </a:p>
                  </a:txBody>
                  <a:tcPr marT="45687" marB="456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marT="45687" marB="4568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T="45687" marB="456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T="45687" marB="4568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7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80-84</a:t>
                      </a:r>
                    </a:p>
                  </a:txBody>
                  <a:tcPr marT="45687" marB="456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80</a:t>
                      </a:r>
                    </a:p>
                  </a:txBody>
                  <a:tcPr marT="45687" marB="4568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Freeform 7"/>
          <p:cNvSpPr/>
          <p:nvPr/>
        </p:nvSpPr>
        <p:spPr bwMode="auto">
          <a:xfrm>
            <a:off x="4000500" y="3478213"/>
            <a:ext cx="4464050" cy="1935162"/>
          </a:xfrm>
          <a:custGeom>
            <a:avLst/>
            <a:gdLst>
              <a:gd name="connsiteX0" fmla="*/ 0 w 2794716"/>
              <a:gd name="connsiteY0" fmla="*/ 1120462 h 1120462"/>
              <a:gd name="connsiteX1" fmla="*/ 1815922 w 2794716"/>
              <a:gd name="connsiteY1" fmla="*/ 875763 h 1120462"/>
              <a:gd name="connsiteX2" fmla="*/ 2794716 w 2794716"/>
              <a:gd name="connsiteY2" fmla="*/ 0 h 112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4716" h="1120462">
                <a:moveTo>
                  <a:pt x="0" y="1120462"/>
                </a:moveTo>
                <a:cubicBezTo>
                  <a:pt x="675068" y="1091484"/>
                  <a:pt x="1350136" y="1062507"/>
                  <a:pt x="1815922" y="875763"/>
                </a:cubicBezTo>
                <a:cubicBezTo>
                  <a:pt x="2281708" y="689019"/>
                  <a:pt x="2538212" y="344509"/>
                  <a:pt x="2794716" y="0"/>
                </a:cubicBezTo>
              </a:path>
            </a:pathLst>
          </a:cu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>
              <a:latin typeface="Palatino" pitchFamily="18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8080376" y="3846513"/>
            <a:ext cx="59182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B050"/>
                </a:solidFill>
                <a:latin typeface="+mj-lt"/>
                <a:cs typeface="Arial" charset="0"/>
              </a:rPr>
              <a:t>CML</a:t>
            </a:r>
          </a:p>
        </p:txBody>
      </p:sp>
      <p:sp>
        <p:nvSpPr>
          <p:cNvPr id="7196" name="Title 1"/>
          <p:cNvSpPr>
            <a:spLocks noGrp="1"/>
          </p:cNvSpPr>
          <p:nvPr>
            <p:ph type="title"/>
          </p:nvPr>
        </p:nvSpPr>
        <p:spPr>
          <a:xfrm>
            <a:off x="3581401" y="228600"/>
            <a:ext cx="4773613" cy="808038"/>
          </a:xfrm>
        </p:spPr>
        <p:txBody>
          <a:bodyPr anchor="t"/>
          <a:lstStyle/>
          <a:p>
            <a:r>
              <a:rPr lang="en-US" altLang="en-US"/>
              <a:t>Epidemiology</a:t>
            </a:r>
          </a:p>
        </p:txBody>
      </p:sp>
    </p:spTree>
    <p:extLst>
      <p:ext uri="{BB962C8B-B14F-4D97-AF65-F5344CB8AC3E}">
        <p14:creationId xmlns:p14="http://schemas.microsoft.com/office/powerpoint/2010/main" val="356491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676650" y="152400"/>
            <a:ext cx="4400550" cy="808038"/>
          </a:xfrm>
        </p:spPr>
        <p:txBody>
          <a:bodyPr anchor="t"/>
          <a:lstStyle/>
          <a:p>
            <a:r>
              <a:rPr lang="en-US" altLang="en-US"/>
              <a:t>Epidemiology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2041525" y="1341438"/>
            <a:ext cx="7437438" cy="1249362"/>
          </a:xfrm>
          <a:solidFill>
            <a:schemeClr val="accent6">
              <a:lumMod val="60000"/>
              <a:lumOff val="40000"/>
            </a:schemeClr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Know the concordance rate of ALL and AML in identical twins </a:t>
            </a:r>
          </a:p>
        </p:txBody>
      </p:sp>
    </p:spTree>
    <p:extLst>
      <p:ext uri="{BB962C8B-B14F-4D97-AF65-F5344CB8AC3E}">
        <p14:creationId xmlns:p14="http://schemas.microsoft.com/office/powerpoint/2010/main" val="611501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449638" y="0"/>
            <a:ext cx="5084762" cy="808038"/>
          </a:xfrm>
        </p:spPr>
        <p:txBody>
          <a:bodyPr anchor="t"/>
          <a:lstStyle/>
          <a:p>
            <a:r>
              <a:rPr lang="en-US" altLang="en-US"/>
              <a:t>Monozygotic twins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195414" y="925790"/>
            <a:ext cx="9593209" cy="5857875"/>
          </a:xfrm>
        </p:spPr>
        <p:txBody>
          <a:bodyPr/>
          <a:lstStyle/>
          <a:p>
            <a:r>
              <a:rPr lang="en-US" altLang="en-US" dirty="0"/>
              <a:t>Index case &lt; 1 </a:t>
            </a:r>
            <a:r>
              <a:rPr lang="en-US" altLang="en-US" dirty="0" err="1"/>
              <a:t>yo</a:t>
            </a:r>
            <a:endParaRPr lang="en-US" alt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Very high (close to 100%) concordance with short latency (weeks)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Prenatal </a:t>
            </a:r>
            <a:r>
              <a:rPr lang="en-US" altLang="en-US" dirty="0" err="1"/>
              <a:t>preleukemic</a:t>
            </a:r>
            <a:r>
              <a:rPr lang="en-US" altLang="en-US" dirty="0"/>
              <a:t> event (KMT2A-r, </a:t>
            </a:r>
            <a:r>
              <a:rPr lang="en-US" altLang="en-US" dirty="0" err="1"/>
              <a:t>e.g</a:t>
            </a:r>
            <a:r>
              <a:rPr lang="en-US" altLang="en-US" dirty="0"/>
              <a:t>), intrauterine transfer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KMT2A-r promotes rapid development of cooperating “hits”</a:t>
            </a:r>
          </a:p>
          <a:p>
            <a:r>
              <a:rPr lang="en-US" altLang="en-US" dirty="0"/>
              <a:t>Index case 1-6 </a:t>
            </a:r>
            <a:r>
              <a:rPr lang="en-US" altLang="en-US" dirty="0" err="1"/>
              <a:t>yo</a:t>
            </a:r>
            <a:endParaRPr lang="en-US" alt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~10-20% concordance (most clonal), longer latency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Prenatal </a:t>
            </a:r>
            <a:r>
              <a:rPr lang="en-US" altLang="en-US" dirty="0" err="1"/>
              <a:t>preleukemic</a:t>
            </a:r>
            <a:r>
              <a:rPr lang="en-US" altLang="en-US" dirty="0"/>
              <a:t> event (ETV6-RUNX1, RUNX1-RUNX1T1, </a:t>
            </a:r>
            <a:r>
              <a:rPr lang="en-US" altLang="en-US" dirty="0" err="1"/>
              <a:t>e.g</a:t>
            </a:r>
            <a:r>
              <a:rPr lang="en-US" altLang="en-US" dirty="0"/>
              <a:t>), intrauterine transfer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Compared to KMT2A-r, relatively low risk of cooperating “hits”</a:t>
            </a:r>
          </a:p>
          <a:p>
            <a:r>
              <a:rPr lang="en-US" altLang="en-US" dirty="0"/>
              <a:t>Index case &gt; 6 </a:t>
            </a:r>
            <a:r>
              <a:rPr lang="en-US" altLang="en-US" dirty="0" err="1"/>
              <a:t>yo</a:t>
            </a:r>
            <a:endParaRPr lang="en-US" alt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Minimal increased risk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No prenatal </a:t>
            </a:r>
            <a:r>
              <a:rPr lang="en-US" altLang="en-US" dirty="0" err="1"/>
              <a:t>preleukemic</a:t>
            </a:r>
            <a:r>
              <a:rPr lang="en-US" altLang="en-US" dirty="0"/>
              <a:t> event</a:t>
            </a:r>
          </a:p>
        </p:txBody>
      </p:sp>
    </p:spTree>
    <p:extLst>
      <p:ext uri="{BB962C8B-B14F-4D97-AF65-F5344CB8AC3E}">
        <p14:creationId xmlns:p14="http://schemas.microsoft.com/office/powerpoint/2010/main" val="540388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8610600" cy="808038"/>
          </a:xfrm>
        </p:spPr>
        <p:txBody>
          <a:bodyPr anchor="t">
            <a:normAutofit fontScale="90000"/>
          </a:bodyPr>
          <a:lstStyle/>
          <a:p>
            <a:r>
              <a:rPr lang="en-US" altLang="en-US"/>
              <a:t>Prognostic Factors &amp; </a:t>
            </a:r>
            <a:br>
              <a:rPr lang="en-US" altLang="en-US"/>
            </a:br>
            <a:r>
              <a:rPr lang="en-US" altLang="en-US"/>
              <a:t>Risk Stratification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1676400" y="1524001"/>
            <a:ext cx="8534400" cy="2879725"/>
          </a:xfrm>
          <a:solidFill>
            <a:schemeClr val="accent6">
              <a:lumMod val="60000"/>
              <a:lumOff val="40000"/>
            </a:schemeClr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Know prognosis of various sub-types of acute myeloid leukemia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Know the prognostic significance of the non-random cytogenetic abnormalities in acute myeloid leukemia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Know the prognostic importance of Down syndrome in acute </a:t>
            </a:r>
            <a:r>
              <a:rPr lang="en-US" dirty="0" err="1"/>
              <a:t>nonlymphoblastic</a:t>
            </a:r>
            <a:r>
              <a:rPr lang="en-US" dirty="0"/>
              <a:t> leukemia  </a:t>
            </a:r>
          </a:p>
        </p:txBody>
      </p:sp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2786064" y="4627563"/>
            <a:ext cx="6448425" cy="15684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/>
              <a:t>Risk Stratification </a:t>
            </a:r>
            <a:r>
              <a:rPr lang="en-US" altLang="en-US" sz="2400"/>
              <a:t>is the </a:t>
            </a:r>
            <a:r>
              <a:rPr lang="en-US" altLang="en-US" sz="2400" u="sng"/>
              <a:t>prospective</a:t>
            </a:r>
            <a:r>
              <a:rPr lang="en-US" altLang="en-US" sz="2400"/>
              <a:t> use of </a:t>
            </a:r>
            <a:r>
              <a:rPr lang="en-US" altLang="en-US" sz="2400" u="sng"/>
              <a:t>prognostic factors </a:t>
            </a:r>
            <a:r>
              <a:rPr lang="en-US" altLang="en-US" sz="2400"/>
              <a:t>to assign patients to </a:t>
            </a:r>
            <a:r>
              <a:rPr lang="en-US" altLang="en-US" sz="2400" u="sng"/>
              <a:t>specific treatments</a:t>
            </a:r>
            <a:r>
              <a:rPr lang="en-US" altLang="en-US" sz="2400"/>
              <a:t>.  Only a subset of prognostic factors are used in risk stratification</a:t>
            </a:r>
          </a:p>
        </p:txBody>
      </p:sp>
    </p:spTree>
    <p:extLst>
      <p:ext uri="{BB962C8B-B14F-4D97-AF65-F5344CB8AC3E}">
        <p14:creationId xmlns:p14="http://schemas.microsoft.com/office/powerpoint/2010/main" val="3338156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048001" y="106364"/>
            <a:ext cx="6126163" cy="808037"/>
          </a:xfrm>
        </p:spPr>
        <p:txBody>
          <a:bodyPr anchor="t"/>
          <a:lstStyle/>
          <a:p>
            <a:r>
              <a:rPr lang="en-US" altLang="en-US" sz="4000"/>
              <a:t>Prognostic Factors </a:t>
            </a:r>
            <a:r>
              <a:rPr lang="en-US" altLang="en-US" sz="4000" u="sng"/>
              <a:t>not</a:t>
            </a:r>
            <a:r>
              <a:rPr lang="en-US" altLang="en-US" sz="4000"/>
              <a:t> used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546118" y="1290943"/>
            <a:ext cx="9400272" cy="4602162"/>
          </a:xfrm>
        </p:spPr>
        <p:txBody>
          <a:bodyPr/>
          <a:lstStyle/>
          <a:p>
            <a:r>
              <a:rPr lang="en-US" altLang="en-US" sz="3200" dirty="0"/>
              <a:t>Host characteristics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 dirty="0"/>
              <a:t>Age and sex: not independent on most recent studies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 dirty="0"/>
              <a:t>Race: non-whites: inferior survival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 dirty="0"/>
              <a:t>BMI: under- or over-weight: inferior survival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 dirty="0"/>
              <a:t>Pharmacogenomics</a:t>
            </a:r>
          </a:p>
          <a:p>
            <a:pPr marL="457200" lvl="1" indent="0">
              <a:buNone/>
            </a:pPr>
            <a:endParaRPr lang="en-US" altLang="en-US" sz="2800" dirty="0"/>
          </a:p>
          <a:p>
            <a:r>
              <a:rPr lang="en-US" altLang="en-US" sz="3200" dirty="0"/>
              <a:t>Disease characteristics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 dirty="0"/>
              <a:t>High WBC: no longer used, except in APL (&gt; 10K is high risk – use </a:t>
            </a:r>
            <a:r>
              <a:rPr lang="en-US" altLang="en-US" sz="2800" dirty="0" err="1"/>
              <a:t>anthracycline</a:t>
            </a:r>
            <a:r>
              <a:rPr lang="en-US" altLang="en-US" sz="2800" dirty="0"/>
              <a:t> or </a:t>
            </a:r>
            <a:r>
              <a:rPr lang="en-US" altLang="en-US" sz="2800" dirty="0" err="1"/>
              <a:t>gemtuzumab</a:t>
            </a:r>
            <a:r>
              <a:rPr lang="en-US" altLang="en-US" sz="2800" dirty="0"/>
              <a:t> immediately)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 dirty="0"/>
              <a:t>FAB: supplanted by </a:t>
            </a:r>
            <a:r>
              <a:rPr lang="en-US" altLang="en-US" sz="2800" dirty="0" err="1"/>
              <a:t>cyto</a:t>
            </a:r>
            <a:r>
              <a:rPr lang="en-US" altLang="en-US" sz="2800" dirty="0"/>
              <a:t>/molecular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03031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51437" y="106364"/>
            <a:ext cx="7129077" cy="808037"/>
          </a:xfrm>
        </p:spPr>
        <p:txBody>
          <a:bodyPr anchor="t"/>
          <a:lstStyle/>
          <a:p>
            <a:r>
              <a:rPr lang="en-US" altLang="en-US" dirty="0"/>
              <a:t>“Traditional” Risk Stratification</a:t>
            </a: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79589" y="1027113"/>
            <a:ext cx="8212137" cy="5480050"/>
          </a:xfrm>
        </p:spPr>
        <p:txBody>
          <a:bodyPr/>
          <a:lstStyle/>
          <a:p>
            <a:r>
              <a:rPr lang="en-US" altLang="en-US" dirty="0"/>
              <a:t>Favorable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Down syndrome-related (esp. if &lt; 4 </a:t>
            </a:r>
            <a:r>
              <a:rPr lang="en-US" altLang="en-US" dirty="0" err="1"/>
              <a:t>y.o</a:t>
            </a:r>
            <a:r>
              <a:rPr lang="en-US" altLang="en-US" dirty="0"/>
              <a:t>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APL with t(15;17) or variant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Cytogenetics: </a:t>
            </a:r>
            <a:r>
              <a:rPr lang="en-US" altLang="en-US" dirty="0" err="1"/>
              <a:t>inv</a:t>
            </a:r>
            <a:r>
              <a:rPr lang="en-US" altLang="en-US" dirty="0"/>
              <a:t>(16), t(8;21)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Molecular: </a:t>
            </a:r>
            <a:r>
              <a:rPr lang="en-US" altLang="en-US" i="1" dirty="0">
                <a:solidFill>
                  <a:srgbClr val="E46C0A"/>
                </a:solidFill>
              </a:rPr>
              <a:t>NPM1, CEBPA</a:t>
            </a:r>
          </a:p>
          <a:p>
            <a:r>
              <a:rPr lang="en-US" altLang="en-US" dirty="0"/>
              <a:t>Unfavorable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t-AML, MDS-related AML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Cytogenetics: -7, 5q-, </a:t>
            </a:r>
            <a:r>
              <a:rPr lang="en-US" altLang="en-US" dirty="0" err="1"/>
              <a:t>abn</a:t>
            </a:r>
            <a:r>
              <a:rPr lang="en-US" altLang="en-US" dirty="0"/>
              <a:t>(3q)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Molecular: </a:t>
            </a:r>
            <a:r>
              <a:rPr lang="en-US" altLang="en-US" i="1" dirty="0">
                <a:solidFill>
                  <a:srgbClr val="00B050"/>
                </a:solidFill>
              </a:rPr>
              <a:t>FLT3/ITD (high allelic ratio)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Primary induction failure (&gt;5% blasts after course 2)</a:t>
            </a:r>
          </a:p>
          <a:p>
            <a:r>
              <a:rPr lang="en-US" altLang="en-US" dirty="0"/>
              <a:t>Intermediate: everything else</a:t>
            </a:r>
            <a:endParaRPr lang="en-US" altLang="en-US" i="1" dirty="0">
              <a:solidFill>
                <a:srgbClr val="00B050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7489712" y="1465115"/>
            <a:ext cx="187325" cy="7985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7721486" y="1698477"/>
            <a:ext cx="19419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Separate protocols</a:t>
            </a:r>
          </a:p>
        </p:txBody>
      </p:sp>
    </p:spTree>
    <p:extLst>
      <p:ext uri="{BB962C8B-B14F-4D97-AF65-F5344CB8AC3E}">
        <p14:creationId xmlns:p14="http://schemas.microsoft.com/office/powerpoint/2010/main" val="3043701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05025" y="96839"/>
            <a:ext cx="8286750" cy="808037"/>
          </a:xfrm>
        </p:spPr>
        <p:txBody>
          <a:bodyPr anchor="t"/>
          <a:lstStyle/>
          <a:p>
            <a:r>
              <a:rPr lang="en-US" altLang="en-US" sz="4000" dirty="0"/>
              <a:t>Update: Incorporation of MRD</a:t>
            </a: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79589" y="928688"/>
            <a:ext cx="8212137" cy="5084762"/>
          </a:xfrm>
        </p:spPr>
        <p:txBody>
          <a:bodyPr/>
          <a:lstStyle/>
          <a:p>
            <a:r>
              <a:rPr lang="en-US" altLang="en-US"/>
              <a:t>Intermediate Risk</a:t>
            </a:r>
          </a:p>
          <a:p>
            <a:pPr lvl="1"/>
            <a:r>
              <a:rPr lang="en-US" altLang="en-US"/>
              <a:t>Sub-classified into </a:t>
            </a:r>
            <a:r>
              <a:rPr lang="en-US" altLang="en-US" u="sng"/>
              <a:t>favorable</a:t>
            </a:r>
            <a:r>
              <a:rPr lang="en-US" altLang="en-US"/>
              <a:t> or </a:t>
            </a:r>
            <a:r>
              <a:rPr lang="en-US" altLang="en-US" u="sng"/>
              <a:t>unfavorable</a:t>
            </a:r>
            <a:r>
              <a:rPr lang="en-US" altLang="en-US"/>
              <a:t> according to end-course 1 flow cytometric MRD</a:t>
            </a:r>
          </a:p>
          <a:p>
            <a:pPr lvl="2"/>
            <a:r>
              <a:rPr lang="en-US" altLang="en-US"/>
              <a:t>centralized laboratory, using +/- threshold of 0.1% </a:t>
            </a:r>
          </a:p>
          <a:p>
            <a:pPr lvl="1"/>
            <a:r>
              <a:rPr lang="en-US" altLang="en-US"/>
              <a:t>Grouped with “traditional” favorable/unfavorable groups</a:t>
            </a:r>
          </a:p>
        </p:txBody>
      </p:sp>
      <p:pic>
        <p:nvPicPr>
          <p:cNvPr id="35844" name="Picture 2" descr="http://bloodjournal.hematologylibrary.org/content/120/8/1581/F2.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6" y="3049325"/>
            <a:ext cx="7578725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2105026" y="6037262"/>
            <a:ext cx="7476296" cy="58578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/>
              <a:t>Republished with permission of Blood: Journal of the American Society of Hematology, from Residual disease detected by multidimensional flow cytometry signifies high relapse risk in patients with de novo acute myeloid leukemia: a report from Children's Oncology Group, </a:t>
            </a:r>
            <a:r>
              <a:rPr lang="en-US" sz="1200" dirty="0" err="1"/>
              <a:t>Loken</a:t>
            </a:r>
            <a:r>
              <a:rPr lang="en-US" sz="1200" dirty="0"/>
              <a:t>, et all, 120, 8, 2012; permission conveyed through Copyright Clearance Center, Inc.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57679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309785" y="139810"/>
            <a:ext cx="6746750" cy="808038"/>
          </a:xfrm>
        </p:spPr>
        <p:txBody>
          <a:bodyPr anchor="t"/>
          <a:lstStyle/>
          <a:p>
            <a:r>
              <a:rPr lang="en-US" altLang="en-US" dirty="0"/>
              <a:t>“Current” Risk Stratification</a:t>
            </a: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70990" y="884238"/>
            <a:ext cx="8212137" cy="5480050"/>
          </a:xfrm>
        </p:spPr>
        <p:txBody>
          <a:bodyPr/>
          <a:lstStyle/>
          <a:p>
            <a:r>
              <a:rPr lang="en-US" altLang="en-US" dirty="0"/>
              <a:t>Favorable (Low Risk, LR)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Down syndrome-related (esp. if &lt; 4 </a:t>
            </a:r>
            <a:r>
              <a:rPr lang="en-US" altLang="en-US" dirty="0" err="1"/>
              <a:t>y.o</a:t>
            </a:r>
            <a:r>
              <a:rPr lang="en-US" altLang="en-US" dirty="0"/>
              <a:t>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APL with t(15;17) or variant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Cytogenetics: </a:t>
            </a:r>
            <a:r>
              <a:rPr lang="en-US" altLang="en-US" dirty="0" err="1"/>
              <a:t>inv</a:t>
            </a:r>
            <a:r>
              <a:rPr lang="en-US" altLang="en-US" dirty="0"/>
              <a:t>(16), t(8;21)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Molecular: </a:t>
            </a:r>
            <a:r>
              <a:rPr lang="en-US" altLang="en-US" i="1" dirty="0">
                <a:solidFill>
                  <a:srgbClr val="E46C0A"/>
                </a:solidFill>
              </a:rPr>
              <a:t>NPM1, CEBPA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 i="1" dirty="0"/>
              <a:t>Intermediate with end course 1 MRD negative</a:t>
            </a:r>
          </a:p>
          <a:p>
            <a:r>
              <a:rPr lang="en-US" altLang="en-US" dirty="0"/>
              <a:t>Unfavorable (High Risk, HR)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t-AML, MDS-related AML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Cytogenetics: -7, 5q-, </a:t>
            </a:r>
            <a:r>
              <a:rPr lang="en-US" altLang="en-US" dirty="0" err="1"/>
              <a:t>abn</a:t>
            </a:r>
            <a:r>
              <a:rPr lang="en-US" altLang="en-US" dirty="0"/>
              <a:t>(3q)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Molecular: </a:t>
            </a:r>
            <a:r>
              <a:rPr lang="en-US" altLang="en-US" i="1" dirty="0">
                <a:solidFill>
                  <a:srgbClr val="00B050"/>
                </a:solidFill>
              </a:rPr>
              <a:t>FLT3/ITD (high allelic ratio)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Primary induction failure (&gt;5% blasts after course 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 i="1" dirty="0"/>
              <a:t>Intermediate with end course 1 MRD positive</a:t>
            </a:r>
          </a:p>
        </p:txBody>
      </p:sp>
      <p:sp>
        <p:nvSpPr>
          <p:cNvPr id="4" name="Right Brace 3"/>
          <p:cNvSpPr/>
          <p:nvPr/>
        </p:nvSpPr>
        <p:spPr>
          <a:xfrm>
            <a:off x="6373302" y="1326932"/>
            <a:ext cx="174625" cy="7397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6576501" y="1515844"/>
            <a:ext cx="19419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Separate protocols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19207" y="2438959"/>
            <a:ext cx="35604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1"/>
                </a:solidFill>
              </a:rPr>
              <a:t>NOTE: Current COG AML trial (AAML1831) also incorporates several additional rare molecular abnormalities</a:t>
            </a:r>
          </a:p>
        </p:txBody>
      </p:sp>
    </p:spTree>
    <p:extLst>
      <p:ext uri="{BB962C8B-B14F-4D97-AF65-F5344CB8AC3E}">
        <p14:creationId xmlns:p14="http://schemas.microsoft.com/office/powerpoint/2010/main" val="149408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Myeloid Leukemia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Basic Science and Pathophysiology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Epidemiology and Risk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Management and Treatment</a:t>
            </a:r>
          </a:p>
        </p:txBody>
      </p:sp>
    </p:spTree>
    <p:extLst>
      <p:ext uri="{BB962C8B-B14F-4D97-AF65-F5344CB8AC3E}">
        <p14:creationId xmlns:p14="http://schemas.microsoft.com/office/powerpoint/2010/main" val="5393970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905001" y="106364"/>
            <a:ext cx="8361363" cy="808037"/>
          </a:xfrm>
        </p:spPr>
        <p:txBody>
          <a:bodyPr anchor="t"/>
          <a:lstStyle/>
          <a:p>
            <a:r>
              <a:rPr lang="en-US" altLang="en-US"/>
              <a:t>Classification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2321719" y="1394504"/>
            <a:ext cx="7527925" cy="3964676"/>
          </a:xfrm>
          <a:solidFill>
            <a:schemeClr val="accent6">
              <a:lumMod val="60000"/>
              <a:lumOff val="40000"/>
            </a:schemeClr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Know the FAB (old) and WHO (new) classifications of AML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Know the characteristic clinical presentations of AML, and associate these with specific AML subtypes</a:t>
            </a:r>
          </a:p>
          <a:p>
            <a:pPr marL="568325" lvl="2" indent="-342900">
              <a:buClr>
                <a:srgbClr val="9E001E"/>
              </a:buClr>
              <a:buFont typeface="Wingdings" pitchFamily="2" charset="2"/>
              <a:buChar char="§"/>
              <a:defRPr/>
            </a:pPr>
            <a:r>
              <a:rPr lang="en-US" dirty="0"/>
              <a:t>DIC/bleeding</a:t>
            </a:r>
          </a:p>
          <a:p>
            <a:pPr marL="568325" lvl="2" indent="-342900">
              <a:buClr>
                <a:srgbClr val="9E001E"/>
              </a:buClr>
              <a:buFont typeface="Wingdings" pitchFamily="2" charset="2"/>
              <a:buChar char="§"/>
              <a:defRPr/>
            </a:pPr>
            <a:r>
              <a:rPr lang="en-US" dirty="0" err="1"/>
              <a:t>Hyperleukocytosis</a:t>
            </a:r>
            <a:endParaRPr lang="en-US" dirty="0"/>
          </a:p>
          <a:p>
            <a:pPr marL="568325" lvl="2" indent="-342900">
              <a:buClr>
                <a:srgbClr val="9E001E"/>
              </a:buClr>
              <a:buFont typeface="Wingdings" pitchFamily="2" charset="2"/>
              <a:buChar char="§"/>
              <a:defRPr/>
            </a:pPr>
            <a:r>
              <a:rPr lang="en-US" dirty="0"/>
              <a:t>CNS leukemia</a:t>
            </a:r>
          </a:p>
          <a:p>
            <a:pPr marL="568325" lvl="2" indent="-342900">
              <a:buClr>
                <a:srgbClr val="9E001E"/>
              </a:buClr>
              <a:buFont typeface="Wingdings" pitchFamily="2" charset="2"/>
              <a:buChar char="§"/>
              <a:defRPr/>
            </a:pPr>
            <a:r>
              <a:rPr lang="en-US" dirty="0"/>
              <a:t>Leukemia cutis</a:t>
            </a:r>
          </a:p>
          <a:p>
            <a:pPr marL="568325" lvl="2" indent="-342900">
              <a:buClr>
                <a:srgbClr val="9E001E"/>
              </a:buClr>
              <a:buFont typeface="Wingdings" pitchFamily="2" charset="2"/>
              <a:buChar char="§"/>
              <a:defRPr/>
            </a:pPr>
            <a:r>
              <a:rPr lang="en-US" dirty="0" err="1"/>
              <a:t>Chloromas</a:t>
            </a: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715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765300" y="106364"/>
            <a:ext cx="8750300" cy="808037"/>
          </a:xfrm>
        </p:spPr>
        <p:txBody>
          <a:bodyPr/>
          <a:lstStyle/>
          <a:p>
            <a:pPr eaLnBrk="1" hangingPunct="1"/>
            <a:r>
              <a:rPr lang="en-US" altLang="en-US"/>
              <a:t>Classification of Myeloid Neoplasms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032856"/>
              </p:ext>
            </p:extLst>
          </p:nvPr>
        </p:nvGraphicFramePr>
        <p:xfrm>
          <a:off x="1244182" y="1705103"/>
          <a:ext cx="9792536" cy="4297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1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08">
                <a:tc>
                  <a:txBody>
                    <a:bodyPr/>
                    <a:lstStyle/>
                    <a:p>
                      <a:r>
                        <a:rPr lang="en-US" sz="2800" dirty="0"/>
                        <a:t>Category</a:t>
                      </a:r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Diseases</a:t>
                      </a:r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08">
                <a:tc>
                  <a:txBody>
                    <a:bodyPr/>
                    <a:lstStyle/>
                    <a:p>
                      <a:r>
                        <a:rPr lang="en-US" sz="2800" dirty="0"/>
                        <a:t>MPN</a:t>
                      </a:r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CC00"/>
                          </a:solidFill>
                        </a:rPr>
                        <a:t>CML</a:t>
                      </a:r>
                      <a:r>
                        <a:rPr lang="en-US" sz="2800" dirty="0"/>
                        <a:t>, CNL, PV, PMF, ET, </a:t>
                      </a:r>
                      <a:r>
                        <a:rPr lang="en-US" sz="2800" dirty="0" err="1"/>
                        <a:t>mastocytosis</a:t>
                      </a:r>
                      <a:endParaRPr lang="en-US" sz="2800" dirty="0"/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814">
                <a:tc>
                  <a:txBody>
                    <a:bodyPr/>
                    <a:lstStyle/>
                    <a:p>
                      <a:r>
                        <a:rPr lang="en-US" sz="2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MDS</a:t>
                      </a:r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With</a:t>
                      </a:r>
                      <a:r>
                        <a:rPr lang="en-US" sz="2800" baseline="0" dirty="0"/>
                        <a:t> single/multi lineage dysplasia, with del(5q), MDS-RS, MDS-EB, </a:t>
                      </a:r>
                      <a:endParaRPr lang="en-US" sz="2800" dirty="0"/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08">
                <a:tc>
                  <a:txBody>
                    <a:bodyPr/>
                    <a:lstStyle/>
                    <a:p>
                      <a:r>
                        <a:rPr lang="en-US" sz="2800" dirty="0"/>
                        <a:t>MDS/MPN</a:t>
                      </a:r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CMML, </a:t>
                      </a:r>
                      <a:r>
                        <a:rPr lang="en-US" sz="2800" dirty="0" err="1"/>
                        <a:t>aCML</a:t>
                      </a:r>
                      <a:r>
                        <a:rPr lang="en-US" sz="2800" dirty="0"/>
                        <a:t>,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JMML</a:t>
                      </a:r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8224">
                <a:tc>
                  <a:txBody>
                    <a:bodyPr/>
                    <a:lstStyle/>
                    <a:p>
                      <a:r>
                        <a:rPr lang="en-US" sz="2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AML</a:t>
                      </a:r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With</a:t>
                      </a:r>
                      <a:r>
                        <a:rPr lang="en-US" sz="2800" baseline="0" dirty="0"/>
                        <a:t> recurrent genetic abnormalities [t(8;21), inv(16), t(9;11), t(15;17), t(6;9), </a:t>
                      </a:r>
                      <a:r>
                        <a:rPr lang="en-US" sz="2800" baseline="0" dirty="0" err="1"/>
                        <a:t>inv</a:t>
                      </a:r>
                      <a:r>
                        <a:rPr lang="en-US" sz="2800" baseline="0" dirty="0"/>
                        <a:t>(3), t(1;22), NPM1, CEBPA], MDS-related, therapy-related, DS-related, myeloid sarcoma, NOS (FAB)</a:t>
                      </a:r>
                      <a:endParaRPr lang="en-US" sz="2800" dirty="0"/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3"/>
          <p:cNvSpPr txBox="1">
            <a:spLocks noRot="1" noChangeArrowheads="1"/>
          </p:cNvSpPr>
          <p:nvPr/>
        </p:nvSpPr>
        <p:spPr bwMode="auto">
          <a:xfrm>
            <a:off x="417763" y="914401"/>
            <a:ext cx="7513871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3600" kern="0" dirty="0">
                <a:cs typeface="Arial" charset="0"/>
              </a:rPr>
              <a:t>WHO, Revised 4</a:t>
            </a:r>
            <a:r>
              <a:rPr lang="en-US" sz="3600" kern="0" baseline="30000" dirty="0">
                <a:cs typeface="Arial" charset="0"/>
              </a:rPr>
              <a:t>th</a:t>
            </a:r>
            <a:r>
              <a:rPr lang="en-US" sz="3600" kern="0" dirty="0">
                <a:cs typeface="Arial" charset="0"/>
              </a:rPr>
              <a:t> edition, 2017</a:t>
            </a:r>
          </a:p>
        </p:txBody>
      </p:sp>
    </p:spTree>
    <p:extLst>
      <p:ext uri="{BB962C8B-B14F-4D97-AF65-F5344CB8AC3E}">
        <p14:creationId xmlns:p14="http://schemas.microsoft.com/office/powerpoint/2010/main" val="37215293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842001" y="2620964"/>
            <a:ext cx="993775" cy="2381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21263" y="2395538"/>
            <a:ext cx="812800" cy="203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607425" y="4992689"/>
            <a:ext cx="1320800" cy="2190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43489" y="5203825"/>
            <a:ext cx="776287" cy="21113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34064" y="5211764"/>
            <a:ext cx="1539875" cy="2174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653088" y="6335714"/>
            <a:ext cx="1720850" cy="2254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27226" y="87314"/>
            <a:ext cx="8512175" cy="8270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000" u="sng" dirty="0">
                <a:latin typeface="+mj-lt"/>
                <a:ea typeface="+mj-ea"/>
                <a:cs typeface="+mj-cs"/>
              </a:rPr>
              <a:t>FAB</a:t>
            </a:r>
            <a:r>
              <a:rPr lang="en-US" sz="4000" dirty="0">
                <a:latin typeface="+mj-lt"/>
                <a:ea typeface="+mj-ea"/>
                <a:cs typeface="+mj-cs"/>
              </a:rPr>
              <a:t>: morph/phenotype; 30% blasts</a:t>
            </a:r>
          </a:p>
        </p:txBody>
      </p:sp>
      <p:sp>
        <p:nvSpPr>
          <p:cNvPr id="18441" name="Rectangle 7"/>
          <p:cNvSpPr>
            <a:spLocks noChangeArrowheads="1"/>
          </p:cNvSpPr>
          <p:nvPr/>
        </p:nvSpPr>
        <p:spPr bwMode="blackWhite">
          <a:xfrm>
            <a:off x="6473825" y="2192339"/>
            <a:ext cx="579438" cy="231775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blackWhite">
          <a:xfrm>
            <a:off x="6900863" y="2641600"/>
            <a:ext cx="658812" cy="217488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43" name="Rectangle 7"/>
          <p:cNvSpPr>
            <a:spLocks noChangeArrowheads="1"/>
          </p:cNvSpPr>
          <p:nvPr/>
        </p:nvSpPr>
        <p:spPr bwMode="blackWhite">
          <a:xfrm>
            <a:off x="7199313" y="4368800"/>
            <a:ext cx="658812" cy="24765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44" name="Rectangle 7"/>
          <p:cNvSpPr>
            <a:spLocks noChangeArrowheads="1"/>
          </p:cNvSpPr>
          <p:nvPr/>
        </p:nvSpPr>
        <p:spPr bwMode="blackWhite">
          <a:xfrm>
            <a:off x="6454776" y="4992689"/>
            <a:ext cx="976313" cy="238125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Rectangle 1"/>
          <p:cNvSpPr/>
          <p:nvPr/>
        </p:nvSpPr>
        <p:spPr>
          <a:xfrm>
            <a:off x="8458200" y="6154738"/>
            <a:ext cx="2133600" cy="627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8446" name="Group 16"/>
          <p:cNvGrpSpPr>
            <a:grpSpLocks noChangeAspect="1"/>
          </p:cNvGrpSpPr>
          <p:nvPr/>
        </p:nvGrpSpPr>
        <p:grpSpPr bwMode="auto">
          <a:xfrm>
            <a:off x="1749425" y="842964"/>
            <a:ext cx="8388350" cy="5964237"/>
            <a:chOff x="142" y="531"/>
            <a:chExt cx="5284" cy="3757"/>
          </a:xfrm>
        </p:grpSpPr>
        <p:sp>
          <p:nvSpPr>
            <p:cNvPr id="18447" name="AutoShape 15"/>
            <p:cNvSpPr>
              <a:spLocks noChangeAspect="1" noChangeArrowheads="1" noTextEdit="1"/>
            </p:cNvSpPr>
            <p:nvPr/>
          </p:nvSpPr>
          <p:spPr bwMode="auto">
            <a:xfrm>
              <a:off x="142" y="531"/>
              <a:ext cx="5284" cy="3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448" name="Group 217"/>
            <p:cNvGrpSpPr>
              <a:grpSpLocks/>
            </p:cNvGrpSpPr>
            <p:nvPr/>
          </p:nvGrpSpPr>
          <p:grpSpPr bwMode="auto">
            <a:xfrm>
              <a:off x="150" y="532"/>
              <a:ext cx="5252" cy="1404"/>
              <a:chOff x="150" y="532"/>
              <a:chExt cx="5252" cy="1404"/>
            </a:xfrm>
          </p:grpSpPr>
          <p:sp>
            <p:nvSpPr>
              <p:cNvPr id="18724" name="Rectangle 17"/>
              <p:cNvSpPr>
                <a:spLocks noChangeArrowheads="1"/>
              </p:cNvSpPr>
              <p:nvPr/>
            </p:nvSpPr>
            <p:spPr bwMode="auto">
              <a:xfrm>
                <a:off x="164" y="676"/>
                <a:ext cx="2044" cy="11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25" name="Rectangle 18"/>
              <p:cNvSpPr>
                <a:spLocks noChangeArrowheads="1"/>
              </p:cNvSpPr>
              <p:nvPr/>
            </p:nvSpPr>
            <p:spPr bwMode="auto">
              <a:xfrm>
                <a:off x="164" y="546"/>
                <a:ext cx="2044" cy="13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26" name="Rectangle 19"/>
              <p:cNvSpPr>
                <a:spLocks noChangeArrowheads="1"/>
              </p:cNvSpPr>
              <p:nvPr/>
            </p:nvSpPr>
            <p:spPr bwMode="auto">
              <a:xfrm>
                <a:off x="164" y="545"/>
                <a:ext cx="681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AML Subtype</a:t>
                </a:r>
                <a:endParaRPr lang="en-US" altLang="en-US" sz="1800"/>
              </a:p>
            </p:txBody>
          </p:sp>
          <p:sp>
            <p:nvSpPr>
              <p:cNvPr id="18727" name="Rectangle 20"/>
              <p:cNvSpPr>
                <a:spLocks noChangeArrowheads="1"/>
              </p:cNvSpPr>
              <p:nvPr/>
            </p:nvSpPr>
            <p:spPr bwMode="auto">
              <a:xfrm>
                <a:off x="855" y="548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728" name="Rectangle 21"/>
              <p:cNvSpPr>
                <a:spLocks noChangeArrowheads="1"/>
              </p:cNvSpPr>
              <p:nvPr/>
            </p:nvSpPr>
            <p:spPr bwMode="auto">
              <a:xfrm>
                <a:off x="2215" y="676"/>
                <a:ext cx="3173" cy="11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29" name="Rectangle 22"/>
              <p:cNvSpPr>
                <a:spLocks noChangeArrowheads="1"/>
              </p:cNvSpPr>
              <p:nvPr/>
            </p:nvSpPr>
            <p:spPr bwMode="auto">
              <a:xfrm>
                <a:off x="2215" y="546"/>
                <a:ext cx="3173" cy="13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30" name="Rectangle 23"/>
              <p:cNvSpPr>
                <a:spLocks noChangeArrowheads="1"/>
              </p:cNvSpPr>
              <p:nvPr/>
            </p:nvSpPr>
            <p:spPr bwMode="auto">
              <a:xfrm>
                <a:off x="2215" y="545"/>
                <a:ext cx="47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Comment</a:t>
                </a:r>
                <a:endParaRPr lang="en-US" altLang="en-US" sz="1800"/>
              </a:p>
            </p:txBody>
          </p:sp>
          <p:sp>
            <p:nvSpPr>
              <p:cNvPr id="18731" name="Rectangle 24"/>
              <p:cNvSpPr>
                <a:spLocks noChangeArrowheads="1"/>
              </p:cNvSpPr>
              <p:nvPr/>
            </p:nvSpPr>
            <p:spPr bwMode="auto">
              <a:xfrm>
                <a:off x="2693" y="545"/>
                <a:ext cx="44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s</a:t>
                </a:r>
                <a:endParaRPr lang="en-US" altLang="en-US" sz="1800"/>
              </a:p>
            </p:txBody>
          </p:sp>
          <p:sp>
            <p:nvSpPr>
              <p:cNvPr id="18732" name="Rectangle 25"/>
              <p:cNvSpPr>
                <a:spLocks noChangeArrowheads="1"/>
              </p:cNvSpPr>
              <p:nvPr/>
            </p:nvSpPr>
            <p:spPr bwMode="auto">
              <a:xfrm>
                <a:off x="2737" y="548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733" name="Rectangle 26"/>
              <p:cNvSpPr>
                <a:spLocks noChangeArrowheads="1"/>
              </p:cNvSpPr>
              <p:nvPr/>
            </p:nvSpPr>
            <p:spPr bwMode="auto">
              <a:xfrm>
                <a:off x="150" y="532"/>
                <a:ext cx="14" cy="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34" name="Rectangle 27"/>
              <p:cNvSpPr>
                <a:spLocks noChangeArrowheads="1"/>
              </p:cNvSpPr>
              <p:nvPr/>
            </p:nvSpPr>
            <p:spPr bwMode="auto">
              <a:xfrm>
                <a:off x="150" y="532"/>
                <a:ext cx="14" cy="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35" name="Rectangle 28"/>
              <p:cNvSpPr>
                <a:spLocks noChangeArrowheads="1"/>
              </p:cNvSpPr>
              <p:nvPr/>
            </p:nvSpPr>
            <p:spPr bwMode="auto">
              <a:xfrm>
                <a:off x="164" y="532"/>
                <a:ext cx="2037" cy="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36" name="Rectangle 29"/>
              <p:cNvSpPr>
                <a:spLocks noChangeArrowheads="1"/>
              </p:cNvSpPr>
              <p:nvPr/>
            </p:nvSpPr>
            <p:spPr bwMode="auto">
              <a:xfrm>
                <a:off x="150" y="787"/>
                <a:ext cx="2051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37" name="Rectangle 30"/>
              <p:cNvSpPr>
                <a:spLocks noChangeArrowheads="1"/>
              </p:cNvSpPr>
              <p:nvPr/>
            </p:nvSpPr>
            <p:spPr bwMode="auto">
              <a:xfrm>
                <a:off x="150" y="546"/>
                <a:ext cx="14" cy="2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38" name="Rectangle 31"/>
              <p:cNvSpPr>
                <a:spLocks noChangeArrowheads="1"/>
              </p:cNvSpPr>
              <p:nvPr/>
            </p:nvSpPr>
            <p:spPr bwMode="auto">
              <a:xfrm>
                <a:off x="2208" y="532"/>
                <a:ext cx="3180" cy="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39" name="Rectangle 32"/>
              <p:cNvSpPr>
                <a:spLocks noChangeArrowheads="1"/>
              </p:cNvSpPr>
              <p:nvPr/>
            </p:nvSpPr>
            <p:spPr bwMode="auto">
              <a:xfrm>
                <a:off x="5388" y="532"/>
                <a:ext cx="14" cy="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40" name="Rectangle 33"/>
              <p:cNvSpPr>
                <a:spLocks noChangeArrowheads="1"/>
              </p:cNvSpPr>
              <p:nvPr/>
            </p:nvSpPr>
            <p:spPr bwMode="auto">
              <a:xfrm>
                <a:off x="5388" y="532"/>
                <a:ext cx="14" cy="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41" name="Rectangle 34"/>
              <p:cNvSpPr>
                <a:spLocks noChangeArrowheads="1"/>
              </p:cNvSpPr>
              <p:nvPr/>
            </p:nvSpPr>
            <p:spPr bwMode="auto">
              <a:xfrm>
                <a:off x="2208" y="787"/>
                <a:ext cx="7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42" name="Rectangle 35"/>
              <p:cNvSpPr>
                <a:spLocks noChangeArrowheads="1"/>
              </p:cNvSpPr>
              <p:nvPr/>
            </p:nvSpPr>
            <p:spPr bwMode="auto">
              <a:xfrm>
                <a:off x="2208" y="787"/>
                <a:ext cx="7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43" name="Rectangle 36"/>
              <p:cNvSpPr>
                <a:spLocks noChangeArrowheads="1"/>
              </p:cNvSpPr>
              <p:nvPr/>
            </p:nvSpPr>
            <p:spPr bwMode="auto">
              <a:xfrm>
                <a:off x="2215" y="787"/>
                <a:ext cx="317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44" name="Rectangle 37"/>
              <p:cNvSpPr>
                <a:spLocks noChangeArrowheads="1"/>
              </p:cNvSpPr>
              <p:nvPr/>
            </p:nvSpPr>
            <p:spPr bwMode="auto">
              <a:xfrm>
                <a:off x="5388" y="787"/>
                <a:ext cx="1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45" name="Rectangle 38"/>
              <p:cNvSpPr>
                <a:spLocks noChangeArrowheads="1"/>
              </p:cNvSpPr>
              <p:nvPr/>
            </p:nvSpPr>
            <p:spPr bwMode="auto">
              <a:xfrm>
                <a:off x="2208" y="546"/>
                <a:ext cx="7" cy="2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46" name="Rectangle 39"/>
              <p:cNvSpPr>
                <a:spLocks noChangeArrowheads="1"/>
              </p:cNvSpPr>
              <p:nvPr/>
            </p:nvSpPr>
            <p:spPr bwMode="auto">
              <a:xfrm>
                <a:off x="5388" y="546"/>
                <a:ext cx="14" cy="2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47" name="Rectangle 40"/>
              <p:cNvSpPr>
                <a:spLocks noChangeArrowheads="1"/>
              </p:cNvSpPr>
              <p:nvPr/>
            </p:nvSpPr>
            <p:spPr bwMode="auto">
              <a:xfrm>
                <a:off x="164" y="931"/>
                <a:ext cx="296" cy="26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48" name="Rectangle 41"/>
              <p:cNvSpPr>
                <a:spLocks noChangeArrowheads="1"/>
              </p:cNvSpPr>
              <p:nvPr/>
            </p:nvSpPr>
            <p:spPr bwMode="auto">
              <a:xfrm>
                <a:off x="164" y="800"/>
                <a:ext cx="296" cy="13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49" name="Rectangle 42"/>
              <p:cNvSpPr>
                <a:spLocks noChangeArrowheads="1"/>
              </p:cNvSpPr>
              <p:nvPr/>
            </p:nvSpPr>
            <p:spPr bwMode="auto">
              <a:xfrm>
                <a:off x="164" y="800"/>
                <a:ext cx="164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M0</a:t>
                </a:r>
                <a:endParaRPr lang="en-US" altLang="en-US" sz="1800"/>
              </a:p>
            </p:txBody>
          </p:sp>
          <p:sp>
            <p:nvSpPr>
              <p:cNvPr id="18750" name="Rectangle 43"/>
              <p:cNvSpPr>
                <a:spLocks noChangeArrowheads="1"/>
              </p:cNvSpPr>
              <p:nvPr/>
            </p:nvSpPr>
            <p:spPr bwMode="auto">
              <a:xfrm>
                <a:off x="327" y="803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751" name="Rectangle 44"/>
              <p:cNvSpPr>
                <a:spLocks noChangeArrowheads="1"/>
              </p:cNvSpPr>
              <p:nvPr/>
            </p:nvSpPr>
            <p:spPr bwMode="auto">
              <a:xfrm>
                <a:off x="475" y="800"/>
                <a:ext cx="137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AML without differentiation</a:t>
                </a:r>
                <a:endParaRPr lang="en-US" altLang="en-US" sz="1800"/>
              </a:p>
            </p:txBody>
          </p:sp>
          <p:sp>
            <p:nvSpPr>
              <p:cNvPr id="18752" name="Rectangle 45"/>
              <p:cNvSpPr>
                <a:spLocks noChangeArrowheads="1"/>
              </p:cNvSpPr>
              <p:nvPr/>
            </p:nvSpPr>
            <p:spPr bwMode="auto">
              <a:xfrm>
                <a:off x="1870" y="803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753" name="Rectangle 46"/>
              <p:cNvSpPr>
                <a:spLocks noChangeArrowheads="1"/>
              </p:cNvSpPr>
              <p:nvPr/>
            </p:nvSpPr>
            <p:spPr bwMode="auto">
              <a:xfrm>
                <a:off x="2215" y="800"/>
                <a:ext cx="18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Diff</a:t>
                </a:r>
                <a:endParaRPr lang="en-US" altLang="en-US" sz="1800"/>
              </a:p>
            </p:txBody>
          </p:sp>
          <p:sp>
            <p:nvSpPr>
              <p:cNvPr id="18754" name="Rectangle 47"/>
              <p:cNvSpPr>
                <a:spLocks noChangeArrowheads="1"/>
              </p:cNvSpPr>
              <p:nvPr/>
            </p:nvSpPr>
            <p:spPr bwMode="auto">
              <a:xfrm>
                <a:off x="2403" y="800"/>
                <a:ext cx="184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icult to distinguish from ALL; diagnosis </a:t>
                </a:r>
                <a:endParaRPr lang="en-US" altLang="en-US" sz="1800"/>
              </a:p>
            </p:txBody>
          </p:sp>
          <p:sp>
            <p:nvSpPr>
              <p:cNvPr id="18755" name="Rectangle 48"/>
              <p:cNvSpPr>
                <a:spLocks noChangeArrowheads="1"/>
              </p:cNvSpPr>
              <p:nvPr/>
            </p:nvSpPr>
            <p:spPr bwMode="auto">
              <a:xfrm>
                <a:off x="4265" y="800"/>
                <a:ext cx="39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requires </a:t>
                </a:r>
                <a:endParaRPr lang="en-US" altLang="en-US" sz="1800"/>
              </a:p>
            </p:txBody>
          </p:sp>
          <p:sp>
            <p:nvSpPr>
              <p:cNvPr id="18756" name="Rectangle 49"/>
              <p:cNvSpPr>
                <a:spLocks noChangeArrowheads="1"/>
              </p:cNvSpPr>
              <p:nvPr/>
            </p:nvSpPr>
            <p:spPr bwMode="auto">
              <a:xfrm>
                <a:off x="4659" y="800"/>
                <a:ext cx="51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expression </a:t>
                </a:r>
                <a:endParaRPr lang="en-US" altLang="en-US" sz="1800"/>
              </a:p>
            </p:txBody>
          </p:sp>
          <p:sp>
            <p:nvSpPr>
              <p:cNvPr id="18757" name="Rectangle 50"/>
              <p:cNvSpPr>
                <a:spLocks noChangeArrowheads="1"/>
              </p:cNvSpPr>
              <p:nvPr/>
            </p:nvSpPr>
            <p:spPr bwMode="auto">
              <a:xfrm>
                <a:off x="5174" y="800"/>
                <a:ext cx="122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of </a:t>
                </a:r>
                <a:endParaRPr lang="en-US" altLang="en-US" sz="1800"/>
              </a:p>
            </p:txBody>
          </p:sp>
          <p:sp>
            <p:nvSpPr>
              <p:cNvPr id="18758" name="Rectangle 51"/>
              <p:cNvSpPr>
                <a:spLocks noChangeArrowheads="1"/>
              </p:cNvSpPr>
              <p:nvPr/>
            </p:nvSpPr>
            <p:spPr bwMode="auto">
              <a:xfrm>
                <a:off x="2215" y="931"/>
                <a:ext cx="72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surface markers</a:t>
                </a:r>
                <a:endParaRPr lang="en-US" altLang="en-US" sz="1800"/>
              </a:p>
            </p:txBody>
          </p:sp>
          <p:sp>
            <p:nvSpPr>
              <p:cNvPr id="18759" name="Rectangle 52"/>
              <p:cNvSpPr>
                <a:spLocks noChangeArrowheads="1"/>
              </p:cNvSpPr>
              <p:nvPr/>
            </p:nvSpPr>
            <p:spPr bwMode="auto">
              <a:xfrm>
                <a:off x="2936" y="930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760" name="Rectangle 53"/>
              <p:cNvSpPr>
                <a:spLocks noChangeArrowheads="1"/>
              </p:cNvSpPr>
              <p:nvPr/>
            </p:nvSpPr>
            <p:spPr bwMode="auto">
              <a:xfrm>
                <a:off x="2964" y="931"/>
                <a:ext cx="44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s</a:t>
                </a:r>
                <a:endParaRPr lang="en-US" altLang="en-US" sz="1800"/>
              </a:p>
            </p:txBody>
          </p:sp>
          <p:sp>
            <p:nvSpPr>
              <p:cNvPr id="18761" name="Rectangle 54"/>
              <p:cNvSpPr>
                <a:spLocks noChangeArrowheads="1"/>
              </p:cNvSpPr>
              <p:nvPr/>
            </p:nvSpPr>
            <p:spPr bwMode="auto">
              <a:xfrm>
                <a:off x="3009" y="931"/>
                <a:ext cx="1572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uch as CD13, CD33 and CD117 (c</a:t>
                </a:r>
                <a:endParaRPr lang="en-US" altLang="en-US" sz="1800"/>
              </a:p>
            </p:txBody>
          </p:sp>
          <p:sp>
            <p:nvSpPr>
              <p:cNvPr id="18762" name="Rectangle 55"/>
              <p:cNvSpPr>
                <a:spLocks noChangeArrowheads="1"/>
              </p:cNvSpPr>
              <p:nvPr/>
            </p:nvSpPr>
            <p:spPr bwMode="auto">
              <a:xfrm>
                <a:off x="4589" y="931"/>
                <a:ext cx="3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-</a:t>
                </a:r>
                <a:endParaRPr lang="en-US" altLang="en-US" sz="1800"/>
              </a:p>
            </p:txBody>
          </p:sp>
          <p:sp>
            <p:nvSpPr>
              <p:cNvPr id="18763" name="Rectangle 56"/>
              <p:cNvSpPr>
                <a:spLocks noChangeArrowheads="1"/>
              </p:cNvSpPr>
              <p:nvPr/>
            </p:nvSpPr>
            <p:spPr bwMode="auto">
              <a:xfrm>
                <a:off x="4626" y="931"/>
                <a:ext cx="119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kit</a:t>
                </a:r>
                <a:endParaRPr lang="en-US" altLang="en-US" sz="1800"/>
              </a:p>
            </p:txBody>
          </p:sp>
          <p:sp>
            <p:nvSpPr>
              <p:cNvPr id="18764" name="Rectangle 57"/>
              <p:cNvSpPr>
                <a:spLocks noChangeArrowheads="1"/>
              </p:cNvSpPr>
              <p:nvPr/>
            </p:nvSpPr>
            <p:spPr bwMode="auto">
              <a:xfrm>
                <a:off x="4747" y="931"/>
                <a:ext cx="34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) in the </a:t>
                </a:r>
                <a:endParaRPr lang="en-US" altLang="en-US" sz="1800"/>
              </a:p>
            </p:txBody>
          </p:sp>
          <p:sp>
            <p:nvSpPr>
              <p:cNvPr id="18765" name="Rectangle 58"/>
              <p:cNvSpPr>
                <a:spLocks noChangeArrowheads="1"/>
              </p:cNvSpPr>
              <p:nvPr/>
            </p:nvSpPr>
            <p:spPr bwMode="auto">
              <a:xfrm>
                <a:off x="2215" y="1062"/>
                <a:ext cx="161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absence of lymphoid differentiation</a:t>
                </a:r>
                <a:endParaRPr lang="en-US" altLang="en-US" sz="1800"/>
              </a:p>
            </p:txBody>
          </p:sp>
          <p:sp>
            <p:nvSpPr>
              <p:cNvPr id="18766" name="Rectangle 59"/>
              <p:cNvSpPr>
                <a:spLocks noChangeArrowheads="1"/>
              </p:cNvSpPr>
              <p:nvPr/>
            </p:nvSpPr>
            <p:spPr bwMode="auto">
              <a:xfrm>
                <a:off x="3839" y="1062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767" name="Rectangle 60"/>
              <p:cNvSpPr>
                <a:spLocks noChangeArrowheads="1"/>
              </p:cNvSpPr>
              <p:nvPr/>
            </p:nvSpPr>
            <p:spPr bwMode="auto">
              <a:xfrm>
                <a:off x="150" y="793"/>
                <a:ext cx="310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68" name="Rectangle 61"/>
              <p:cNvSpPr>
                <a:spLocks noChangeArrowheads="1"/>
              </p:cNvSpPr>
              <p:nvPr/>
            </p:nvSpPr>
            <p:spPr bwMode="auto">
              <a:xfrm>
                <a:off x="460" y="79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69" name="Rectangle 62"/>
              <p:cNvSpPr>
                <a:spLocks noChangeArrowheads="1"/>
              </p:cNvSpPr>
              <p:nvPr/>
            </p:nvSpPr>
            <p:spPr bwMode="auto">
              <a:xfrm>
                <a:off x="460" y="79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70" name="Rectangle 63"/>
              <p:cNvSpPr>
                <a:spLocks noChangeArrowheads="1"/>
              </p:cNvSpPr>
              <p:nvPr/>
            </p:nvSpPr>
            <p:spPr bwMode="auto">
              <a:xfrm>
                <a:off x="150" y="1193"/>
                <a:ext cx="310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71" name="Rectangle 64"/>
              <p:cNvSpPr>
                <a:spLocks noChangeArrowheads="1"/>
              </p:cNvSpPr>
              <p:nvPr/>
            </p:nvSpPr>
            <p:spPr bwMode="auto">
              <a:xfrm>
                <a:off x="460" y="119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72" name="Rectangle 65"/>
              <p:cNvSpPr>
                <a:spLocks noChangeArrowheads="1"/>
              </p:cNvSpPr>
              <p:nvPr/>
            </p:nvSpPr>
            <p:spPr bwMode="auto">
              <a:xfrm>
                <a:off x="460" y="119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73" name="Rectangle 66"/>
              <p:cNvSpPr>
                <a:spLocks noChangeArrowheads="1"/>
              </p:cNvSpPr>
              <p:nvPr/>
            </p:nvSpPr>
            <p:spPr bwMode="auto">
              <a:xfrm>
                <a:off x="150" y="800"/>
                <a:ext cx="14" cy="39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74" name="Rectangle 67"/>
              <p:cNvSpPr>
                <a:spLocks noChangeArrowheads="1"/>
              </p:cNvSpPr>
              <p:nvPr/>
            </p:nvSpPr>
            <p:spPr bwMode="auto">
              <a:xfrm>
                <a:off x="460" y="800"/>
                <a:ext cx="7" cy="39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75" name="Rectangle 68"/>
              <p:cNvSpPr>
                <a:spLocks noChangeArrowheads="1"/>
              </p:cNvSpPr>
              <p:nvPr/>
            </p:nvSpPr>
            <p:spPr bwMode="auto">
              <a:xfrm>
                <a:off x="468" y="79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76" name="Rectangle 69"/>
              <p:cNvSpPr>
                <a:spLocks noChangeArrowheads="1"/>
              </p:cNvSpPr>
              <p:nvPr/>
            </p:nvSpPr>
            <p:spPr bwMode="auto">
              <a:xfrm>
                <a:off x="468" y="79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77" name="Rectangle 70"/>
              <p:cNvSpPr>
                <a:spLocks noChangeArrowheads="1"/>
              </p:cNvSpPr>
              <p:nvPr/>
            </p:nvSpPr>
            <p:spPr bwMode="auto">
              <a:xfrm>
                <a:off x="475" y="793"/>
                <a:ext cx="1726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78" name="Rectangle 71"/>
              <p:cNvSpPr>
                <a:spLocks noChangeArrowheads="1"/>
              </p:cNvSpPr>
              <p:nvPr/>
            </p:nvSpPr>
            <p:spPr bwMode="auto">
              <a:xfrm>
                <a:off x="2201" y="79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79" name="Rectangle 72"/>
              <p:cNvSpPr>
                <a:spLocks noChangeArrowheads="1"/>
              </p:cNvSpPr>
              <p:nvPr/>
            </p:nvSpPr>
            <p:spPr bwMode="auto">
              <a:xfrm>
                <a:off x="2201" y="79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80" name="Rectangle 73"/>
              <p:cNvSpPr>
                <a:spLocks noChangeArrowheads="1"/>
              </p:cNvSpPr>
              <p:nvPr/>
            </p:nvSpPr>
            <p:spPr bwMode="auto">
              <a:xfrm>
                <a:off x="468" y="119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81" name="Rectangle 74"/>
              <p:cNvSpPr>
                <a:spLocks noChangeArrowheads="1"/>
              </p:cNvSpPr>
              <p:nvPr/>
            </p:nvSpPr>
            <p:spPr bwMode="auto">
              <a:xfrm>
                <a:off x="468" y="119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82" name="Rectangle 75"/>
              <p:cNvSpPr>
                <a:spLocks noChangeArrowheads="1"/>
              </p:cNvSpPr>
              <p:nvPr/>
            </p:nvSpPr>
            <p:spPr bwMode="auto">
              <a:xfrm>
                <a:off x="475" y="1193"/>
                <a:ext cx="1726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83" name="Rectangle 76"/>
              <p:cNvSpPr>
                <a:spLocks noChangeArrowheads="1"/>
              </p:cNvSpPr>
              <p:nvPr/>
            </p:nvSpPr>
            <p:spPr bwMode="auto">
              <a:xfrm>
                <a:off x="2201" y="119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84" name="Rectangle 77"/>
              <p:cNvSpPr>
                <a:spLocks noChangeArrowheads="1"/>
              </p:cNvSpPr>
              <p:nvPr/>
            </p:nvSpPr>
            <p:spPr bwMode="auto">
              <a:xfrm>
                <a:off x="2201" y="119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85" name="Rectangle 78"/>
              <p:cNvSpPr>
                <a:spLocks noChangeArrowheads="1"/>
              </p:cNvSpPr>
              <p:nvPr/>
            </p:nvSpPr>
            <p:spPr bwMode="auto">
              <a:xfrm>
                <a:off x="468" y="800"/>
                <a:ext cx="7" cy="39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86" name="Rectangle 79"/>
              <p:cNvSpPr>
                <a:spLocks noChangeArrowheads="1"/>
              </p:cNvSpPr>
              <p:nvPr/>
            </p:nvSpPr>
            <p:spPr bwMode="auto">
              <a:xfrm>
                <a:off x="2201" y="800"/>
                <a:ext cx="7" cy="39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87" name="Rectangle 80"/>
              <p:cNvSpPr>
                <a:spLocks noChangeArrowheads="1"/>
              </p:cNvSpPr>
              <p:nvPr/>
            </p:nvSpPr>
            <p:spPr bwMode="auto">
              <a:xfrm>
                <a:off x="2208" y="79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88" name="Rectangle 81"/>
              <p:cNvSpPr>
                <a:spLocks noChangeArrowheads="1"/>
              </p:cNvSpPr>
              <p:nvPr/>
            </p:nvSpPr>
            <p:spPr bwMode="auto">
              <a:xfrm>
                <a:off x="2208" y="79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89" name="Rectangle 82"/>
              <p:cNvSpPr>
                <a:spLocks noChangeArrowheads="1"/>
              </p:cNvSpPr>
              <p:nvPr/>
            </p:nvSpPr>
            <p:spPr bwMode="auto">
              <a:xfrm>
                <a:off x="2215" y="793"/>
                <a:ext cx="317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90" name="Rectangle 83"/>
              <p:cNvSpPr>
                <a:spLocks noChangeArrowheads="1"/>
              </p:cNvSpPr>
              <p:nvPr/>
            </p:nvSpPr>
            <p:spPr bwMode="auto">
              <a:xfrm>
                <a:off x="5388" y="793"/>
                <a:ext cx="1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91" name="Rectangle 84"/>
              <p:cNvSpPr>
                <a:spLocks noChangeArrowheads="1"/>
              </p:cNvSpPr>
              <p:nvPr/>
            </p:nvSpPr>
            <p:spPr bwMode="auto">
              <a:xfrm>
                <a:off x="2208" y="119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92" name="Rectangle 85"/>
              <p:cNvSpPr>
                <a:spLocks noChangeArrowheads="1"/>
              </p:cNvSpPr>
              <p:nvPr/>
            </p:nvSpPr>
            <p:spPr bwMode="auto">
              <a:xfrm>
                <a:off x="2208" y="119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93" name="Rectangle 86"/>
              <p:cNvSpPr>
                <a:spLocks noChangeArrowheads="1"/>
              </p:cNvSpPr>
              <p:nvPr/>
            </p:nvSpPr>
            <p:spPr bwMode="auto">
              <a:xfrm>
                <a:off x="2215" y="1193"/>
                <a:ext cx="317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94" name="Rectangle 87"/>
              <p:cNvSpPr>
                <a:spLocks noChangeArrowheads="1"/>
              </p:cNvSpPr>
              <p:nvPr/>
            </p:nvSpPr>
            <p:spPr bwMode="auto">
              <a:xfrm>
                <a:off x="5388" y="1193"/>
                <a:ext cx="1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95" name="Rectangle 88"/>
              <p:cNvSpPr>
                <a:spLocks noChangeArrowheads="1"/>
              </p:cNvSpPr>
              <p:nvPr/>
            </p:nvSpPr>
            <p:spPr bwMode="auto">
              <a:xfrm>
                <a:off x="2208" y="800"/>
                <a:ext cx="7" cy="39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96" name="Rectangle 89"/>
              <p:cNvSpPr>
                <a:spLocks noChangeArrowheads="1"/>
              </p:cNvSpPr>
              <p:nvPr/>
            </p:nvSpPr>
            <p:spPr bwMode="auto">
              <a:xfrm>
                <a:off x="5388" y="800"/>
                <a:ext cx="14" cy="39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97" name="Rectangle 90"/>
              <p:cNvSpPr>
                <a:spLocks noChangeArrowheads="1"/>
              </p:cNvSpPr>
              <p:nvPr/>
            </p:nvSpPr>
            <p:spPr bwMode="auto">
              <a:xfrm>
                <a:off x="164" y="1338"/>
                <a:ext cx="296" cy="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98" name="Rectangle 91"/>
              <p:cNvSpPr>
                <a:spLocks noChangeArrowheads="1"/>
              </p:cNvSpPr>
              <p:nvPr/>
            </p:nvSpPr>
            <p:spPr bwMode="auto">
              <a:xfrm>
                <a:off x="164" y="1207"/>
                <a:ext cx="296" cy="13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99" name="Rectangle 92"/>
              <p:cNvSpPr>
                <a:spLocks noChangeArrowheads="1"/>
              </p:cNvSpPr>
              <p:nvPr/>
            </p:nvSpPr>
            <p:spPr bwMode="auto">
              <a:xfrm>
                <a:off x="164" y="1206"/>
                <a:ext cx="164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M1</a:t>
                </a:r>
                <a:endParaRPr lang="en-US" altLang="en-US" sz="1800"/>
              </a:p>
            </p:txBody>
          </p:sp>
          <p:sp>
            <p:nvSpPr>
              <p:cNvPr id="18800" name="Rectangle 93"/>
              <p:cNvSpPr>
                <a:spLocks noChangeArrowheads="1"/>
              </p:cNvSpPr>
              <p:nvPr/>
            </p:nvSpPr>
            <p:spPr bwMode="auto">
              <a:xfrm>
                <a:off x="327" y="1209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801" name="Rectangle 94"/>
              <p:cNvSpPr>
                <a:spLocks noChangeArrowheads="1"/>
              </p:cNvSpPr>
              <p:nvPr/>
            </p:nvSpPr>
            <p:spPr bwMode="auto">
              <a:xfrm>
                <a:off x="475" y="1206"/>
                <a:ext cx="1651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AML with minimal differentiation</a:t>
                </a:r>
                <a:endParaRPr lang="en-US" altLang="en-US" sz="1800"/>
              </a:p>
            </p:txBody>
          </p:sp>
          <p:sp>
            <p:nvSpPr>
              <p:cNvPr id="18802" name="Rectangle 95"/>
              <p:cNvSpPr>
                <a:spLocks noChangeArrowheads="1"/>
              </p:cNvSpPr>
              <p:nvPr/>
            </p:nvSpPr>
            <p:spPr bwMode="auto">
              <a:xfrm>
                <a:off x="2143" y="1209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803" name="Rectangle 96"/>
              <p:cNvSpPr>
                <a:spLocks noChangeArrowheads="1"/>
              </p:cNvSpPr>
              <p:nvPr/>
            </p:nvSpPr>
            <p:spPr bwMode="auto">
              <a:xfrm>
                <a:off x="2215" y="1207"/>
                <a:ext cx="259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Myeloperoxidase detectable by special stains/flow cytom</a:t>
                </a:r>
                <a:endParaRPr lang="en-US" altLang="en-US" sz="1800"/>
              </a:p>
            </p:txBody>
          </p:sp>
          <p:sp>
            <p:nvSpPr>
              <p:cNvPr id="18804" name="Rectangle 97"/>
              <p:cNvSpPr>
                <a:spLocks noChangeArrowheads="1"/>
              </p:cNvSpPr>
              <p:nvPr/>
            </p:nvSpPr>
            <p:spPr bwMode="auto">
              <a:xfrm>
                <a:off x="4816" y="1207"/>
                <a:ext cx="17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etry</a:t>
                </a:r>
                <a:endParaRPr lang="en-US" altLang="en-US" sz="1800"/>
              </a:p>
            </p:txBody>
          </p:sp>
          <p:sp>
            <p:nvSpPr>
              <p:cNvPr id="18805" name="Rectangle 98"/>
              <p:cNvSpPr>
                <a:spLocks noChangeArrowheads="1"/>
              </p:cNvSpPr>
              <p:nvPr/>
            </p:nvSpPr>
            <p:spPr bwMode="auto">
              <a:xfrm>
                <a:off x="4992" y="1207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806" name="Rectangle 99"/>
              <p:cNvSpPr>
                <a:spLocks noChangeArrowheads="1"/>
              </p:cNvSpPr>
              <p:nvPr/>
            </p:nvSpPr>
            <p:spPr bwMode="auto">
              <a:xfrm>
                <a:off x="150" y="1200"/>
                <a:ext cx="310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07" name="Rectangle 100"/>
              <p:cNvSpPr>
                <a:spLocks noChangeArrowheads="1"/>
              </p:cNvSpPr>
              <p:nvPr/>
            </p:nvSpPr>
            <p:spPr bwMode="auto">
              <a:xfrm>
                <a:off x="460" y="1200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08" name="Rectangle 101"/>
              <p:cNvSpPr>
                <a:spLocks noChangeArrowheads="1"/>
              </p:cNvSpPr>
              <p:nvPr/>
            </p:nvSpPr>
            <p:spPr bwMode="auto">
              <a:xfrm>
                <a:off x="460" y="1200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09" name="Rectangle 102"/>
              <p:cNvSpPr>
                <a:spLocks noChangeArrowheads="1"/>
              </p:cNvSpPr>
              <p:nvPr/>
            </p:nvSpPr>
            <p:spPr bwMode="auto">
              <a:xfrm>
                <a:off x="150" y="1371"/>
                <a:ext cx="310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10" name="Rectangle 103"/>
              <p:cNvSpPr>
                <a:spLocks noChangeArrowheads="1"/>
              </p:cNvSpPr>
              <p:nvPr/>
            </p:nvSpPr>
            <p:spPr bwMode="auto">
              <a:xfrm>
                <a:off x="460" y="1371"/>
                <a:ext cx="7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11" name="Rectangle 104"/>
              <p:cNvSpPr>
                <a:spLocks noChangeArrowheads="1"/>
              </p:cNvSpPr>
              <p:nvPr/>
            </p:nvSpPr>
            <p:spPr bwMode="auto">
              <a:xfrm>
                <a:off x="460" y="1371"/>
                <a:ext cx="7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12" name="Rectangle 105"/>
              <p:cNvSpPr>
                <a:spLocks noChangeArrowheads="1"/>
              </p:cNvSpPr>
              <p:nvPr/>
            </p:nvSpPr>
            <p:spPr bwMode="auto">
              <a:xfrm>
                <a:off x="150" y="1207"/>
                <a:ext cx="14" cy="16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13" name="Rectangle 106"/>
              <p:cNvSpPr>
                <a:spLocks noChangeArrowheads="1"/>
              </p:cNvSpPr>
              <p:nvPr/>
            </p:nvSpPr>
            <p:spPr bwMode="auto">
              <a:xfrm>
                <a:off x="460" y="1207"/>
                <a:ext cx="7" cy="16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14" name="Rectangle 107"/>
              <p:cNvSpPr>
                <a:spLocks noChangeArrowheads="1"/>
              </p:cNvSpPr>
              <p:nvPr/>
            </p:nvSpPr>
            <p:spPr bwMode="auto">
              <a:xfrm>
                <a:off x="468" y="1200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15" name="Rectangle 108"/>
              <p:cNvSpPr>
                <a:spLocks noChangeArrowheads="1"/>
              </p:cNvSpPr>
              <p:nvPr/>
            </p:nvSpPr>
            <p:spPr bwMode="auto">
              <a:xfrm>
                <a:off x="468" y="1200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16" name="Rectangle 109"/>
              <p:cNvSpPr>
                <a:spLocks noChangeArrowheads="1"/>
              </p:cNvSpPr>
              <p:nvPr/>
            </p:nvSpPr>
            <p:spPr bwMode="auto">
              <a:xfrm>
                <a:off x="475" y="1200"/>
                <a:ext cx="1726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17" name="Rectangle 110"/>
              <p:cNvSpPr>
                <a:spLocks noChangeArrowheads="1"/>
              </p:cNvSpPr>
              <p:nvPr/>
            </p:nvSpPr>
            <p:spPr bwMode="auto">
              <a:xfrm>
                <a:off x="2201" y="1200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18" name="Rectangle 111"/>
              <p:cNvSpPr>
                <a:spLocks noChangeArrowheads="1"/>
              </p:cNvSpPr>
              <p:nvPr/>
            </p:nvSpPr>
            <p:spPr bwMode="auto">
              <a:xfrm>
                <a:off x="2201" y="1200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19" name="Rectangle 112"/>
              <p:cNvSpPr>
                <a:spLocks noChangeArrowheads="1"/>
              </p:cNvSpPr>
              <p:nvPr/>
            </p:nvSpPr>
            <p:spPr bwMode="auto">
              <a:xfrm>
                <a:off x="468" y="1371"/>
                <a:ext cx="7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20" name="Rectangle 113"/>
              <p:cNvSpPr>
                <a:spLocks noChangeArrowheads="1"/>
              </p:cNvSpPr>
              <p:nvPr/>
            </p:nvSpPr>
            <p:spPr bwMode="auto">
              <a:xfrm>
                <a:off x="468" y="1371"/>
                <a:ext cx="7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21" name="Rectangle 114"/>
              <p:cNvSpPr>
                <a:spLocks noChangeArrowheads="1"/>
              </p:cNvSpPr>
              <p:nvPr/>
            </p:nvSpPr>
            <p:spPr bwMode="auto">
              <a:xfrm>
                <a:off x="475" y="1371"/>
                <a:ext cx="1726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22" name="Rectangle 115"/>
              <p:cNvSpPr>
                <a:spLocks noChangeArrowheads="1"/>
              </p:cNvSpPr>
              <p:nvPr/>
            </p:nvSpPr>
            <p:spPr bwMode="auto">
              <a:xfrm>
                <a:off x="2201" y="1371"/>
                <a:ext cx="7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23" name="Rectangle 116"/>
              <p:cNvSpPr>
                <a:spLocks noChangeArrowheads="1"/>
              </p:cNvSpPr>
              <p:nvPr/>
            </p:nvSpPr>
            <p:spPr bwMode="auto">
              <a:xfrm>
                <a:off x="2201" y="1371"/>
                <a:ext cx="7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24" name="Rectangle 117"/>
              <p:cNvSpPr>
                <a:spLocks noChangeArrowheads="1"/>
              </p:cNvSpPr>
              <p:nvPr/>
            </p:nvSpPr>
            <p:spPr bwMode="auto">
              <a:xfrm>
                <a:off x="468" y="1207"/>
                <a:ext cx="7" cy="16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25" name="Rectangle 118"/>
              <p:cNvSpPr>
                <a:spLocks noChangeArrowheads="1"/>
              </p:cNvSpPr>
              <p:nvPr/>
            </p:nvSpPr>
            <p:spPr bwMode="auto">
              <a:xfrm>
                <a:off x="2201" y="1207"/>
                <a:ext cx="7" cy="16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26" name="Rectangle 119"/>
              <p:cNvSpPr>
                <a:spLocks noChangeArrowheads="1"/>
              </p:cNvSpPr>
              <p:nvPr/>
            </p:nvSpPr>
            <p:spPr bwMode="auto">
              <a:xfrm>
                <a:off x="2208" y="1200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27" name="Rectangle 120"/>
              <p:cNvSpPr>
                <a:spLocks noChangeArrowheads="1"/>
              </p:cNvSpPr>
              <p:nvPr/>
            </p:nvSpPr>
            <p:spPr bwMode="auto">
              <a:xfrm>
                <a:off x="2208" y="1200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28" name="Rectangle 121"/>
              <p:cNvSpPr>
                <a:spLocks noChangeArrowheads="1"/>
              </p:cNvSpPr>
              <p:nvPr/>
            </p:nvSpPr>
            <p:spPr bwMode="auto">
              <a:xfrm>
                <a:off x="2215" y="1200"/>
                <a:ext cx="317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29" name="Rectangle 122"/>
              <p:cNvSpPr>
                <a:spLocks noChangeArrowheads="1"/>
              </p:cNvSpPr>
              <p:nvPr/>
            </p:nvSpPr>
            <p:spPr bwMode="auto">
              <a:xfrm>
                <a:off x="5388" y="1200"/>
                <a:ext cx="1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30" name="Rectangle 123"/>
              <p:cNvSpPr>
                <a:spLocks noChangeArrowheads="1"/>
              </p:cNvSpPr>
              <p:nvPr/>
            </p:nvSpPr>
            <p:spPr bwMode="auto">
              <a:xfrm>
                <a:off x="2208" y="1371"/>
                <a:ext cx="7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31" name="Rectangle 124"/>
              <p:cNvSpPr>
                <a:spLocks noChangeArrowheads="1"/>
              </p:cNvSpPr>
              <p:nvPr/>
            </p:nvSpPr>
            <p:spPr bwMode="auto">
              <a:xfrm>
                <a:off x="2208" y="1371"/>
                <a:ext cx="7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32" name="Rectangle 125"/>
              <p:cNvSpPr>
                <a:spLocks noChangeArrowheads="1"/>
              </p:cNvSpPr>
              <p:nvPr/>
            </p:nvSpPr>
            <p:spPr bwMode="auto">
              <a:xfrm>
                <a:off x="2215" y="1371"/>
                <a:ext cx="317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33" name="Rectangle 126"/>
              <p:cNvSpPr>
                <a:spLocks noChangeArrowheads="1"/>
              </p:cNvSpPr>
              <p:nvPr/>
            </p:nvSpPr>
            <p:spPr bwMode="auto">
              <a:xfrm>
                <a:off x="5388" y="1371"/>
                <a:ext cx="1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34" name="Rectangle 127"/>
              <p:cNvSpPr>
                <a:spLocks noChangeArrowheads="1"/>
              </p:cNvSpPr>
              <p:nvPr/>
            </p:nvSpPr>
            <p:spPr bwMode="auto">
              <a:xfrm>
                <a:off x="2208" y="1207"/>
                <a:ext cx="7" cy="16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35" name="Rectangle 128"/>
              <p:cNvSpPr>
                <a:spLocks noChangeArrowheads="1"/>
              </p:cNvSpPr>
              <p:nvPr/>
            </p:nvSpPr>
            <p:spPr bwMode="auto">
              <a:xfrm>
                <a:off x="5388" y="1207"/>
                <a:ext cx="14" cy="16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36" name="Rectangle 129"/>
              <p:cNvSpPr>
                <a:spLocks noChangeArrowheads="1"/>
              </p:cNvSpPr>
              <p:nvPr/>
            </p:nvSpPr>
            <p:spPr bwMode="auto">
              <a:xfrm>
                <a:off x="164" y="1515"/>
                <a:ext cx="296" cy="13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37" name="Rectangle 130"/>
              <p:cNvSpPr>
                <a:spLocks noChangeArrowheads="1"/>
              </p:cNvSpPr>
              <p:nvPr/>
            </p:nvSpPr>
            <p:spPr bwMode="auto">
              <a:xfrm>
                <a:off x="164" y="1384"/>
                <a:ext cx="296" cy="13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38" name="Rectangle 131"/>
              <p:cNvSpPr>
                <a:spLocks noChangeArrowheads="1"/>
              </p:cNvSpPr>
              <p:nvPr/>
            </p:nvSpPr>
            <p:spPr bwMode="auto">
              <a:xfrm>
                <a:off x="164" y="1384"/>
                <a:ext cx="164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M2</a:t>
                </a:r>
                <a:endParaRPr lang="en-US" altLang="en-US" sz="1800"/>
              </a:p>
            </p:txBody>
          </p:sp>
          <p:sp>
            <p:nvSpPr>
              <p:cNvPr id="18839" name="Rectangle 132"/>
              <p:cNvSpPr>
                <a:spLocks noChangeArrowheads="1"/>
              </p:cNvSpPr>
              <p:nvPr/>
            </p:nvSpPr>
            <p:spPr bwMode="auto">
              <a:xfrm>
                <a:off x="327" y="1387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840" name="Rectangle 133"/>
              <p:cNvSpPr>
                <a:spLocks noChangeArrowheads="1"/>
              </p:cNvSpPr>
              <p:nvPr/>
            </p:nvSpPr>
            <p:spPr bwMode="auto">
              <a:xfrm>
                <a:off x="475" y="1384"/>
                <a:ext cx="1222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AML with differentiation</a:t>
                </a:r>
                <a:endParaRPr lang="en-US" altLang="en-US" sz="1800"/>
              </a:p>
            </p:txBody>
          </p:sp>
          <p:sp>
            <p:nvSpPr>
              <p:cNvPr id="18841" name="Rectangle 134"/>
              <p:cNvSpPr>
                <a:spLocks noChangeArrowheads="1"/>
              </p:cNvSpPr>
              <p:nvPr/>
            </p:nvSpPr>
            <p:spPr bwMode="auto">
              <a:xfrm>
                <a:off x="1712" y="1387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842" name="Rectangle 135"/>
              <p:cNvSpPr>
                <a:spLocks noChangeArrowheads="1"/>
              </p:cNvSpPr>
              <p:nvPr/>
            </p:nvSpPr>
            <p:spPr bwMode="auto">
              <a:xfrm>
                <a:off x="2215" y="1384"/>
                <a:ext cx="126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Auer rods; common t(8;21) </a:t>
                </a:r>
                <a:endParaRPr lang="en-US" altLang="en-US" sz="1800"/>
              </a:p>
            </p:txBody>
          </p:sp>
          <p:sp>
            <p:nvSpPr>
              <p:cNvPr id="18843" name="Rectangle 136"/>
              <p:cNvSpPr>
                <a:spLocks noChangeArrowheads="1"/>
              </p:cNvSpPr>
              <p:nvPr/>
            </p:nvSpPr>
            <p:spPr bwMode="auto">
              <a:xfrm>
                <a:off x="3489" y="1384"/>
                <a:ext cx="3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-</a:t>
                </a:r>
                <a:endParaRPr lang="en-US" altLang="en-US" sz="1800"/>
              </a:p>
            </p:txBody>
          </p:sp>
          <p:sp>
            <p:nvSpPr>
              <p:cNvPr id="18844" name="Rectangle 137"/>
              <p:cNvSpPr>
                <a:spLocks noChangeArrowheads="1"/>
              </p:cNvSpPr>
              <p:nvPr/>
            </p:nvSpPr>
            <p:spPr bwMode="auto">
              <a:xfrm>
                <a:off x="3527" y="1384"/>
                <a:ext cx="394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&gt; AML1</a:t>
                </a:r>
                <a:endParaRPr lang="en-US" altLang="en-US" sz="1800"/>
              </a:p>
            </p:txBody>
          </p:sp>
          <p:sp>
            <p:nvSpPr>
              <p:cNvPr id="18845" name="Rectangle 138"/>
              <p:cNvSpPr>
                <a:spLocks noChangeArrowheads="1"/>
              </p:cNvSpPr>
              <p:nvPr/>
            </p:nvSpPr>
            <p:spPr bwMode="auto">
              <a:xfrm>
                <a:off x="3929" y="1384"/>
                <a:ext cx="3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-</a:t>
                </a:r>
                <a:endParaRPr lang="en-US" altLang="en-US" sz="1800"/>
              </a:p>
            </p:txBody>
          </p:sp>
          <p:sp>
            <p:nvSpPr>
              <p:cNvPr id="18846" name="Rectangle 139"/>
              <p:cNvSpPr>
                <a:spLocks noChangeArrowheads="1"/>
              </p:cNvSpPr>
              <p:nvPr/>
            </p:nvSpPr>
            <p:spPr bwMode="auto">
              <a:xfrm>
                <a:off x="3966" y="1384"/>
                <a:ext cx="1279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ETO fusion, good prognosis</a:t>
                </a:r>
                <a:endParaRPr lang="en-US" altLang="en-US" sz="1800"/>
              </a:p>
            </p:txBody>
          </p:sp>
          <p:sp>
            <p:nvSpPr>
              <p:cNvPr id="18847" name="Rectangle 140"/>
              <p:cNvSpPr>
                <a:spLocks noChangeArrowheads="1"/>
              </p:cNvSpPr>
              <p:nvPr/>
            </p:nvSpPr>
            <p:spPr bwMode="auto">
              <a:xfrm>
                <a:off x="5253" y="1384"/>
                <a:ext cx="5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, </a:t>
                </a:r>
                <a:endParaRPr lang="en-US" altLang="en-US" sz="1800"/>
              </a:p>
            </p:txBody>
          </p:sp>
          <p:sp>
            <p:nvSpPr>
              <p:cNvPr id="18848" name="Rectangle 141"/>
              <p:cNvSpPr>
                <a:spLocks noChangeArrowheads="1"/>
              </p:cNvSpPr>
              <p:nvPr/>
            </p:nvSpPr>
            <p:spPr bwMode="auto">
              <a:xfrm>
                <a:off x="2215" y="1515"/>
                <a:ext cx="472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chloromas</a:t>
                </a:r>
                <a:endParaRPr lang="en-US" altLang="en-US" sz="1800"/>
              </a:p>
            </p:txBody>
          </p:sp>
          <p:sp>
            <p:nvSpPr>
              <p:cNvPr id="18849" name="Rectangle 142"/>
              <p:cNvSpPr>
                <a:spLocks noChangeArrowheads="1"/>
              </p:cNvSpPr>
              <p:nvPr/>
            </p:nvSpPr>
            <p:spPr bwMode="auto">
              <a:xfrm>
                <a:off x="2687" y="1515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850" name="Rectangle 143"/>
              <p:cNvSpPr>
                <a:spLocks noChangeArrowheads="1"/>
              </p:cNvSpPr>
              <p:nvPr/>
            </p:nvSpPr>
            <p:spPr bwMode="auto">
              <a:xfrm>
                <a:off x="150" y="1377"/>
                <a:ext cx="310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51" name="Rectangle 144"/>
              <p:cNvSpPr>
                <a:spLocks noChangeArrowheads="1"/>
              </p:cNvSpPr>
              <p:nvPr/>
            </p:nvSpPr>
            <p:spPr bwMode="auto">
              <a:xfrm>
                <a:off x="460" y="1377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52" name="Rectangle 145"/>
              <p:cNvSpPr>
                <a:spLocks noChangeArrowheads="1"/>
              </p:cNvSpPr>
              <p:nvPr/>
            </p:nvSpPr>
            <p:spPr bwMode="auto">
              <a:xfrm>
                <a:off x="460" y="1377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53" name="Rectangle 146"/>
              <p:cNvSpPr>
                <a:spLocks noChangeArrowheads="1"/>
              </p:cNvSpPr>
              <p:nvPr/>
            </p:nvSpPr>
            <p:spPr bwMode="auto">
              <a:xfrm>
                <a:off x="150" y="1645"/>
                <a:ext cx="310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54" name="Rectangle 147"/>
              <p:cNvSpPr>
                <a:spLocks noChangeArrowheads="1"/>
              </p:cNvSpPr>
              <p:nvPr/>
            </p:nvSpPr>
            <p:spPr bwMode="auto">
              <a:xfrm>
                <a:off x="460" y="1645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55" name="Rectangle 148"/>
              <p:cNvSpPr>
                <a:spLocks noChangeArrowheads="1"/>
              </p:cNvSpPr>
              <p:nvPr/>
            </p:nvSpPr>
            <p:spPr bwMode="auto">
              <a:xfrm>
                <a:off x="460" y="1645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56" name="Rectangle 149"/>
              <p:cNvSpPr>
                <a:spLocks noChangeArrowheads="1"/>
              </p:cNvSpPr>
              <p:nvPr/>
            </p:nvSpPr>
            <p:spPr bwMode="auto">
              <a:xfrm>
                <a:off x="150" y="1384"/>
                <a:ext cx="14" cy="26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57" name="Rectangle 150"/>
              <p:cNvSpPr>
                <a:spLocks noChangeArrowheads="1"/>
              </p:cNvSpPr>
              <p:nvPr/>
            </p:nvSpPr>
            <p:spPr bwMode="auto">
              <a:xfrm>
                <a:off x="460" y="1384"/>
                <a:ext cx="7" cy="26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58" name="Rectangle 151"/>
              <p:cNvSpPr>
                <a:spLocks noChangeArrowheads="1"/>
              </p:cNvSpPr>
              <p:nvPr/>
            </p:nvSpPr>
            <p:spPr bwMode="auto">
              <a:xfrm>
                <a:off x="468" y="1377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59" name="Rectangle 152"/>
              <p:cNvSpPr>
                <a:spLocks noChangeArrowheads="1"/>
              </p:cNvSpPr>
              <p:nvPr/>
            </p:nvSpPr>
            <p:spPr bwMode="auto">
              <a:xfrm>
                <a:off x="468" y="1377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60" name="Rectangle 153"/>
              <p:cNvSpPr>
                <a:spLocks noChangeArrowheads="1"/>
              </p:cNvSpPr>
              <p:nvPr/>
            </p:nvSpPr>
            <p:spPr bwMode="auto">
              <a:xfrm>
                <a:off x="475" y="1377"/>
                <a:ext cx="1726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61" name="Rectangle 154"/>
              <p:cNvSpPr>
                <a:spLocks noChangeArrowheads="1"/>
              </p:cNvSpPr>
              <p:nvPr/>
            </p:nvSpPr>
            <p:spPr bwMode="auto">
              <a:xfrm>
                <a:off x="2201" y="1377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62" name="Rectangle 155"/>
              <p:cNvSpPr>
                <a:spLocks noChangeArrowheads="1"/>
              </p:cNvSpPr>
              <p:nvPr/>
            </p:nvSpPr>
            <p:spPr bwMode="auto">
              <a:xfrm>
                <a:off x="2201" y="1377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63" name="Rectangle 156"/>
              <p:cNvSpPr>
                <a:spLocks noChangeArrowheads="1"/>
              </p:cNvSpPr>
              <p:nvPr/>
            </p:nvSpPr>
            <p:spPr bwMode="auto">
              <a:xfrm>
                <a:off x="468" y="1645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64" name="Rectangle 157"/>
              <p:cNvSpPr>
                <a:spLocks noChangeArrowheads="1"/>
              </p:cNvSpPr>
              <p:nvPr/>
            </p:nvSpPr>
            <p:spPr bwMode="auto">
              <a:xfrm>
                <a:off x="468" y="1645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65" name="Rectangle 158"/>
              <p:cNvSpPr>
                <a:spLocks noChangeArrowheads="1"/>
              </p:cNvSpPr>
              <p:nvPr/>
            </p:nvSpPr>
            <p:spPr bwMode="auto">
              <a:xfrm>
                <a:off x="475" y="1645"/>
                <a:ext cx="1726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66" name="Rectangle 159"/>
              <p:cNvSpPr>
                <a:spLocks noChangeArrowheads="1"/>
              </p:cNvSpPr>
              <p:nvPr/>
            </p:nvSpPr>
            <p:spPr bwMode="auto">
              <a:xfrm>
                <a:off x="2201" y="1645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67" name="Rectangle 160"/>
              <p:cNvSpPr>
                <a:spLocks noChangeArrowheads="1"/>
              </p:cNvSpPr>
              <p:nvPr/>
            </p:nvSpPr>
            <p:spPr bwMode="auto">
              <a:xfrm>
                <a:off x="2201" y="1645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68" name="Rectangle 161"/>
              <p:cNvSpPr>
                <a:spLocks noChangeArrowheads="1"/>
              </p:cNvSpPr>
              <p:nvPr/>
            </p:nvSpPr>
            <p:spPr bwMode="auto">
              <a:xfrm>
                <a:off x="468" y="1384"/>
                <a:ext cx="7" cy="26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69" name="Rectangle 162"/>
              <p:cNvSpPr>
                <a:spLocks noChangeArrowheads="1"/>
              </p:cNvSpPr>
              <p:nvPr/>
            </p:nvSpPr>
            <p:spPr bwMode="auto">
              <a:xfrm>
                <a:off x="2201" y="1384"/>
                <a:ext cx="7" cy="26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70" name="Rectangle 163"/>
              <p:cNvSpPr>
                <a:spLocks noChangeArrowheads="1"/>
              </p:cNvSpPr>
              <p:nvPr/>
            </p:nvSpPr>
            <p:spPr bwMode="auto">
              <a:xfrm>
                <a:off x="2208" y="1377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71" name="Rectangle 164"/>
              <p:cNvSpPr>
                <a:spLocks noChangeArrowheads="1"/>
              </p:cNvSpPr>
              <p:nvPr/>
            </p:nvSpPr>
            <p:spPr bwMode="auto">
              <a:xfrm>
                <a:off x="2208" y="1377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72" name="Rectangle 165"/>
              <p:cNvSpPr>
                <a:spLocks noChangeArrowheads="1"/>
              </p:cNvSpPr>
              <p:nvPr/>
            </p:nvSpPr>
            <p:spPr bwMode="auto">
              <a:xfrm>
                <a:off x="2215" y="1377"/>
                <a:ext cx="317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73" name="Rectangle 166"/>
              <p:cNvSpPr>
                <a:spLocks noChangeArrowheads="1"/>
              </p:cNvSpPr>
              <p:nvPr/>
            </p:nvSpPr>
            <p:spPr bwMode="auto">
              <a:xfrm>
                <a:off x="5388" y="1377"/>
                <a:ext cx="1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74" name="Rectangle 167"/>
              <p:cNvSpPr>
                <a:spLocks noChangeArrowheads="1"/>
              </p:cNvSpPr>
              <p:nvPr/>
            </p:nvSpPr>
            <p:spPr bwMode="auto">
              <a:xfrm>
                <a:off x="2208" y="1645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75" name="Rectangle 168"/>
              <p:cNvSpPr>
                <a:spLocks noChangeArrowheads="1"/>
              </p:cNvSpPr>
              <p:nvPr/>
            </p:nvSpPr>
            <p:spPr bwMode="auto">
              <a:xfrm>
                <a:off x="2208" y="1645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76" name="Rectangle 169"/>
              <p:cNvSpPr>
                <a:spLocks noChangeArrowheads="1"/>
              </p:cNvSpPr>
              <p:nvPr/>
            </p:nvSpPr>
            <p:spPr bwMode="auto">
              <a:xfrm>
                <a:off x="2215" y="1645"/>
                <a:ext cx="317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77" name="Rectangle 170"/>
              <p:cNvSpPr>
                <a:spLocks noChangeArrowheads="1"/>
              </p:cNvSpPr>
              <p:nvPr/>
            </p:nvSpPr>
            <p:spPr bwMode="auto">
              <a:xfrm>
                <a:off x="5388" y="1645"/>
                <a:ext cx="1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78" name="Rectangle 171"/>
              <p:cNvSpPr>
                <a:spLocks noChangeArrowheads="1"/>
              </p:cNvSpPr>
              <p:nvPr/>
            </p:nvSpPr>
            <p:spPr bwMode="auto">
              <a:xfrm>
                <a:off x="2208" y="1384"/>
                <a:ext cx="7" cy="26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79" name="Rectangle 172"/>
              <p:cNvSpPr>
                <a:spLocks noChangeArrowheads="1"/>
              </p:cNvSpPr>
              <p:nvPr/>
            </p:nvSpPr>
            <p:spPr bwMode="auto">
              <a:xfrm>
                <a:off x="5388" y="1384"/>
                <a:ext cx="14" cy="26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80" name="Rectangle 173"/>
              <p:cNvSpPr>
                <a:spLocks noChangeArrowheads="1"/>
              </p:cNvSpPr>
              <p:nvPr/>
            </p:nvSpPr>
            <p:spPr bwMode="auto">
              <a:xfrm>
                <a:off x="164" y="1790"/>
                <a:ext cx="296" cy="139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81" name="Rectangle 174"/>
              <p:cNvSpPr>
                <a:spLocks noChangeArrowheads="1"/>
              </p:cNvSpPr>
              <p:nvPr/>
            </p:nvSpPr>
            <p:spPr bwMode="auto">
              <a:xfrm>
                <a:off x="164" y="1659"/>
                <a:ext cx="296" cy="13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82" name="Rectangle 175"/>
              <p:cNvSpPr>
                <a:spLocks noChangeArrowheads="1"/>
              </p:cNvSpPr>
              <p:nvPr/>
            </p:nvSpPr>
            <p:spPr bwMode="auto">
              <a:xfrm>
                <a:off x="164" y="1659"/>
                <a:ext cx="164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M3</a:t>
                </a:r>
                <a:endParaRPr lang="en-US" altLang="en-US" sz="1800"/>
              </a:p>
            </p:txBody>
          </p:sp>
          <p:sp>
            <p:nvSpPr>
              <p:cNvPr id="18883" name="Rectangle 176"/>
              <p:cNvSpPr>
                <a:spLocks noChangeArrowheads="1"/>
              </p:cNvSpPr>
              <p:nvPr/>
            </p:nvSpPr>
            <p:spPr bwMode="auto">
              <a:xfrm>
                <a:off x="327" y="1662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884" name="Rectangle 177"/>
              <p:cNvSpPr>
                <a:spLocks noChangeArrowheads="1"/>
              </p:cNvSpPr>
              <p:nvPr/>
            </p:nvSpPr>
            <p:spPr bwMode="auto">
              <a:xfrm>
                <a:off x="475" y="1659"/>
                <a:ext cx="1461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Acute promyelocytic leukemia</a:t>
                </a:r>
                <a:endParaRPr lang="en-US" altLang="en-US" sz="1800"/>
              </a:p>
            </p:txBody>
          </p:sp>
          <p:sp>
            <p:nvSpPr>
              <p:cNvPr id="18885" name="Rectangle 178"/>
              <p:cNvSpPr>
                <a:spLocks noChangeArrowheads="1"/>
              </p:cNvSpPr>
              <p:nvPr/>
            </p:nvSpPr>
            <p:spPr bwMode="auto">
              <a:xfrm>
                <a:off x="1943" y="1659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886" name="Rectangle 179"/>
              <p:cNvSpPr>
                <a:spLocks noChangeArrowheads="1"/>
              </p:cNvSpPr>
              <p:nvPr/>
            </p:nvSpPr>
            <p:spPr bwMode="auto">
              <a:xfrm>
                <a:off x="475" y="1789"/>
                <a:ext cx="301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(APL)</a:t>
                </a:r>
                <a:endParaRPr lang="en-US" altLang="en-US" sz="1800"/>
              </a:p>
            </p:txBody>
          </p:sp>
          <p:sp>
            <p:nvSpPr>
              <p:cNvPr id="18887" name="Rectangle 180"/>
              <p:cNvSpPr>
                <a:spLocks noChangeArrowheads="1"/>
              </p:cNvSpPr>
              <p:nvPr/>
            </p:nvSpPr>
            <p:spPr bwMode="auto">
              <a:xfrm>
                <a:off x="777" y="1789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,</a:t>
                </a:r>
                <a:endParaRPr lang="en-US" altLang="en-US" sz="1800"/>
              </a:p>
            </p:txBody>
          </p:sp>
          <p:sp>
            <p:nvSpPr>
              <p:cNvPr id="18888" name="Rectangle 181"/>
              <p:cNvSpPr>
                <a:spLocks noChangeArrowheads="1"/>
              </p:cNvSpPr>
              <p:nvPr/>
            </p:nvSpPr>
            <p:spPr bwMode="auto">
              <a:xfrm>
                <a:off x="805" y="1791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889" name="Rectangle 182"/>
              <p:cNvSpPr>
                <a:spLocks noChangeArrowheads="1"/>
              </p:cNvSpPr>
              <p:nvPr/>
            </p:nvSpPr>
            <p:spPr bwMode="auto">
              <a:xfrm>
                <a:off x="834" y="1789"/>
                <a:ext cx="94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hypergranular type</a:t>
                </a:r>
                <a:endParaRPr lang="en-US" altLang="en-US" sz="1800"/>
              </a:p>
            </p:txBody>
          </p:sp>
          <p:sp>
            <p:nvSpPr>
              <p:cNvPr id="18890" name="Rectangle 183"/>
              <p:cNvSpPr>
                <a:spLocks noChangeArrowheads="1"/>
              </p:cNvSpPr>
              <p:nvPr/>
            </p:nvSpPr>
            <p:spPr bwMode="auto">
              <a:xfrm>
                <a:off x="1784" y="1792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891" name="Rectangle 184"/>
              <p:cNvSpPr>
                <a:spLocks noChangeArrowheads="1"/>
              </p:cNvSpPr>
              <p:nvPr/>
            </p:nvSpPr>
            <p:spPr bwMode="auto">
              <a:xfrm>
                <a:off x="2215" y="1668"/>
                <a:ext cx="160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Auer rods; DIC/bleeding;; t(15;17) </a:t>
                </a:r>
                <a:endParaRPr lang="en-US" altLang="en-US" sz="1800"/>
              </a:p>
            </p:txBody>
          </p:sp>
          <p:sp>
            <p:nvSpPr>
              <p:cNvPr id="18892" name="Rectangle 185"/>
              <p:cNvSpPr>
                <a:spLocks noChangeArrowheads="1"/>
              </p:cNvSpPr>
              <p:nvPr/>
            </p:nvSpPr>
            <p:spPr bwMode="auto">
              <a:xfrm>
                <a:off x="3830" y="1668"/>
                <a:ext cx="3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-</a:t>
                </a:r>
                <a:endParaRPr lang="en-US" altLang="en-US" sz="1800"/>
              </a:p>
            </p:txBody>
          </p:sp>
          <p:sp>
            <p:nvSpPr>
              <p:cNvPr id="18893" name="Rectangle 186"/>
              <p:cNvSpPr>
                <a:spLocks noChangeArrowheads="1"/>
              </p:cNvSpPr>
              <p:nvPr/>
            </p:nvSpPr>
            <p:spPr bwMode="auto">
              <a:xfrm>
                <a:off x="3867" y="1668"/>
                <a:ext cx="324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&gt; PML</a:t>
                </a:r>
                <a:endParaRPr lang="en-US" altLang="en-US" sz="1800"/>
              </a:p>
            </p:txBody>
          </p:sp>
          <p:sp>
            <p:nvSpPr>
              <p:cNvPr id="18894" name="Rectangle 187"/>
              <p:cNvSpPr>
                <a:spLocks noChangeArrowheads="1"/>
              </p:cNvSpPr>
              <p:nvPr/>
            </p:nvSpPr>
            <p:spPr bwMode="auto">
              <a:xfrm>
                <a:off x="4193" y="1668"/>
                <a:ext cx="3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-</a:t>
                </a:r>
                <a:endParaRPr lang="en-US" altLang="en-US" sz="1800"/>
              </a:p>
            </p:txBody>
          </p:sp>
          <p:sp>
            <p:nvSpPr>
              <p:cNvPr id="18895" name="Rectangle 188"/>
              <p:cNvSpPr>
                <a:spLocks noChangeArrowheads="1"/>
              </p:cNvSpPr>
              <p:nvPr/>
            </p:nvSpPr>
            <p:spPr bwMode="auto">
              <a:xfrm>
                <a:off x="4231" y="1668"/>
                <a:ext cx="23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RAR</a:t>
                </a:r>
                <a:endParaRPr lang="en-US" altLang="en-US" sz="1800"/>
              </a:p>
            </p:txBody>
          </p:sp>
          <p:sp>
            <p:nvSpPr>
              <p:cNvPr id="18896" name="Rectangle 189"/>
              <p:cNvSpPr>
                <a:spLocks noChangeArrowheads="1"/>
              </p:cNvSpPr>
              <p:nvPr/>
            </p:nvSpPr>
            <p:spPr bwMode="auto">
              <a:xfrm>
                <a:off x="4466" y="1656"/>
                <a:ext cx="72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a</a:t>
                </a:r>
                <a:endParaRPr lang="en-US" altLang="en-US" sz="1800"/>
              </a:p>
            </p:txBody>
          </p:sp>
          <p:sp>
            <p:nvSpPr>
              <p:cNvPr id="18897" name="Rectangle 190"/>
              <p:cNvSpPr>
                <a:spLocks noChangeArrowheads="1"/>
              </p:cNvSpPr>
              <p:nvPr/>
            </p:nvSpPr>
            <p:spPr bwMode="auto">
              <a:xfrm>
                <a:off x="4536" y="1668"/>
                <a:ext cx="622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fusion, good </a:t>
                </a:r>
                <a:endParaRPr lang="en-US" altLang="en-US" sz="1800"/>
              </a:p>
            </p:txBody>
          </p:sp>
          <p:sp>
            <p:nvSpPr>
              <p:cNvPr id="18898" name="Rectangle 191"/>
              <p:cNvSpPr>
                <a:spLocks noChangeArrowheads="1"/>
              </p:cNvSpPr>
              <p:nvPr/>
            </p:nvSpPr>
            <p:spPr bwMode="auto">
              <a:xfrm>
                <a:off x="2215" y="1799"/>
                <a:ext cx="134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prognosis with ATRA therapy</a:t>
                </a:r>
                <a:endParaRPr lang="en-US" altLang="en-US" sz="1800"/>
              </a:p>
            </p:txBody>
          </p:sp>
          <p:sp>
            <p:nvSpPr>
              <p:cNvPr id="18899" name="Rectangle 192"/>
              <p:cNvSpPr>
                <a:spLocks noChangeArrowheads="1"/>
              </p:cNvSpPr>
              <p:nvPr/>
            </p:nvSpPr>
            <p:spPr bwMode="auto">
              <a:xfrm>
                <a:off x="3593" y="1799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900" name="Rectangle 193"/>
              <p:cNvSpPr>
                <a:spLocks noChangeArrowheads="1"/>
              </p:cNvSpPr>
              <p:nvPr/>
            </p:nvSpPr>
            <p:spPr bwMode="auto">
              <a:xfrm>
                <a:off x="150" y="1652"/>
                <a:ext cx="310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901" name="Rectangle 194"/>
              <p:cNvSpPr>
                <a:spLocks noChangeArrowheads="1"/>
              </p:cNvSpPr>
              <p:nvPr/>
            </p:nvSpPr>
            <p:spPr bwMode="auto">
              <a:xfrm>
                <a:off x="460" y="1652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902" name="Rectangle 195"/>
              <p:cNvSpPr>
                <a:spLocks noChangeArrowheads="1"/>
              </p:cNvSpPr>
              <p:nvPr/>
            </p:nvSpPr>
            <p:spPr bwMode="auto">
              <a:xfrm>
                <a:off x="460" y="1652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903" name="Rectangle 196"/>
              <p:cNvSpPr>
                <a:spLocks noChangeArrowheads="1"/>
              </p:cNvSpPr>
              <p:nvPr/>
            </p:nvSpPr>
            <p:spPr bwMode="auto">
              <a:xfrm>
                <a:off x="150" y="1929"/>
                <a:ext cx="310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904" name="Rectangle 197"/>
              <p:cNvSpPr>
                <a:spLocks noChangeArrowheads="1"/>
              </p:cNvSpPr>
              <p:nvPr/>
            </p:nvSpPr>
            <p:spPr bwMode="auto">
              <a:xfrm>
                <a:off x="460" y="1929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905" name="Rectangle 198"/>
              <p:cNvSpPr>
                <a:spLocks noChangeArrowheads="1"/>
              </p:cNvSpPr>
              <p:nvPr/>
            </p:nvSpPr>
            <p:spPr bwMode="auto">
              <a:xfrm>
                <a:off x="460" y="1929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906" name="Rectangle 199"/>
              <p:cNvSpPr>
                <a:spLocks noChangeArrowheads="1"/>
              </p:cNvSpPr>
              <p:nvPr/>
            </p:nvSpPr>
            <p:spPr bwMode="auto">
              <a:xfrm>
                <a:off x="150" y="1659"/>
                <a:ext cx="14" cy="27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907" name="Rectangle 200"/>
              <p:cNvSpPr>
                <a:spLocks noChangeArrowheads="1"/>
              </p:cNvSpPr>
              <p:nvPr/>
            </p:nvSpPr>
            <p:spPr bwMode="auto">
              <a:xfrm>
                <a:off x="460" y="1659"/>
                <a:ext cx="7" cy="27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908" name="Rectangle 201"/>
              <p:cNvSpPr>
                <a:spLocks noChangeArrowheads="1"/>
              </p:cNvSpPr>
              <p:nvPr/>
            </p:nvSpPr>
            <p:spPr bwMode="auto">
              <a:xfrm>
                <a:off x="468" y="1652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909" name="Rectangle 202"/>
              <p:cNvSpPr>
                <a:spLocks noChangeArrowheads="1"/>
              </p:cNvSpPr>
              <p:nvPr/>
            </p:nvSpPr>
            <p:spPr bwMode="auto">
              <a:xfrm>
                <a:off x="468" y="1652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910" name="Rectangle 203"/>
              <p:cNvSpPr>
                <a:spLocks noChangeArrowheads="1"/>
              </p:cNvSpPr>
              <p:nvPr/>
            </p:nvSpPr>
            <p:spPr bwMode="auto">
              <a:xfrm>
                <a:off x="475" y="1652"/>
                <a:ext cx="1726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911" name="Rectangle 204"/>
              <p:cNvSpPr>
                <a:spLocks noChangeArrowheads="1"/>
              </p:cNvSpPr>
              <p:nvPr/>
            </p:nvSpPr>
            <p:spPr bwMode="auto">
              <a:xfrm>
                <a:off x="2201" y="1652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912" name="Rectangle 205"/>
              <p:cNvSpPr>
                <a:spLocks noChangeArrowheads="1"/>
              </p:cNvSpPr>
              <p:nvPr/>
            </p:nvSpPr>
            <p:spPr bwMode="auto">
              <a:xfrm>
                <a:off x="2201" y="1652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913" name="Rectangle 206"/>
              <p:cNvSpPr>
                <a:spLocks noChangeArrowheads="1"/>
              </p:cNvSpPr>
              <p:nvPr/>
            </p:nvSpPr>
            <p:spPr bwMode="auto">
              <a:xfrm>
                <a:off x="468" y="1929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914" name="Rectangle 207"/>
              <p:cNvSpPr>
                <a:spLocks noChangeArrowheads="1"/>
              </p:cNvSpPr>
              <p:nvPr/>
            </p:nvSpPr>
            <p:spPr bwMode="auto">
              <a:xfrm>
                <a:off x="468" y="1929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915" name="Rectangle 208"/>
              <p:cNvSpPr>
                <a:spLocks noChangeArrowheads="1"/>
              </p:cNvSpPr>
              <p:nvPr/>
            </p:nvSpPr>
            <p:spPr bwMode="auto">
              <a:xfrm>
                <a:off x="475" y="1929"/>
                <a:ext cx="1726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916" name="Rectangle 209"/>
              <p:cNvSpPr>
                <a:spLocks noChangeArrowheads="1"/>
              </p:cNvSpPr>
              <p:nvPr/>
            </p:nvSpPr>
            <p:spPr bwMode="auto">
              <a:xfrm>
                <a:off x="2201" y="1929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917" name="Rectangle 210"/>
              <p:cNvSpPr>
                <a:spLocks noChangeArrowheads="1"/>
              </p:cNvSpPr>
              <p:nvPr/>
            </p:nvSpPr>
            <p:spPr bwMode="auto">
              <a:xfrm>
                <a:off x="2201" y="1929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918" name="Rectangle 211"/>
              <p:cNvSpPr>
                <a:spLocks noChangeArrowheads="1"/>
              </p:cNvSpPr>
              <p:nvPr/>
            </p:nvSpPr>
            <p:spPr bwMode="auto">
              <a:xfrm>
                <a:off x="468" y="1659"/>
                <a:ext cx="7" cy="27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919" name="Rectangle 212"/>
              <p:cNvSpPr>
                <a:spLocks noChangeArrowheads="1"/>
              </p:cNvSpPr>
              <p:nvPr/>
            </p:nvSpPr>
            <p:spPr bwMode="auto">
              <a:xfrm>
                <a:off x="2201" y="1659"/>
                <a:ext cx="7" cy="27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920" name="Rectangle 213"/>
              <p:cNvSpPr>
                <a:spLocks noChangeArrowheads="1"/>
              </p:cNvSpPr>
              <p:nvPr/>
            </p:nvSpPr>
            <p:spPr bwMode="auto">
              <a:xfrm>
                <a:off x="2208" y="1652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921" name="Rectangle 214"/>
              <p:cNvSpPr>
                <a:spLocks noChangeArrowheads="1"/>
              </p:cNvSpPr>
              <p:nvPr/>
            </p:nvSpPr>
            <p:spPr bwMode="auto">
              <a:xfrm>
                <a:off x="2208" y="1652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922" name="Rectangle 215"/>
              <p:cNvSpPr>
                <a:spLocks noChangeArrowheads="1"/>
              </p:cNvSpPr>
              <p:nvPr/>
            </p:nvSpPr>
            <p:spPr bwMode="auto">
              <a:xfrm>
                <a:off x="2215" y="1652"/>
                <a:ext cx="317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923" name="Rectangle 216"/>
              <p:cNvSpPr>
                <a:spLocks noChangeArrowheads="1"/>
              </p:cNvSpPr>
              <p:nvPr/>
            </p:nvSpPr>
            <p:spPr bwMode="auto">
              <a:xfrm>
                <a:off x="5388" y="1652"/>
                <a:ext cx="1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8449" name="Group 418"/>
            <p:cNvGrpSpPr>
              <a:grpSpLocks/>
            </p:cNvGrpSpPr>
            <p:nvPr/>
          </p:nvGrpSpPr>
          <p:grpSpPr bwMode="auto">
            <a:xfrm>
              <a:off x="150" y="1659"/>
              <a:ext cx="5252" cy="1949"/>
              <a:chOff x="150" y="1659"/>
              <a:chExt cx="5252" cy="1949"/>
            </a:xfrm>
          </p:grpSpPr>
          <p:sp>
            <p:nvSpPr>
              <p:cNvPr id="18524" name="Rectangle 218"/>
              <p:cNvSpPr>
                <a:spLocks noChangeArrowheads="1"/>
              </p:cNvSpPr>
              <p:nvPr/>
            </p:nvSpPr>
            <p:spPr bwMode="auto">
              <a:xfrm>
                <a:off x="2208" y="1929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25" name="Rectangle 219"/>
              <p:cNvSpPr>
                <a:spLocks noChangeArrowheads="1"/>
              </p:cNvSpPr>
              <p:nvPr/>
            </p:nvSpPr>
            <p:spPr bwMode="auto">
              <a:xfrm>
                <a:off x="2208" y="1929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26" name="Rectangle 220"/>
              <p:cNvSpPr>
                <a:spLocks noChangeArrowheads="1"/>
              </p:cNvSpPr>
              <p:nvPr/>
            </p:nvSpPr>
            <p:spPr bwMode="auto">
              <a:xfrm>
                <a:off x="2215" y="1929"/>
                <a:ext cx="317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27" name="Rectangle 221"/>
              <p:cNvSpPr>
                <a:spLocks noChangeArrowheads="1"/>
              </p:cNvSpPr>
              <p:nvPr/>
            </p:nvSpPr>
            <p:spPr bwMode="auto">
              <a:xfrm>
                <a:off x="5388" y="1929"/>
                <a:ext cx="1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28" name="Rectangle 222"/>
              <p:cNvSpPr>
                <a:spLocks noChangeArrowheads="1"/>
              </p:cNvSpPr>
              <p:nvPr/>
            </p:nvSpPr>
            <p:spPr bwMode="auto">
              <a:xfrm>
                <a:off x="2208" y="1659"/>
                <a:ext cx="7" cy="27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29" name="Rectangle 223"/>
              <p:cNvSpPr>
                <a:spLocks noChangeArrowheads="1"/>
              </p:cNvSpPr>
              <p:nvPr/>
            </p:nvSpPr>
            <p:spPr bwMode="auto">
              <a:xfrm>
                <a:off x="5388" y="1659"/>
                <a:ext cx="14" cy="27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30" name="Rectangle 224"/>
              <p:cNvSpPr>
                <a:spLocks noChangeArrowheads="1"/>
              </p:cNvSpPr>
              <p:nvPr/>
            </p:nvSpPr>
            <p:spPr bwMode="auto">
              <a:xfrm>
                <a:off x="164" y="2074"/>
                <a:ext cx="296" cy="262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31" name="Rectangle 225"/>
              <p:cNvSpPr>
                <a:spLocks noChangeArrowheads="1"/>
              </p:cNvSpPr>
              <p:nvPr/>
            </p:nvSpPr>
            <p:spPr bwMode="auto">
              <a:xfrm>
                <a:off x="164" y="1943"/>
                <a:ext cx="296" cy="13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32" name="Rectangle 226"/>
              <p:cNvSpPr>
                <a:spLocks noChangeArrowheads="1"/>
              </p:cNvSpPr>
              <p:nvPr/>
            </p:nvSpPr>
            <p:spPr bwMode="auto">
              <a:xfrm>
                <a:off x="164" y="1943"/>
                <a:ext cx="164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M3</a:t>
                </a:r>
                <a:endParaRPr lang="en-US" altLang="en-US" sz="1800"/>
              </a:p>
            </p:txBody>
          </p:sp>
          <p:sp>
            <p:nvSpPr>
              <p:cNvPr id="18533" name="Rectangle 227"/>
              <p:cNvSpPr>
                <a:spLocks noChangeArrowheads="1"/>
              </p:cNvSpPr>
              <p:nvPr/>
            </p:nvSpPr>
            <p:spPr bwMode="auto">
              <a:xfrm>
                <a:off x="327" y="1943"/>
                <a:ext cx="5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v</a:t>
                </a:r>
                <a:endParaRPr lang="en-US" altLang="en-US" sz="1800"/>
              </a:p>
            </p:txBody>
          </p:sp>
          <p:sp>
            <p:nvSpPr>
              <p:cNvPr id="18534" name="Rectangle 228"/>
              <p:cNvSpPr>
                <a:spLocks noChangeArrowheads="1"/>
              </p:cNvSpPr>
              <p:nvPr/>
            </p:nvSpPr>
            <p:spPr bwMode="auto">
              <a:xfrm>
                <a:off x="384" y="1943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535" name="Rectangle 229"/>
              <p:cNvSpPr>
                <a:spLocks noChangeArrowheads="1"/>
              </p:cNvSpPr>
              <p:nvPr/>
            </p:nvSpPr>
            <p:spPr bwMode="auto">
              <a:xfrm>
                <a:off x="475" y="1943"/>
                <a:ext cx="136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APL, microgranular variant</a:t>
                </a:r>
                <a:endParaRPr lang="en-US" altLang="en-US" sz="1800"/>
              </a:p>
            </p:txBody>
          </p:sp>
          <p:sp>
            <p:nvSpPr>
              <p:cNvPr id="18536" name="Rectangle 230"/>
              <p:cNvSpPr>
                <a:spLocks noChangeArrowheads="1"/>
              </p:cNvSpPr>
              <p:nvPr/>
            </p:nvSpPr>
            <p:spPr bwMode="auto">
              <a:xfrm>
                <a:off x="1854" y="1943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537" name="Rectangle 231"/>
              <p:cNvSpPr>
                <a:spLocks noChangeArrowheads="1"/>
              </p:cNvSpPr>
              <p:nvPr/>
            </p:nvSpPr>
            <p:spPr bwMode="auto">
              <a:xfrm>
                <a:off x="2215" y="1943"/>
                <a:ext cx="2982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Cytoplasm of promyelocytes demonstrates a fine granularity, and </a:t>
                </a:r>
                <a:endParaRPr lang="en-US" altLang="en-US" sz="1800"/>
              </a:p>
            </p:txBody>
          </p:sp>
          <p:sp>
            <p:nvSpPr>
              <p:cNvPr id="18538" name="Rectangle 232"/>
              <p:cNvSpPr>
                <a:spLocks noChangeArrowheads="1"/>
              </p:cNvSpPr>
              <p:nvPr/>
            </p:nvSpPr>
            <p:spPr bwMode="auto">
              <a:xfrm>
                <a:off x="2215" y="2074"/>
                <a:ext cx="304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nuclei are often folded.  Same clinical, cytogenetic and therapeutic </a:t>
                </a:r>
                <a:endParaRPr lang="en-US" altLang="en-US" sz="1800"/>
              </a:p>
            </p:txBody>
          </p:sp>
          <p:sp>
            <p:nvSpPr>
              <p:cNvPr id="18539" name="Rectangle 233"/>
              <p:cNvSpPr>
                <a:spLocks noChangeArrowheads="1"/>
              </p:cNvSpPr>
              <p:nvPr/>
            </p:nvSpPr>
            <p:spPr bwMode="auto">
              <a:xfrm>
                <a:off x="2215" y="2205"/>
                <a:ext cx="113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implications as FAB M3.</a:t>
                </a:r>
                <a:endParaRPr lang="en-US" altLang="en-US" sz="1800"/>
              </a:p>
            </p:txBody>
          </p:sp>
          <p:sp>
            <p:nvSpPr>
              <p:cNvPr id="18540" name="Rectangle 234"/>
              <p:cNvSpPr>
                <a:spLocks noChangeArrowheads="1"/>
              </p:cNvSpPr>
              <p:nvPr/>
            </p:nvSpPr>
            <p:spPr bwMode="auto">
              <a:xfrm>
                <a:off x="3363" y="2205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541" name="Rectangle 235"/>
              <p:cNvSpPr>
                <a:spLocks noChangeArrowheads="1"/>
              </p:cNvSpPr>
              <p:nvPr/>
            </p:nvSpPr>
            <p:spPr bwMode="auto">
              <a:xfrm>
                <a:off x="150" y="1936"/>
                <a:ext cx="310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42" name="Rectangle 236"/>
              <p:cNvSpPr>
                <a:spLocks noChangeArrowheads="1"/>
              </p:cNvSpPr>
              <p:nvPr/>
            </p:nvSpPr>
            <p:spPr bwMode="auto">
              <a:xfrm>
                <a:off x="460" y="1936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43" name="Rectangle 237"/>
              <p:cNvSpPr>
                <a:spLocks noChangeArrowheads="1"/>
              </p:cNvSpPr>
              <p:nvPr/>
            </p:nvSpPr>
            <p:spPr bwMode="auto">
              <a:xfrm>
                <a:off x="460" y="1936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44" name="Rectangle 238"/>
              <p:cNvSpPr>
                <a:spLocks noChangeArrowheads="1"/>
              </p:cNvSpPr>
              <p:nvPr/>
            </p:nvSpPr>
            <p:spPr bwMode="auto">
              <a:xfrm>
                <a:off x="150" y="2336"/>
                <a:ext cx="310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45" name="Rectangle 239"/>
              <p:cNvSpPr>
                <a:spLocks noChangeArrowheads="1"/>
              </p:cNvSpPr>
              <p:nvPr/>
            </p:nvSpPr>
            <p:spPr bwMode="auto">
              <a:xfrm>
                <a:off x="460" y="2336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46" name="Rectangle 240"/>
              <p:cNvSpPr>
                <a:spLocks noChangeArrowheads="1"/>
              </p:cNvSpPr>
              <p:nvPr/>
            </p:nvSpPr>
            <p:spPr bwMode="auto">
              <a:xfrm>
                <a:off x="460" y="2336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47" name="Rectangle 241"/>
              <p:cNvSpPr>
                <a:spLocks noChangeArrowheads="1"/>
              </p:cNvSpPr>
              <p:nvPr/>
            </p:nvSpPr>
            <p:spPr bwMode="auto">
              <a:xfrm>
                <a:off x="150" y="1943"/>
                <a:ext cx="14" cy="39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48" name="Rectangle 242"/>
              <p:cNvSpPr>
                <a:spLocks noChangeArrowheads="1"/>
              </p:cNvSpPr>
              <p:nvPr/>
            </p:nvSpPr>
            <p:spPr bwMode="auto">
              <a:xfrm>
                <a:off x="460" y="1943"/>
                <a:ext cx="7" cy="39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49" name="Rectangle 243"/>
              <p:cNvSpPr>
                <a:spLocks noChangeArrowheads="1"/>
              </p:cNvSpPr>
              <p:nvPr/>
            </p:nvSpPr>
            <p:spPr bwMode="auto">
              <a:xfrm>
                <a:off x="468" y="1936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50" name="Rectangle 244"/>
              <p:cNvSpPr>
                <a:spLocks noChangeArrowheads="1"/>
              </p:cNvSpPr>
              <p:nvPr/>
            </p:nvSpPr>
            <p:spPr bwMode="auto">
              <a:xfrm>
                <a:off x="468" y="1936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51" name="Rectangle 245"/>
              <p:cNvSpPr>
                <a:spLocks noChangeArrowheads="1"/>
              </p:cNvSpPr>
              <p:nvPr/>
            </p:nvSpPr>
            <p:spPr bwMode="auto">
              <a:xfrm>
                <a:off x="475" y="1936"/>
                <a:ext cx="1726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52" name="Rectangle 246"/>
              <p:cNvSpPr>
                <a:spLocks noChangeArrowheads="1"/>
              </p:cNvSpPr>
              <p:nvPr/>
            </p:nvSpPr>
            <p:spPr bwMode="auto">
              <a:xfrm>
                <a:off x="2201" y="1936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53" name="Rectangle 247"/>
              <p:cNvSpPr>
                <a:spLocks noChangeArrowheads="1"/>
              </p:cNvSpPr>
              <p:nvPr/>
            </p:nvSpPr>
            <p:spPr bwMode="auto">
              <a:xfrm>
                <a:off x="2201" y="1936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54" name="Rectangle 248"/>
              <p:cNvSpPr>
                <a:spLocks noChangeArrowheads="1"/>
              </p:cNvSpPr>
              <p:nvPr/>
            </p:nvSpPr>
            <p:spPr bwMode="auto">
              <a:xfrm>
                <a:off x="468" y="2336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55" name="Rectangle 249"/>
              <p:cNvSpPr>
                <a:spLocks noChangeArrowheads="1"/>
              </p:cNvSpPr>
              <p:nvPr/>
            </p:nvSpPr>
            <p:spPr bwMode="auto">
              <a:xfrm>
                <a:off x="468" y="2336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56" name="Rectangle 250"/>
              <p:cNvSpPr>
                <a:spLocks noChangeArrowheads="1"/>
              </p:cNvSpPr>
              <p:nvPr/>
            </p:nvSpPr>
            <p:spPr bwMode="auto">
              <a:xfrm>
                <a:off x="475" y="2336"/>
                <a:ext cx="1726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57" name="Rectangle 251"/>
              <p:cNvSpPr>
                <a:spLocks noChangeArrowheads="1"/>
              </p:cNvSpPr>
              <p:nvPr/>
            </p:nvSpPr>
            <p:spPr bwMode="auto">
              <a:xfrm>
                <a:off x="2201" y="2336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58" name="Rectangle 252"/>
              <p:cNvSpPr>
                <a:spLocks noChangeArrowheads="1"/>
              </p:cNvSpPr>
              <p:nvPr/>
            </p:nvSpPr>
            <p:spPr bwMode="auto">
              <a:xfrm>
                <a:off x="2201" y="2336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59" name="Rectangle 253"/>
              <p:cNvSpPr>
                <a:spLocks noChangeArrowheads="1"/>
              </p:cNvSpPr>
              <p:nvPr/>
            </p:nvSpPr>
            <p:spPr bwMode="auto">
              <a:xfrm>
                <a:off x="468" y="1943"/>
                <a:ext cx="7" cy="39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60" name="Rectangle 254"/>
              <p:cNvSpPr>
                <a:spLocks noChangeArrowheads="1"/>
              </p:cNvSpPr>
              <p:nvPr/>
            </p:nvSpPr>
            <p:spPr bwMode="auto">
              <a:xfrm>
                <a:off x="2201" y="1943"/>
                <a:ext cx="7" cy="39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61" name="Rectangle 255"/>
              <p:cNvSpPr>
                <a:spLocks noChangeArrowheads="1"/>
              </p:cNvSpPr>
              <p:nvPr/>
            </p:nvSpPr>
            <p:spPr bwMode="auto">
              <a:xfrm>
                <a:off x="2208" y="1936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62" name="Rectangle 256"/>
              <p:cNvSpPr>
                <a:spLocks noChangeArrowheads="1"/>
              </p:cNvSpPr>
              <p:nvPr/>
            </p:nvSpPr>
            <p:spPr bwMode="auto">
              <a:xfrm>
                <a:off x="2208" y="1936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63" name="Rectangle 257"/>
              <p:cNvSpPr>
                <a:spLocks noChangeArrowheads="1"/>
              </p:cNvSpPr>
              <p:nvPr/>
            </p:nvSpPr>
            <p:spPr bwMode="auto">
              <a:xfrm>
                <a:off x="2215" y="1936"/>
                <a:ext cx="317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64" name="Rectangle 258"/>
              <p:cNvSpPr>
                <a:spLocks noChangeArrowheads="1"/>
              </p:cNvSpPr>
              <p:nvPr/>
            </p:nvSpPr>
            <p:spPr bwMode="auto">
              <a:xfrm>
                <a:off x="5388" y="1936"/>
                <a:ext cx="1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65" name="Rectangle 259"/>
              <p:cNvSpPr>
                <a:spLocks noChangeArrowheads="1"/>
              </p:cNvSpPr>
              <p:nvPr/>
            </p:nvSpPr>
            <p:spPr bwMode="auto">
              <a:xfrm>
                <a:off x="2208" y="2336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66" name="Rectangle 260"/>
              <p:cNvSpPr>
                <a:spLocks noChangeArrowheads="1"/>
              </p:cNvSpPr>
              <p:nvPr/>
            </p:nvSpPr>
            <p:spPr bwMode="auto">
              <a:xfrm>
                <a:off x="2208" y="2336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67" name="Rectangle 261"/>
              <p:cNvSpPr>
                <a:spLocks noChangeArrowheads="1"/>
              </p:cNvSpPr>
              <p:nvPr/>
            </p:nvSpPr>
            <p:spPr bwMode="auto">
              <a:xfrm>
                <a:off x="2215" y="2336"/>
                <a:ext cx="317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68" name="Rectangle 262"/>
              <p:cNvSpPr>
                <a:spLocks noChangeArrowheads="1"/>
              </p:cNvSpPr>
              <p:nvPr/>
            </p:nvSpPr>
            <p:spPr bwMode="auto">
              <a:xfrm>
                <a:off x="5388" y="2336"/>
                <a:ext cx="1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69" name="Rectangle 263"/>
              <p:cNvSpPr>
                <a:spLocks noChangeArrowheads="1"/>
              </p:cNvSpPr>
              <p:nvPr/>
            </p:nvSpPr>
            <p:spPr bwMode="auto">
              <a:xfrm>
                <a:off x="2208" y="1943"/>
                <a:ext cx="7" cy="39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70" name="Rectangle 264"/>
              <p:cNvSpPr>
                <a:spLocks noChangeArrowheads="1"/>
              </p:cNvSpPr>
              <p:nvPr/>
            </p:nvSpPr>
            <p:spPr bwMode="auto">
              <a:xfrm>
                <a:off x="5388" y="1943"/>
                <a:ext cx="14" cy="39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71" name="Rectangle 265"/>
              <p:cNvSpPr>
                <a:spLocks noChangeArrowheads="1"/>
              </p:cNvSpPr>
              <p:nvPr/>
            </p:nvSpPr>
            <p:spPr bwMode="auto">
              <a:xfrm>
                <a:off x="164" y="2480"/>
                <a:ext cx="296" cy="13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72" name="Rectangle 266"/>
              <p:cNvSpPr>
                <a:spLocks noChangeArrowheads="1"/>
              </p:cNvSpPr>
              <p:nvPr/>
            </p:nvSpPr>
            <p:spPr bwMode="auto">
              <a:xfrm>
                <a:off x="164" y="2350"/>
                <a:ext cx="296" cy="13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73" name="Rectangle 267"/>
              <p:cNvSpPr>
                <a:spLocks noChangeArrowheads="1"/>
              </p:cNvSpPr>
              <p:nvPr/>
            </p:nvSpPr>
            <p:spPr bwMode="auto">
              <a:xfrm>
                <a:off x="164" y="2349"/>
                <a:ext cx="164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M4</a:t>
                </a:r>
                <a:endParaRPr lang="en-US" altLang="en-US" sz="1800"/>
              </a:p>
            </p:txBody>
          </p:sp>
          <p:sp>
            <p:nvSpPr>
              <p:cNvPr id="18574" name="Rectangle 268"/>
              <p:cNvSpPr>
                <a:spLocks noChangeArrowheads="1"/>
              </p:cNvSpPr>
              <p:nvPr/>
            </p:nvSpPr>
            <p:spPr bwMode="auto">
              <a:xfrm>
                <a:off x="327" y="2352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575" name="Rectangle 269"/>
              <p:cNvSpPr>
                <a:spLocks noChangeArrowheads="1"/>
              </p:cNvSpPr>
              <p:nvPr/>
            </p:nvSpPr>
            <p:spPr bwMode="auto">
              <a:xfrm>
                <a:off x="475" y="2349"/>
                <a:ext cx="156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Acute myelomonocytic leukemia</a:t>
                </a:r>
                <a:endParaRPr lang="en-US" altLang="en-US" sz="1800"/>
              </a:p>
            </p:txBody>
          </p:sp>
          <p:sp>
            <p:nvSpPr>
              <p:cNvPr id="18576" name="Rectangle 270"/>
              <p:cNvSpPr>
                <a:spLocks noChangeArrowheads="1"/>
              </p:cNvSpPr>
              <p:nvPr/>
            </p:nvSpPr>
            <p:spPr bwMode="auto">
              <a:xfrm>
                <a:off x="2044" y="2349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577" name="Rectangle 271"/>
              <p:cNvSpPr>
                <a:spLocks noChangeArrowheads="1"/>
              </p:cNvSpPr>
              <p:nvPr/>
            </p:nvSpPr>
            <p:spPr bwMode="auto">
              <a:xfrm>
                <a:off x="475" y="2480"/>
                <a:ext cx="44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(AMML)</a:t>
                </a:r>
                <a:endParaRPr lang="en-US" altLang="en-US" sz="1800"/>
              </a:p>
            </p:txBody>
          </p:sp>
          <p:sp>
            <p:nvSpPr>
              <p:cNvPr id="18578" name="Rectangle 272"/>
              <p:cNvSpPr>
                <a:spLocks noChangeArrowheads="1"/>
              </p:cNvSpPr>
              <p:nvPr/>
            </p:nvSpPr>
            <p:spPr bwMode="auto">
              <a:xfrm>
                <a:off x="921" y="2483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579" name="Rectangle 273"/>
              <p:cNvSpPr>
                <a:spLocks noChangeArrowheads="1"/>
              </p:cNvSpPr>
              <p:nvPr/>
            </p:nvSpPr>
            <p:spPr bwMode="auto">
              <a:xfrm>
                <a:off x="2215" y="2350"/>
                <a:ext cx="1314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Mixture of myeloblasts (at le</a:t>
                </a:r>
                <a:endParaRPr lang="en-US" altLang="en-US" sz="1800"/>
              </a:p>
            </p:txBody>
          </p:sp>
          <p:sp>
            <p:nvSpPr>
              <p:cNvPr id="18580" name="Rectangle 274"/>
              <p:cNvSpPr>
                <a:spLocks noChangeArrowheads="1"/>
              </p:cNvSpPr>
              <p:nvPr/>
            </p:nvSpPr>
            <p:spPr bwMode="auto">
              <a:xfrm>
                <a:off x="3534" y="2350"/>
                <a:ext cx="170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ast 20%) and monocytic blasts; often </a:t>
                </a:r>
                <a:endParaRPr lang="en-US" altLang="en-US" sz="1800"/>
              </a:p>
            </p:txBody>
          </p:sp>
          <p:sp>
            <p:nvSpPr>
              <p:cNvPr id="18581" name="Rectangle 275"/>
              <p:cNvSpPr>
                <a:spLocks noChangeArrowheads="1"/>
              </p:cNvSpPr>
              <p:nvPr/>
            </p:nvSpPr>
            <p:spPr bwMode="auto">
              <a:xfrm>
                <a:off x="2215" y="2481"/>
                <a:ext cx="128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with peripheral monocytosis</a:t>
                </a:r>
                <a:endParaRPr lang="en-US" altLang="en-US" sz="1800"/>
              </a:p>
            </p:txBody>
          </p:sp>
          <p:sp>
            <p:nvSpPr>
              <p:cNvPr id="18582" name="Rectangle 276"/>
              <p:cNvSpPr>
                <a:spLocks noChangeArrowheads="1"/>
              </p:cNvSpPr>
              <p:nvPr/>
            </p:nvSpPr>
            <p:spPr bwMode="auto">
              <a:xfrm>
                <a:off x="3509" y="2481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583" name="Rectangle 277"/>
              <p:cNvSpPr>
                <a:spLocks noChangeArrowheads="1"/>
              </p:cNvSpPr>
              <p:nvPr/>
            </p:nvSpPr>
            <p:spPr bwMode="auto">
              <a:xfrm>
                <a:off x="150" y="2343"/>
                <a:ext cx="310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84" name="Rectangle 278"/>
              <p:cNvSpPr>
                <a:spLocks noChangeArrowheads="1"/>
              </p:cNvSpPr>
              <p:nvPr/>
            </p:nvSpPr>
            <p:spPr bwMode="auto">
              <a:xfrm>
                <a:off x="460" y="234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85" name="Rectangle 279"/>
              <p:cNvSpPr>
                <a:spLocks noChangeArrowheads="1"/>
              </p:cNvSpPr>
              <p:nvPr/>
            </p:nvSpPr>
            <p:spPr bwMode="auto">
              <a:xfrm>
                <a:off x="460" y="234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86" name="Rectangle 280"/>
              <p:cNvSpPr>
                <a:spLocks noChangeArrowheads="1"/>
              </p:cNvSpPr>
              <p:nvPr/>
            </p:nvSpPr>
            <p:spPr bwMode="auto">
              <a:xfrm>
                <a:off x="150" y="2611"/>
                <a:ext cx="310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87" name="Rectangle 281"/>
              <p:cNvSpPr>
                <a:spLocks noChangeArrowheads="1"/>
              </p:cNvSpPr>
              <p:nvPr/>
            </p:nvSpPr>
            <p:spPr bwMode="auto">
              <a:xfrm>
                <a:off x="460" y="2611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88" name="Rectangle 282"/>
              <p:cNvSpPr>
                <a:spLocks noChangeArrowheads="1"/>
              </p:cNvSpPr>
              <p:nvPr/>
            </p:nvSpPr>
            <p:spPr bwMode="auto">
              <a:xfrm>
                <a:off x="460" y="2611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89" name="Rectangle 283"/>
              <p:cNvSpPr>
                <a:spLocks noChangeArrowheads="1"/>
              </p:cNvSpPr>
              <p:nvPr/>
            </p:nvSpPr>
            <p:spPr bwMode="auto">
              <a:xfrm>
                <a:off x="150" y="2350"/>
                <a:ext cx="14" cy="26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90" name="Rectangle 284"/>
              <p:cNvSpPr>
                <a:spLocks noChangeArrowheads="1"/>
              </p:cNvSpPr>
              <p:nvPr/>
            </p:nvSpPr>
            <p:spPr bwMode="auto">
              <a:xfrm>
                <a:off x="460" y="2350"/>
                <a:ext cx="7" cy="26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91" name="Rectangle 285"/>
              <p:cNvSpPr>
                <a:spLocks noChangeArrowheads="1"/>
              </p:cNvSpPr>
              <p:nvPr/>
            </p:nvSpPr>
            <p:spPr bwMode="auto">
              <a:xfrm>
                <a:off x="468" y="234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92" name="Rectangle 286"/>
              <p:cNvSpPr>
                <a:spLocks noChangeArrowheads="1"/>
              </p:cNvSpPr>
              <p:nvPr/>
            </p:nvSpPr>
            <p:spPr bwMode="auto">
              <a:xfrm>
                <a:off x="468" y="234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93" name="Rectangle 287"/>
              <p:cNvSpPr>
                <a:spLocks noChangeArrowheads="1"/>
              </p:cNvSpPr>
              <p:nvPr/>
            </p:nvSpPr>
            <p:spPr bwMode="auto">
              <a:xfrm>
                <a:off x="475" y="2343"/>
                <a:ext cx="1726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94" name="Rectangle 288"/>
              <p:cNvSpPr>
                <a:spLocks noChangeArrowheads="1"/>
              </p:cNvSpPr>
              <p:nvPr/>
            </p:nvSpPr>
            <p:spPr bwMode="auto">
              <a:xfrm>
                <a:off x="2201" y="234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95" name="Rectangle 289"/>
              <p:cNvSpPr>
                <a:spLocks noChangeArrowheads="1"/>
              </p:cNvSpPr>
              <p:nvPr/>
            </p:nvSpPr>
            <p:spPr bwMode="auto">
              <a:xfrm>
                <a:off x="2201" y="234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96" name="Rectangle 290"/>
              <p:cNvSpPr>
                <a:spLocks noChangeArrowheads="1"/>
              </p:cNvSpPr>
              <p:nvPr/>
            </p:nvSpPr>
            <p:spPr bwMode="auto">
              <a:xfrm>
                <a:off x="468" y="2611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97" name="Rectangle 291"/>
              <p:cNvSpPr>
                <a:spLocks noChangeArrowheads="1"/>
              </p:cNvSpPr>
              <p:nvPr/>
            </p:nvSpPr>
            <p:spPr bwMode="auto">
              <a:xfrm>
                <a:off x="468" y="2611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98" name="Rectangle 292"/>
              <p:cNvSpPr>
                <a:spLocks noChangeArrowheads="1"/>
              </p:cNvSpPr>
              <p:nvPr/>
            </p:nvSpPr>
            <p:spPr bwMode="auto">
              <a:xfrm>
                <a:off x="475" y="2611"/>
                <a:ext cx="1726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99" name="Rectangle 293"/>
              <p:cNvSpPr>
                <a:spLocks noChangeArrowheads="1"/>
              </p:cNvSpPr>
              <p:nvPr/>
            </p:nvSpPr>
            <p:spPr bwMode="auto">
              <a:xfrm>
                <a:off x="2201" y="2611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00" name="Rectangle 294"/>
              <p:cNvSpPr>
                <a:spLocks noChangeArrowheads="1"/>
              </p:cNvSpPr>
              <p:nvPr/>
            </p:nvSpPr>
            <p:spPr bwMode="auto">
              <a:xfrm>
                <a:off x="2201" y="2611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01" name="Rectangle 295"/>
              <p:cNvSpPr>
                <a:spLocks noChangeArrowheads="1"/>
              </p:cNvSpPr>
              <p:nvPr/>
            </p:nvSpPr>
            <p:spPr bwMode="auto">
              <a:xfrm>
                <a:off x="468" y="2350"/>
                <a:ext cx="7" cy="26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02" name="Rectangle 296"/>
              <p:cNvSpPr>
                <a:spLocks noChangeArrowheads="1"/>
              </p:cNvSpPr>
              <p:nvPr/>
            </p:nvSpPr>
            <p:spPr bwMode="auto">
              <a:xfrm>
                <a:off x="2201" y="2350"/>
                <a:ext cx="7" cy="26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03" name="Rectangle 297"/>
              <p:cNvSpPr>
                <a:spLocks noChangeArrowheads="1"/>
              </p:cNvSpPr>
              <p:nvPr/>
            </p:nvSpPr>
            <p:spPr bwMode="auto">
              <a:xfrm>
                <a:off x="2208" y="234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04" name="Rectangle 298"/>
              <p:cNvSpPr>
                <a:spLocks noChangeArrowheads="1"/>
              </p:cNvSpPr>
              <p:nvPr/>
            </p:nvSpPr>
            <p:spPr bwMode="auto">
              <a:xfrm>
                <a:off x="2208" y="234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05" name="Rectangle 299"/>
              <p:cNvSpPr>
                <a:spLocks noChangeArrowheads="1"/>
              </p:cNvSpPr>
              <p:nvPr/>
            </p:nvSpPr>
            <p:spPr bwMode="auto">
              <a:xfrm>
                <a:off x="2215" y="2343"/>
                <a:ext cx="317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06" name="Rectangle 300"/>
              <p:cNvSpPr>
                <a:spLocks noChangeArrowheads="1"/>
              </p:cNvSpPr>
              <p:nvPr/>
            </p:nvSpPr>
            <p:spPr bwMode="auto">
              <a:xfrm>
                <a:off x="5388" y="2343"/>
                <a:ext cx="1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07" name="Rectangle 301"/>
              <p:cNvSpPr>
                <a:spLocks noChangeArrowheads="1"/>
              </p:cNvSpPr>
              <p:nvPr/>
            </p:nvSpPr>
            <p:spPr bwMode="auto">
              <a:xfrm>
                <a:off x="2208" y="2611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08" name="Rectangle 302"/>
              <p:cNvSpPr>
                <a:spLocks noChangeArrowheads="1"/>
              </p:cNvSpPr>
              <p:nvPr/>
            </p:nvSpPr>
            <p:spPr bwMode="auto">
              <a:xfrm>
                <a:off x="2208" y="2611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09" name="Rectangle 303"/>
              <p:cNvSpPr>
                <a:spLocks noChangeArrowheads="1"/>
              </p:cNvSpPr>
              <p:nvPr/>
            </p:nvSpPr>
            <p:spPr bwMode="auto">
              <a:xfrm>
                <a:off x="2215" y="2611"/>
                <a:ext cx="317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10" name="Rectangle 304"/>
              <p:cNvSpPr>
                <a:spLocks noChangeArrowheads="1"/>
              </p:cNvSpPr>
              <p:nvPr/>
            </p:nvSpPr>
            <p:spPr bwMode="auto">
              <a:xfrm>
                <a:off x="5388" y="2611"/>
                <a:ext cx="1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11" name="Rectangle 305"/>
              <p:cNvSpPr>
                <a:spLocks noChangeArrowheads="1"/>
              </p:cNvSpPr>
              <p:nvPr/>
            </p:nvSpPr>
            <p:spPr bwMode="auto">
              <a:xfrm>
                <a:off x="2208" y="2350"/>
                <a:ext cx="7" cy="26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12" name="Rectangle 306"/>
              <p:cNvSpPr>
                <a:spLocks noChangeArrowheads="1"/>
              </p:cNvSpPr>
              <p:nvPr/>
            </p:nvSpPr>
            <p:spPr bwMode="auto">
              <a:xfrm>
                <a:off x="5388" y="2350"/>
                <a:ext cx="14" cy="26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13" name="Rectangle 307"/>
              <p:cNvSpPr>
                <a:spLocks noChangeArrowheads="1"/>
              </p:cNvSpPr>
              <p:nvPr/>
            </p:nvSpPr>
            <p:spPr bwMode="auto">
              <a:xfrm>
                <a:off x="164" y="2755"/>
                <a:ext cx="296" cy="132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14" name="Rectangle 308"/>
              <p:cNvSpPr>
                <a:spLocks noChangeArrowheads="1"/>
              </p:cNvSpPr>
              <p:nvPr/>
            </p:nvSpPr>
            <p:spPr bwMode="auto">
              <a:xfrm>
                <a:off x="164" y="2625"/>
                <a:ext cx="296" cy="13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15" name="Rectangle 309"/>
              <p:cNvSpPr>
                <a:spLocks noChangeArrowheads="1"/>
              </p:cNvSpPr>
              <p:nvPr/>
            </p:nvSpPr>
            <p:spPr bwMode="auto">
              <a:xfrm>
                <a:off x="164" y="2624"/>
                <a:ext cx="29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M4Eo</a:t>
                </a:r>
                <a:endParaRPr lang="en-US" altLang="en-US" sz="1800"/>
              </a:p>
            </p:txBody>
          </p:sp>
          <p:sp>
            <p:nvSpPr>
              <p:cNvPr id="18616" name="Rectangle 310"/>
              <p:cNvSpPr>
                <a:spLocks noChangeArrowheads="1"/>
              </p:cNvSpPr>
              <p:nvPr/>
            </p:nvSpPr>
            <p:spPr bwMode="auto">
              <a:xfrm>
                <a:off x="460" y="2624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617" name="Rectangle 311"/>
              <p:cNvSpPr>
                <a:spLocks noChangeArrowheads="1"/>
              </p:cNvSpPr>
              <p:nvPr/>
            </p:nvSpPr>
            <p:spPr bwMode="auto">
              <a:xfrm>
                <a:off x="475" y="2624"/>
                <a:ext cx="121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AMML with eosinophilia</a:t>
                </a:r>
                <a:endParaRPr lang="en-US" altLang="en-US" sz="1800"/>
              </a:p>
            </p:txBody>
          </p:sp>
          <p:sp>
            <p:nvSpPr>
              <p:cNvPr id="18618" name="Rectangle 312"/>
              <p:cNvSpPr>
                <a:spLocks noChangeArrowheads="1"/>
              </p:cNvSpPr>
              <p:nvPr/>
            </p:nvSpPr>
            <p:spPr bwMode="auto">
              <a:xfrm>
                <a:off x="1699" y="2624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619" name="Rectangle 313"/>
              <p:cNvSpPr>
                <a:spLocks noChangeArrowheads="1"/>
              </p:cNvSpPr>
              <p:nvPr/>
            </p:nvSpPr>
            <p:spPr bwMode="auto">
              <a:xfrm>
                <a:off x="2215" y="2625"/>
                <a:ext cx="60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AMML with </a:t>
                </a:r>
                <a:endParaRPr lang="en-US" altLang="en-US" sz="1800"/>
              </a:p>
            </p:txBody>
          </p:sp>
          <p:sp>
            <p:nvSpPr>
              <p:cNvPr id="18620" name="Rectangle 314"/>
              <p:cNvSpPr>
                <a:spLocks noChangeArrowheads="1"/>
              </p:cNvSpPr>
              <p:nvPr/>
            </p:nvSpPr>
            <p:spPr bwMode="auto">
              <a:xfrm>
                <a:off x="2826" y="2625"/>
                <a:ext cx="216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&gt;5% abnormal eosinophil precursors in marrow</a:t>
                </a:r>
                <a:endParaRPr lang="en-US" altLang="en-US" sz="1800"/>
              </a:p>
            </p:txBody>
          </p:sp>
          <p:sp>
            <p:nvSpPr>
              <p:cNvPr id="18621" name="Rectangle 315"/>
              <p:cNvSpPr>
                <a:spLocks noChangeArrowheads="1"/>
              </p:cNvSpPr>
              <p:nvPr/>
            </p:nvSpPr>
            <p:spPr bwMode="auto">
              <a:xfrm>
                <a:off x="5000" y="2625"/>
                <a:ext cx="29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(with </a:t>
                </a:r>
                <a:endParaRPr lang="en-US" altLang="en-US" sz="1800"/>
              </a:p>
            </p:txBody>
          </p:sp>
          <p:sp>
            <p:nvSpPr>
              <p:cNvPr id="18622" name="Rectangle 316"/>
              <p:cNvSpPr>
                <a:spLocks noChangeArrowheads="1"/>
              </p:cNvSpPr>
              <p:nvPr/>
            </p:nvSpPr>
            <p:spPr bwMode="auto">
              <a:xfrm>
                <a:off x="2215" y="2756"/>
                <a:ext cx="91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basophilic granules)</a:t>
                </a:r>
                <a:endParaRPr lang="en-US" altLang="en-US" sz="1800"/>
              </a:p>
            </p:txBody>
          </p:sp>
          <p:sp>
            <p:nvSpPr>
              <p:cNvPr id="18623" name="Rectangle 317"/>
              <p:cNvSpPr>
                <a:spLocks noChangeArrowheads="1"/>
              </p:cNvSpPr>
              <p:nvPr/>
            </p:nvSpPr>
            <p:spPr bwMode="auto">
              <a:xfrm>
                <a:off x="3131" y="2756"/>
                <a:ext cx="1564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, common inv(16), good prognosis</a:t>
                </a:r>
                <a:endParaRPr lang="en-US" altLang="en-US" sz="1800"/>
              </a:p>
            </p:txBody>
          </p:sp>
          <p:sp>
            <p:nvSpPr>
              <p:cNvPr id="18624" name="Rectangle 318"/>
              <p:cNvSpPr>
                <a:spLocks noChangeArrowheads="1"/>
              </p:cNvSpPr>
              <p:nvPr/>
            </p:nvSpPr>
            <p:spPr bwMode="auto">
              <a:xfrm>
                <a:off x="4703" y="2756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625" name="Rectangle 319"/>
              <p:cNvSpPr>
                <a:spLocks noChangeArrowheads="1"/>
              </p:cNvSpPr>
              <p:nvPr/>
            </p:nvSpPr>
            <p:spPr bwMode="auto">
              <a:xfrm>
                <a:off x="150" y="2618"/>
                <a:ext cx="310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26" name="Rectangle 320"/>
              <p:cNvSpPr>
                <a:spLocks noChangeArrowheads="1"/>
              </p:cNvSpPr>
              <p:nvPr/>
            </p:nvSpPr>
            <p:spPr bwMode="auto">
              <a:xfrm>
                <a:off x="460" y="2618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27" name="Rectangle 321"/>
              <p:cNvSpPr>
                <a:spLocks noChangeArrowheads="1"/>
              </p:cNvSpPr>
              <p:nvPr/>
            </p:nvSpPr>
            <p:spPr bwMode="auto">
              <a:xfrm>
                <a:off x="460" y="2618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28" name="Rectangle 322"/>
              <p:cNvSpPr>
                <a:spLocks noChangeArrowheads="1"/>
              </p:cNvSpPr>
              <p:nvPr/>
            </p:nvSpPr>
            <p:spPr bwMode="auto">
              <a:xfrm>
                <a:off x="150" y="2887"/>
                <a:ext cx="310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29" name="Rectangle 323"/>
              <p:cNvSpPr>
                <a:spLocks noChangeArrowheads="1"/>
              </p:cNvSpPr>
              <p:nvPr/>
            </p:nvSpPr>
            <p:spPr bwMode="auto">
              <a:xfrm>
                <a:off x="460" y="2887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30" name="Rectangle 324"/>
              <p:cNvSpPr>
                <a:spLocks noChangeArrowheads="1"/>
              </p:cNvSpPr>
              <p:nvPr/>
            </p:nvSpPr>
            <p:spPr bwMode="auto">
              <a:xfrm>
                <a:off x="460" y="2887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31" name="Rectangle 325"/>
              <p:cNvSpPr>
                <a:spLocks noChangeArrowheads="1"/>
              </p:cNvSpPr>
              <p:nvPr/>
            </p:nvSpPr>
            <p:spPr bwMode="auto">
              <a:xfrm>
                <a:off x="150" y="2625"/>
                <a:ext cx="14" cy="26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32" name="Rectangle 326"/>
              <p:cNvSpPr>
                <a:spLocks noChangeArrowheads="1"/>
              </p:cNvSpPr>
              <p:nvPr/>
            </p:nvSpPr>
            <p:spPr bwMode="auto">
              <a:xfrm>
                <a:off x="460" y="2625"/>
                <a:ext cx="7" cy="26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33" name="Rectangle 327"/>
              <p:cNvSpPr>
                <a:spLocks noChangeArrowheads="1"/>
              </p:cNvSpPr>
              <p:nvPr/>
            </p:nvSpPr>
            <p:spPr bwMode="auto">
              <a:xfrm>
                <a:off x="468" y="2618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34" name="Rectangle 328"/>
              <p:cNvSpPr>
                <a:spLocks noChangeArrowheads="1"/>
              </p:cNvSpPr>
              <p:nvPr/>
            </p:nvSpPr>
            <p:spPr bwMode="auto">
              <a:xfrm>
                <a:off x="468" y="2618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35" name="Rectangle 329"/>
              <p:cNvSpPr>
                <a:spLocks noChangeArrowheads="1"/>
              </p:cNvSpPr>
              <p:nvPr/>
            </p:nvSpPr>
            <p:spPr bwMode="auto">
              <a:xfrm>
                <a:off x="475" y="2618"/>
                <a:ext cx="1726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36" name="Rectangle 330"/>
              <p:cNvSpPr>
                <a:spLocks noChangeArrowheads="1"/>
              </p:cNvSpPr>
              <p:nvPr/>
            </p:nvSpPr>
            <p:spPr bwMode="auto">
              <a:xfrm>
                <a:off x="2201" y="2618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37" name="Rectangle 331"/>
              <p:cNvSpPr>
                <a:spLocks noChangeArrowheads="1"/>
              </p:cNvSpPr>
              <p:nvPr/>
            </p:nvSpPr>
            <p:spPr bwMode="auto">
              <a:xfrm>
                <a:off x="2201" y="2618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38" name="Rectangle 332"/>
              <p:cNvSpPr>
                <a:spLocks noChangeArrowheads="1"/>
              </p:cNvSpPr>
              <p:nvPr/>
            </p:nvSpPr>
            <p:spPr bwMode="auto">
              <a:xfrm>
                <a:off x="468" y="2887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39" name="Rectangle 333"/>
              <p:cNvSpPr>
                <a:spLocks noChangeArrowheads="1"/>
              </p:cNvSpPr>
              <p:nvPr/>
            </p:nvSpPr>
            <p:spPr bwMode="auto">
              <a:xfrm>
                <a:off x="468" y="2887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40" name="Rectangle 334"/>
              <p:cNvSpPr>
                <a:spLocks noChangeArrowheads="1"/>
              </p:cNvSpPr>
              <p:nvPr/>
            </p:nvSpPr>
            <p:spPr bwMode="auto">
              <a:xfrm>
                <a:off x="475" y="2887"/>
                <a:ext cx="1726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41" name="Rectangle 335"/>
              <p:cNvSpPr>
                <a:spLocks noChangeArrowheads="1"/>
              </p:cNvSpPr>
              <p:nvPr/>
            </p:nvSpPr>
            <p:spPr bwMode="auto">
              <a:xfrm>
                <a:off x="2201" y="2887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42" name="Rectangle 336"/>
              <p:cNvSpPr>
                <a:spLocks noChangeArrowheads="1"/>
              </p:cNvSpPr>
              <p:nvPr/>
            </p:nvSpPr>
            <p:spPr bwMode="auto">
              <a:xfrm>
                <a:off x="2201" y="2887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43" name="Rectangle 337"/>
              <p:cNvSpPr>
                <a:spLocks noChangeArrowheads="1"/>
              </p:cNvSpPr>
              <p:nvPr/>
            </p:nvSpPr>
            <p:spPr bwMode="auto">
              <a:xfrm>
                <a:off x="468" y="2625"/>
                <a:ext cx="7" cy="26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44" name="Rectangle 338"/>
              <p:cNvSpPr>
                <a:spLocks noChangeArrowheads="1"/>
              </p:cNvSpPr>
              <p:nvPr/>
            </p:nvSpPr>
            <p:spPr bwMode="auto">
              <a:xfrm>
                <a:off x="2201" y="2625"/>
                <a:ext cx="7" cy="26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45" name="Rectangle 339"/>
              <p:cNvSpPr>
                <a:spLocks noChangeArrowheads="1"/>
              </p:cNvSpPr>
              <p:nvPr/>
            </p:nvSpPr>
            <p:spPr bwMode="auto">
              <a:xfrm>
                <a:off x="2208" y="2618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46" name="Rectangle 340"/>
              <p:cNvSpPr>
                <a:spLocks noChangeArrowheads="1"/>
              </p:cNvSpPr>
              <p:nvPr/>
            </p:nvSpPr>
            <p:spPr bwMode="auto">
              <a:xfrm>
                <a:off x="2208" y="2618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47" name="Rectangle 341"/>
              <p:cNvSpPr>
                <a:spLocks noChangeArrowheads="1"/>
              </p:cNvSpPr>
              <p:nvPr/>
            </p:nvSpPr>
            <p:spPr bwMode="auto">
              <a:xfrm>
                <a:off x="2215" y="2618"/>
                <a:ext cx="317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48" name="Rectangle 342"/>
              <p:cNvSpPr>
                <a:spLocks noChangeArrowheads="1"/>
              </p:cNvSpPr>
              <p:nvPr/>
            </p:nvSpPr>
            <p:spPr bwMode="auto">
              <a:xfrm>
                <a:off x="5388" y="2618"/>
                <a:ext cx="1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49" name="Rectangle 343"/>
              <p:cNvSpPr>
                <a:spLocks noChangeArrowheads="1"/>
              </p:cNvSpPr>
              <p:nvPr/>
            </p:nvSpPr>
            <p:spPr bwMode="auto">
              <a:xfrm>
                <a:off x="2208" y="2887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50" name="Rectangle 344"/>
              <p:cNvSpPr>
                <a:spLocks noChangeArrowheads="1"/>
              </p:cNvSpPr>
              <p:nvPr/>
            </p:nvSpPr>
            <p:spPr bwMode="auto">
              <a:xfrm>
                <a:off x="2208" y="2887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51" name="Rectangle 345"/>
              <p:cNvSpPr>
                <a:spLocks noChangeArrowheads="1"/>
              </p:cNvSpPr>
              <p:nvPr/>
            </p:nvSpPr>
            <p:spPr bwMode="auto">
              <a:xfrm>
                <a:off x="2215" y="2887"/>
                <a:ext cx="317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52" name="Rectangle 346"/>
              <p:cNvSpPr>
                <a:spLocks noChangeArrowheads="1"/>
              </p:cNvSpPr>
              <p:nvPr/>
            </p:nvSpPr>
            <p:spPr bwMode="auto">
              <a:xfrm>
                <a:off x="5388" y="2887"/>
                <a:ext cx="1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53" name="Rectangle 347"/>
              <p:cNvSpPr>
                <a:spLocks noChangeArrowheads="1"/>
              </p:cNvSpPr>
              <p:nvPr/>
            </p:nvSpPr>
            <p:spPr bwMode="auto">
              <a:xfrm>
                <a:off x="2208" y="2625"/>
                <a:ext cx="7" cy="26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54" name="Rectangle 348"/>
              <p:cNvSpPr>
                <a:spLocks noChangeArrowheads="1"/>
              </p:cNvSpPr>
              <p:nvPr/>
            </p:nvSpPr>
            <p:spPr bwMode="auto">
              <a:xfrm>
                <a:off x="5388" y="2625"/>
                <a:ext cx="14" cy="26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55" name="Rectangle 349"/>
              <p:cNvSpPr>
                <a:spLocks noChangeArrowheads="1"/>
              </p:cNvSpPr>
              <p:nvPr/>
            </p:nvSpPr>
            <p:spPr bwMode="auto">
              <a:xfrm>
                <a:off x="164" y="3031"/>
                <a:ext cx="296" cy="392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56" name="Rectangle 350"/>
              <p:cNvSpPr>
                <a:spLocks noChangeArrowheads="1"/>
              </p:cNvSpPr>
              <p:nvPr/>
            </p:nvSpPr>
            <p:spPr bwMode="auto">
              <a:xfrm>
                <a:off x="164" y="2901"/>
                <a:ext cx="296" cy="13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57" name="Rectangle 351"/>
              <p:cNvSpPr>
                <a:spLocks noChangeArrowheads="1"/>
              </p:cNvSpPr>
              <p:nvPr/>
            </p:nvSpPr>
            <p:spPr bwMode="auto">
              <a:xfrm>
                <a:off x="164" y="2900"/>
                <a:ext cx="164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M5</a:t>
                </a:r>
                <a:endParaRPr lang="en-US" altLang="en-US" sz="1800"/>
              </a:p>
            </p:txBody>
          </p:sp>
          <p:sp>
            <p:nvSpPr>
              <p:cNvPr id="18658" name="Rectangle 352"/>
              <p:cNvSpPr>
                <a:spLocks noChangeArrowheads="1"/>
              </p:cNvSpPr>
              <p:nvPr/>
            </p:nvSpPr>
            <p:spPr bwMode="auto">
              <a:xfrm>
                <a:off x="327" y="2903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659" name="Rectangle 353"/>
              <p:cNvSpPr>
                <a:spLocks noChangeArrowheads="1"/>
              </p:cNvSpPr>
              <p:nvPr/>
            </p:nvSpPr>
            <p:spPr bwMode="auto">
              <a:xfrm>
                <a:off x="475" y="2900"/>
                <a:ext cx="1274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Acute monocytic leukemia</a:t>
                </a:r>
                <a:endParaRPr lang="en-US" altLang="en-US" sz="1800"/>
              </a:p>
            </p:txBody>
          </p:sp>
          <p:sp>
            <p:nvSpPr>
              <p:cNvPr id="18660" name="Rectangle 354"/>
              <p:cNvSpPr>
                <a:spLocks noChangeArrowheads="1"/>
              </p:cNvSpPr>
              <p:nvPr/>
            </p:nvSpPr>
            <p:spPr bwMode="auto">
              <a:xfrm>
                <a:off x="1755" y="2903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661" name="Rectangle 355"/>
              <p:cNvSpPr>
                <a:spLocks noChangeArrowheads="1"/>
              </p:cNvSpPr>
              <p:nvPr/>
            </p:nvSpPr>
            <p:spPr bwMode="auto">
              <a:xfrm>
                <a:off x="2215" y="2901"/>
                <a:ext cx="1021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&gt;80% of bone marrow</a:t>
                </a:r>
                <a:endParaRPr lang="en-US" altLang="en-US" sz="1800"/>
              </a:p>
            </p:txBody>
          </p:sp>
          <p:sp>
            <p:nvSpPr>
              <p:cNvPr id="18662" name="Rectangle 356"/>
              <p:cNvSpPr>
                <a:spLocks noChangeArrowheads="1"/>
              </p:cNvSpPr>
              <p:nvPr/>
            </p:nvSpPr>
            <p:spPr bwMode="auto">
              <a:xfrm>
                <a:off x="3239" y="2901"/>
                <a:ext cx="19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non</a:t>
                </a:r>
                <a:endParaRPr lang="en-US" altLang="en-US" sz="1800"/>
              </a:p>
            </p:txBody>
          </p:sp>
          <p:sp>
            <p:nvSpPr>
              <p:cNvPr id="18663" name="Rectangle 357"/>
              <p:cNvSpPr>
                <a:spLocks noChangeArrowheads="1"/>
              </p:cNvSpPr>
              <p:nvPr/>
            </p:nvSpPr>
            <p:spPr bwMode="auto">
              <a:xfrm>
                <a:off x="3439" y="2901"/>
                <a:ext cx="3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-</a:t>
                </a:r>
                <a:endParaRPr lang="en-US" altLang="en-US" sz="1800"/>
              </a:p>
            </p:txBody>
          </p:sp>
          <p:sp>
            <p:nvSpPr>
              <p:cNvPr id="18664" name="Rectangle 358"/>
              <p:cNvSpPr>
                <a:spLocks noChangeArrowheads="1"/>
              </p:cNvSpPr>
              <p:nvPr/>
            </p:nvSpPr>
            <p:spPr bwMode="auto">
              <a:xfrm>
                <a:off x="3477" y="2901"/>
                <a:ext cx="165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erythroid cells are monocytic; M5a: </a:t>
                </a:r>
                <a:endParaRPr lang="en-US" altLang="en-US" sz="1800"/>
              </a:p>
            </p:txBody>
          </p:sp>
          <p:sp>
            <p:nvSpPr>
              <p:cNvPr id="18665" name="Rectangle 359"/>
              <p:cNvSpPr>
                <a:spLocks noChangeArrowheads="1"/>
              </p:cNvSpPr>
              <p:nvPr/>
            </p:nvSpPr>
            <p:spPr bwMode="auto">
              <a:xfrm>
                <a:off x="2215" y="3032"/>
                <a:ext cx="2394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monoblastic; M5b: monocytic (more differentiated); </a:t>
                </a:r>
                <a:endParaRPr lang="en-US" altLang="en-US" sz="1800"/>
              </a:p>
            </p:txBody>
          </p:sp>
          <p:sp>
            <p:nvSpPr>
              <p:cNvPr id="18666" name="Rectangle 360"/>
              <p:cNvSpPr>
                <a:spLocks noChangeArrowheads="1"/>
              </p:cNvSpPr>
              <p:nvPr/>
            </p:nvSpPr>
            <p:spPr bwMode="auto">
              <a:xfrm>
                <a:off x="4622" y="3031"/>
                <a:ext cx="58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for both M4 </a:t>
                </a:r>
                <a:endParaRPr lang="en-US" altLang="en-US" sz="1800"/>
              </a:p>
            </p:txBody>
          </p:sp>
          <p:sp>
            <p:nvSpPr>
              <p:cNvPr id="18667" name="Rectangle 361"/>
              <p:cNvSpPr>
                <a:spLocks noChangeArrowheads="1"/>
              </p:cNvSpPr>
              <p:nvPr/>
            </p:nvSpPr>
            <p:spPr bwMode="auto">
              <a:xfrm>
                <a:off x="2215" y="3161"/>
                <a:ext cx="361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and M5</a:t>
                </a:r>
                <a:endParaRPr lang="en-US" altLang="en-US" sz="1800"/>
              </a:p>
            </p:txBody>
          </p:sp>
          <p:sp>
            <p:nvSpPr>
              <p:cNvPr id="18668" name="Rectangle 362"/>
              <p:cNvSpPr>
                <a:spLocks noChangeArrowheads="1"/>
              </p:cNvSpPr>
              <p:nvPr/>
            </p:nvSpPr>
            <p:spPr bwMode="auto">
              <a:xfrm>
                <a:off x="2578" y="3162"/>
                <a:ext cx="6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: </a:t>
                </a:r>
                <a:endParaRPr lang="en-US" altLang="en-US" sz="1800"/>
              </a:p>
            </p:txBody>
          </p:sp>
          <p:sp>
            <p:nvSpPr>
              <p:cNvPr id="18669" name="Rectangle 363"/>
              <p:cNvSpPr>
                <a:spLocks noChangeArrowheads="1"/>
              </p:cNvSpPr>
              <p:nvPr/>
            </p:nvSpPr>
            <p:spPr bwMode="auto">
              <a:xfrm>
                <a:off x="2638" y="3162"/>
                <a:ext cx="31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i</a:t>
                </a:r>
                <a:endParaRPr lang="en-US" altLang="en-US" sz="1800"/>
              </a:p>
            </p:txBody>
          </p:sp>
          <p:sp>
            <p:nvSpPr>
              <p:cNvPr id="18670" name="Rectangle 364"/>
              <p:cNvSpPr>
                <a:spLocks noChangeArrowheads="1"/>
              </p:cNvSpPr>
              <p:nvPr/>
            </p:nvSpPr>
            <p:spPr bwMode="auto">
              <a:xfrm>
                <a:off x="2670" y="3162"/>
                <a:ext cx="266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nfant age, MLL 11q23 rearrangements, CNS involvement, </a:t>
                </a:r>
                <a:endParaRPr lang="en-US" altLang="en-US" sz="1800"/>
              </a:p>
            </p:txBody>
          </p:sp>
          <p:sp>
            <p:nvSpPr>
              <p:cNvPr id="18671" name="Rectangle 365"/>
              <p:cNvSpPr>
                <a:spLocks noChangeArrowheads="1"/>
              </p:cNvSpPr>
              <p:nvPr/>
            </p:nvSpPr>
            <p:spPr bwMode="auto">
              <a:xfrm>
                <a:off x="2215" y="3293"/>
                <a:ext cx="1449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chloromas, gingival hyperplasia</a:t>
                </a:r>
                <a:endParaRPr lang="en-US" altLang="en-US" sz="1800"/>
              </a:p>
            </p:txBody>
          </p:sp>
          <p:sp>
            <p:nvSpPr>
              <p:cNvPr id="18672" name="Rectangle 366"/>
              <p:cNvSpPr>
                <a:spLocks noChangeArrowheads="1"/>
              </p:cNvSpPr>
              <p:nvPr/>
            </p:nvSpPr>
            <p:spPr bwMode="auto">
              <a:xfrm>
                <a:off x="3669" y="3293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673" name="Rectangle 367"/>
              <p:cNvSpPr>
                <a:spLocks noChangeArrowheads="1"/>
              </p:cNvSpPr>
              <p:nvPr/>
            </p:nvSpPr>
            <p:spPr bwMode="auto">
              <a:xfrm>
                <a:off x="150" y="2894"/>
                <a:ext cx="310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74" name="Rectangle 368"/>
              <p:cNvSpPr>
                <a:spLocks noChangeArrowheads="1"/>
              </p:cNvSpPr>
              <p:nvPr/>
            </p:nvSpPr>
            <p:spPr bwMode="auto">
              <a:xfrm>
                <a:off x="460" y="2894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75" name="Rectangle 369"/>
              <p:cNvSpPr>
                <a:spLocks noChangeArrowheads="1"/>
              </p:cNvSpPr>
              <p:nvPr/>
            </p:nvSpPr>
            <p:spPr bwMode="auto">
              <a:xfrm>
                <a:off x="460" y="2894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76" name="Rectangle 370"/>
              <p:cNvSpPr>
                <a:spLocks noChangeArrowheads="1"/>
              </p:cNvSpPr>
              <p:nvPr/>
            </p:nvSpPr>
            <p:spPr bwMode="auto">
              <a:xfrm>
                <a:off x="150" y="3423"/>
                <a:ext cx="310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77" name="Rectangle 371"/>
              <p:cNvSpPr>
                <a:spLocks noChangeArrowheads="1"/>
              </p:cNvSpPr>
              <p:nvPr/>
            </p:nvSpPr>
            <p:spPr bwMode="auto">
              <a:xfrm>
                <a:off x="460" y="342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78" name="Rectangle 372"/>
              <p:cNvSpPr>
                <a:spLocks noChangeArrowheads="1"/>
              </p:cNvSpPr>
              <p:nvPr/>
            </p:nvSpPr>
            <p:spPr bwMode="auto">
              <a:xfrm>
                <a:off x="460" y="342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79" name="Rectangle 373"/>
              <p:cNvSpPr>
                <a:spLocks noChangeArrowheads="1"/>
              </p:cNvSpPr>
              <p:nvPr/>
            </p:nvSpPr>
            <p:spPr bwMode="auto">
              <a:xfrm>
                <a:off x="150" y="2901"/>
                <a:ext cx="14" cy="5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80" name="Rectangle 374"/>
              <p:cNvSpPr>
                <a:spLocks noChangeArrowheads="1"/>
              </p:cNvSpPr>
              <p:nvPr/>
            </p:nvSpPr>
            <p:spPr bwMode="auto">
              <a:xfrm>
                <a:off x="460" y="2901"/>
                <a:ext cx="7" cy="5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81" name="Rectangle 375"/>
              <p:cNvSpPr>
                <a:spLocks noChangeArrowheads="1"/>
              </p:cNvSpPr>
              <p:nvPr/>
            </p:nvSpPr>
            <p:spPr bwMode="auto">
              <a:xfrm>
                <a:off x="468" y="2894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82" name="Rectangle 376"/>
              <p:cNvSpPr>
                <a:spLocks noChangeArrowheads="1"/>
              </p:cNvSpPr>
              <p:nvPr/>
            </p:nvSpPr>
            <p:spPr bwMode="auto">
              <a:xfrm>
                <a:off x="468" y="2894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83" name="Rectangle 377"/>
              <p:cNvSpPr>
                <a:spLocks noChangeArrowheads="1"/>
              </p:cNvSpPr>
              <p:nvPr/>
            </p:nvSpPr>
            <p:spPr bwMode="auto">
              <a:xfrm>
                <a:off x="475" y="2894"/>
                <a:ext cx="1726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84" name="Rectangle 378"/>
              <p:cNvSpPr>
                <a:spLocks noChangeArrowheads="1"/>
              </p:cNvSpPr>
              <p:nvPr/>
            </p:nvSpPr>
            <p:spPr bwMode="auto">
              <a:xfrm>
                <a:off x="2201" y="2894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85" name="Rectangle 379"/>
              <p:cNvSpPr>
                <a:spLocks noChangeArrowheads="1"/>
              </p:cNvSpPr>
              <p:nvPr/>
            </p:nvSpPr>
            <p:spPr bwMode="auto">
              <a:xfrm>
                <a:off x="2201" y="2894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86" name="Rectangle 380"/>
              <p:cNvSpPr>
                <a:spLocks noChangeArrowheads="1"/>
              </p:cNvSpPr>
              <p:nvPr/>
            </p:nvSpPr>
            <p:spPr bwMode="auto">
              <a:xfrm>
                <a:off x="468" y="342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87" name="Rectangle 381"/>
              <p:cNvSpPr>
                <a:spLocks noChangeArrowheads="1"/>
              </p:cNvSpPr>
              <p:nvPr/>
            </p:nvSpPr>
            <p:spPr bwMode="auto">
              <a:xfrm>
                <a:off x="468" y="342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88" name="Rectangle 382"/>
              <p:cNvSpPr>
                <a:spLocks noChangeArrowheads="1"/>
              </p:cNvSpPr>
              <p:nvPr/>
            </p:nvSpPr>
            <p:spPr bwMode="auto">
              <a:xfrm>
                <a:off x="475" y="3423"/>
                <a:ext cx="1726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89" name="Rectangle 383"/>
              <p:cNvSpPr>
                <a:spLocks noChangeArrowheads="1"/>
              </p:cNvSpPr>
              <p:nvPr/>
            </p:nvSpPr>
            <p:spPr bwMode="auto">
              <a:xfrm>
                <a:off x="2201" y="342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90" name="Rectangle 384"/>
              <p:cNvSpPr>
                <a:spLocks noChangeArrowheads="1"/>
              </p:cNvSpPr>
              <p:nvPr/>
            </p:nvSpPr>
            <p:spPr bwMode="auto">
              <a:xfrm>
                <a:off x="2201" y="342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91" name="Rectangle 385"/>
              <p:cNvSpPr>
                <a:spLocks noChangeArrowheads="1"/>
              </p:cNvSpPr>
              <p:nvPr/>
            </p:nvSpPr>
            <p:spPr bwMode="auto">
              <a:xfrm>
                <a:off x="468" y="2901"/>
                <a:ext cx="7" cy="5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92" name="Rectangle 386"/>
              <p:cNvSpPr>
                <a:spLocks noChangeArrowheads="1"/>
              </p:cNvSpPr>
              <p:nvPr/>
            </p:nvSpPr>
            <p:spPr bwMode="auto">
              <a:xfrm>
                <a:off x="2201" y="2901"/>
                <a:ext cx="7" cy="5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93" name="Rectangle 387"/>
              <p:cNvSpPr>
                <a:spLocks noChangeArrowheads="1"/>
              </p:cNvSpPr>
              <p:nvPr/>
            </p:nvSpPr>
            <p:spPr bwMode="auto">
              <a:xfrm>
                <a:off x="2208" y="2894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94" name="Rectangle 388"/>
              <p:cNvSpPr>
                <a:spLocks noChangeArrowheads="1"/>
              </p:cNvSpPr>
              <p:nvPr/>
            </p:nvSpPr>
            <p:spPr bwMode="auto">
              <a:xfrm>
                <a:off x="2208" y="2894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95" name="Rectangle 389"/>
              <p:cNvSpPr>
                <a:spLocks noChangeArrowheads="1"/>
              </p:cNvSpPr>
              <p:nvPr/>
            </p:nvSpPr>
            <p:spPr bwMode="auto">
              <a:xfrm>
                <a:off x="2215" y="2894"/>
                <a:ext cx="317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96" name="Rectangle 390"/>
              <p:cNvSpPr>
                <a:spLocks noChangeArrowheads="1"/>
              </p:cNvSpPr>
              <p:nvPr/>
            </p:nvSpPr>
            <p:spPr bwMode="auto">
              <a:xfrm>
                <a:off x="5388" y="2894"/>
                <a:ext cx="1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97" name="Rectangle 391"/>
              <p:cNvSpPr>
                <a:spLocks noChangeArrowheads="1"/>
              </p:cNvSpPr>
              <p:nvPr/>
            </p:nvSpPr>
            <p:spPr bwMode="auto">
              <a:xfrm>
                <a:off x="2208" y="342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98" name="Rectangle 392"/>
              <p:cNvSpPr>
                <a:spLocks noChangeArrowheads="1"/>
              </p:cNvSpPr>
              <p:nvPr/>
            </p:nvSpPr>
            <p:spPr bwMode="auto">
              <a:xfrm>
                <a:off x="2208" y="342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99" name="Rectangle 393"/>
              <p:cNvSpPr>
                <a:spLocks noChangeArrowheads="1"/>
              </p:cNvSpPr>
              <p:nvPr/>
            </p:nvSpPr>
            <p:spPr bwMode="auto">
              <a:xfrm>
                <a:off x="2215" y="3423"/>
                <a:ext cx="317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00" name="Rectangle 394"/>
              <p:cNvSpPr>
                <a:spLocks noChangeArrowheads="1"/>
              </p:cNvSpPr>
              <p:nvPr/>
            </p:nvSpPr>
            <p:spPr bwMode="auto">
              <a:xfrm>
                <a:off x="5388" y="3423"/>
                <a:ext cx="1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01" name="Rectangle 395"/>
              <p:cNvSpPr>
                <a:spLocks noChangeArrowheads="1"/>
              </p:cNvSpPr>
              <p:nvPr/>
            </p:nvSpPr>
            <p:spPr bwMode="auto">
              <a:xfrm>
                <a:off x="2208" y="2901"/>
                <a:ext cx="7" cy="5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02" name="Rectangle 396"/>
              <p:cNvSpPr>
                <a:spLocks noChangeArrowheads="1"/>
              </p:cNvSpPr>
              <p:nvPr/>
            </p:nvSpPr>
            <p:spPr bwMode="auto">
              <a:xfrm>
                <a:off x="5388" y="2901"/>
                <a:ext cx="14" cy="5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03" name="Rectangle 397"/>
              <p:cNvSpPr>
                <a:spLocks noChangeArrowheads="1"/>
              </p:cNvSpPr>
              <p:nvPr/>
            </p:nvSpPr>
            <p:spPr bwMode="auto">
              <a:xfrm>
                <a:off x="164" y="3568"/>
                <a:ext cx="296" cy="32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04" name="Rectangle 398"/>
              <p:cNvSpPr>
                <a:spLocks noChangeArrowheads="1"/>
              </p:cNvSpPr>
              <p:nvPr/>
            </p:nvSpPr>
            <p:spPr bwMode="auto">
              <a:xfrm>
                <a:off x="164" y="3437"/>
                <a:ext cx="296" cy="13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05" name="Rectangle 399"/>
              <p:cNvSpPr>
                <a:spLocks noChangeArrowheads="1"/>
              </p:cNvSpPr>
              <p:nvPr/>
            </p:nvSpPr>
            <p:spPr bwMode="auto">
              <a:xfrm>
                <a:off x="164" y="3436"/>
                <a:ext cx="164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M6</a:t>
                </a:r>
                <a:endParaRPr lang="en-US" altLang="en-US" sz="1800"/>
              </a:p>
            </p:txBody>
          </p:sp>
          <p:sp>
            <p:nvSpPr>
              <p:cNvPr id="18706" name="Rectangle 400"/>
              <p:cNvSpPr>
                <a:spLocks noChangeArrowheads="1"/>
              </p:cNvSpPr>
              <p:nvPr/>
            </p:nvSpPr>
            <p:spPr bwMode="auto">
              <a:xfrm>
                <a:off x="327" y="3439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707" name="Rectangle 401"/>
              <p:cNvSpPr>
                <a:spLocks noChangeArrowheads="1"/>
              </p:cNvSpPr>
              <p:nvPr/>
            </p:nvSpPr>
            <p:spPr bwMode="auto">
              <a:xfrm>
                <a:off x="475" y="3436"/>
                <a:ext cx="145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Acute erythroblastic leukemia</a:t>
                </a:r>
                <a:endParaRPr lang="en-US" altLang="en-US" sz="1800"/>
              </a:p>
            </p:txBody>
          </p:sp>
          <p:sp>
            <p:nvSpPr>
              <p:cNvPr id="18708" name="Rectangle 402"/>
              <p:cNvSpPr>
                <a:spLocks noChangeArrowheads="1"/>
              </p:cNvSpPr>
              <p:nvPr/>
            </p:nvSpPr>
            <p:spPr bwMode="auto">
              <a:xfrm>
                <a:off x="1938" y="3439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709" name="Rectangle 403"/>
              <p:cNvSpPr>
                <a:spLocks noChangeArrowheads="1"/>
              </p:cNvSpPr>
              <p:nvPr/>
            </p:nvSpPr>
            <p:spPr bwMode="auto">
              <a:xfrm>
                <a:off x="2215" y="3437"/>
                <a:ext cx="729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Rare in children</a:t>
                </a:r>
                <a:endParaRPr lang="en-US" altLang="en-US" sz="1800"/>
              </a:p>
            </p:txBody>
          </p:sp>
          <p:sp>
            <p:nvSpPr>
              <p:cNvPr id="18710" name="Rectangle 404"/>
              <p:cNvSpPr>
                <a:spLocks noChangeArrowheads="1"/>
              </p:cNvSpPr>
              <p:nvPr/>
            </p:nvSpPr>
            <p:spPr bwMode="auto">
              <a:xfrm>
                <a:off x="2945" y="3437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711" name="Rectangle 405"/>
              <p:cNvSpPr>
                <a:spLocks noChangeArrowheads="1"/>
              </p:cNvSpPr>
              <p:nvPr/>
            </p:nvSpPr>
            <p:spPr bwMode="auto">
              <a:xfrm>
                <a:off x="150" y="3430"/>
                <a:ext cx="310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12" name="Rectangle 406"/>
              <p:cNvSpPr>
                <a:spLocks noChangeArrowheads="1"/>
              </p:cNvSpPr>
              <p:nvPr/>
            </p:nvSpPr>
            <p:spPr bwMode="auto">
              <a:xfrm>
                <a:off x="460" y="3430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13" name="Rectangle 407"/>
              <p:cNvSpPr>
                <a:spLocks noChangeArrowheads="1"/>
              </p:cNvSpPr>
              <p:nvPr/>
            </p:nvSpPr>
            <p:spPr bwMode="auto">
              <a:xfrm>
                <a:off x="460" y="3430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14" name="Rectangle 408"/>
              <p:cNvSpPr>
                <a:spLocks noChangeArrowheads="1"/>
              </p:cNvSpPr>
              <p:nvPr/>
            </p:nvSpPr>
            <p:spPr bwMode="auto">
              <a:xfrm>
                <a:off x="150" y="3602"/>
                <a:ext cx="310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15" name="Rectangle 409"/>
              <p:cNvSpPr>
                <a:spLocks noChangeArrowheads="1"/>
              </p:cNvSpPr>
              <p:nvPr/>
            </p:nvSpPr>
            <p:spPr bwMode="auto">
              <a:xfrm>
                <a:off x="460" y="3602"/>
                <a:ext cx="7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16" name="Rectangle 410"/>
              <p:cNvSpPr>
                <a:spLocks noChangeArrowheads="1"/>
              </p:cNvSpPr>
              <p:nvPr/>
            </p:nvSpPr>
            <p:spPr bwMode="auto">
              <a:xfrm>
                <a:off x="460" y="3602"/>
                <a:ext cx="7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17" name="Rectangle 411"/>
              <p:cNvSpPr>
                <a:spLocks noChangeArrowheads="1"/>
              </p:cNvSpPr>
              <p:nvPr/>
            </p:nvSpPr>
            <p:spPr bwMode="auto">
              <a:xfrm>
                <a:off x="150" y="3437"/>
                <a:ext cx="14" cy="16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18" name="Rectangle 412"/>
              <p:cNvSpPr>
                <a:spLocks noChangeArrowheads="1"/>
              </p:cNvSpPr>
              <p:nvPr/>
            </p:nvSpPr>
            <p:spPr bwMode="auto">
              <a:xfrm>
                <a:off x="460" y="3437"/>
                <a:ext cx="7" cy="16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19" name="Rectangle 413"/>
              <p:cNvSpPr>
                <a:spLocks noChangeArrowheads="1"/>
              </p:cNvSpPr>
              <p:nvPr/>
            </p:nvSpPr>
            <p:spPr bwMode="auto">
              <a:xfrm>
                <a:off x="468" y="3430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20" name="Rectangle 414"/>
              <p:cNvSpPr>
                <a:spLocks noChangeArrowheads="1"/>
              </p:cNvSpPr>
              <p:nvPr/>
            </p:nvSpPr>
            <p:spPr bwMode="auto">
              <a:xfrm>
                <a:off x="468" y="3430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21" name="Rectangle 415"/>
              <p:cNvSpPr>
                <a:spLocks noChangeArrowheads="1"/>
              </p:cNvSpPr>
              <p:nvPr/>
            </p:nvSpPr>
            <p:spPr bwMode="auto">
              <a:xfrm>
                <a:off x="475" y="3430"/>
                <a:ext cx="1726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22" name="Rectangle 416"/>
              <p:cNvSpPr>
                <a:spLocks noChangeArrowheads="1"/>
              </p:cNvSpPr>
              <p:nvPr/>
            </p:nvSpPr>
            <p:spPr bwMode="auto">
              <a:xfrm>
                <a:off x="2201" y="3430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23" name="Rectangle 417"/>
              <p:cNvSpPr>
                <a:spLocks noChangeArrowheads="1"/>
              </p:cNvSpPr>
              <p:nvPr/>
            </p:nvSpPr>
            <p:spPr bwMode="auto">
              <a:xfrm>
                <a:off x="2201" y="3430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8450" name="Rectangle 419"/>
            <p:cNvSpPr>
              <a:spLocks noChangeArrowheads="1"/>
            </p:cNvSpPr>
            <p:nvPr/>
          </p:nvSpPr>
          <p:spPr bwMode="auto">
            <a:xfrm>
              <a:off x="468" y="3602"/>
              <a:ext cx="7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51" name="Rectangle 420"/>
            <p:cNvSpPr>
              <a:spLocks noChangeArrowheads="1"/>
            </p:cNvSpPr>
            <p:nvPr/>
          </p:nvSpPr>
          <p:spPr bwMode="auto">
            <a:xfrm>
              <a:off x="468" y="3602"/>
              <a:ext cx="7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52" name="Rectangle 421"/>
            <p:cNvSpPr>
              <a:spLocks noChangeArrowheads="1"/>
            </p:cNvSpPr>
            <p:nvPr/>
          </p:nvSpPr>
          <p:spPr bwMode="auto">
            <a:xfrm>
              <a:off x="475" y="3602"/>
              <a:ext cx="172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53" name="Rectangle 422"/>
            <p:cNvSpPr>
              <a:spLocks noChangeArrowheads="1"/>
            </p:cNvSpPr>
            <p:nvPr/>
          </p:nvSpPr>
          <p:spPr bwMode="auto">
            <a:xfrm>
              <a:off x="2201" y="3602"/>
              <a:ext cx="7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54" name="Rectangle 423"/>
            <p:cNvSpPr>
              <a:spLocks noChangeArrowheads="1"/>
            </p:cNvSpPr>
            <p:nvPr/>
          </p:nvSpPr>
          <p:spPr bwMode="auto">
            <a:xfrm>
              <a:off x="2201" y="3602"/>
              <a:ext cx="7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55" name="Rectangle 424"/>
            <p:cNvSpPr>
              <a:spLocks noChangeArrowheads="1"/>
            </p:cNvSpPr>
            <p:nvPr/>
          </p:nvSpPr>
          <p:spPr bwMode="auto">
            <a:xfrm>
              <a:off x="468" y="3437"/>
              <a:ext cx="7" cy="16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56" name="Rectangle 425"/>
            <p:cNvSpPr>
              <a:spLocks noChangeArrowheads="1"/>
            </p:cNvSpPr>
            <p:nvPr/>
          </p:nvSpPr>
          <p:spPr bwMode="auto">
            <a:xfrm>
              <a:off x="2201" y="3437"/>
              <a:ext cx="7" cy="16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57" name="Rectangle 426"/>
            <p:cNvSpPr>
              <a:spLocks noChangeArrowheads="1"/>
            </p:cNvSpPr>
            <p:nvPr/>
          </p:nvSpPr>
          <p:spPr bwMode="auto">
            <a:xfrm>
              <a:off x="2208" y="3430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58" name="Rectangle 427"/>
            <p:cNvSpPr>
              <a:spLocks noChangeArrowheads="1"/>
            </p:cNvSpPr>
            <p:nvPr/>
          </p:nvSpPr>
          <p:spPr bwMode="auto">
            <a:xfrm>
              <a:off x="2208" y="3430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59" name="Rectangle 428"/>
            <p:cNvSpPr>
              <a:spLocks noChangeArrowheads="1"/>
            </p:cNvSpPr>
            <p:nvPr/>
          </p:nvSpPr>
          <p:spPr bwMode="auto">
            <a:xfrm>
              <a:off x="2215" y="3430"/>
              <a:ext cx="3173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60" name="Rectangle 429"/>
            <p:cNvSpPr>
              <a:spLocks noChangeArrowheads="1"/>
            </p:cNvSpPr>
            <p:nvPr/>
          </p:nvSpPr>
          <p:spPr bwMode="auto">
            <a:xfrm>
              <a:off x="5388" y="3430"/>
              <a:ext cx="14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61" name="Rectangle 430"/>
            <p:cNvSpPr>
              <a:spLocks noChangeArrowheads="1"/>
            </p:cNvSpPr>
            <p:nvPr/>
          </p:nvSpPr>
          <p:spPr bwMode="auto">
            <a:xfrm>
              <a:off x="2208" y="3602"/>
              <a:ext cx="7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62" name="Rectangle 431"/>
            <p:cNvSpPr>
              <a:spLocks noChangeArrowheads="1"/>
            </p:cNvSpPr>
            <p:nvPr/>
          </p:nvSpPr>
          <p:spPr bwMode="auto">
            <a:xfrm>
              <a:off x="2208" y="3602"/>
              <a:ext cx="7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63" name="Rectangle 432"/>
            <p:cNvSpPr>
              <a:spLocks noChangeArrowheads="1"/>
            </p:cNvSpPr>
            <p:nvPr/>
          </p:nvSpPr>
          <p:spPr bwMode="auto">
            <a:xfrm>
              <a:off x="2215" y="3602"/>
              <a:ext cx="3173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64" name="Rectangle 433"/>
            <p:cNvSpPr>
              <a:spLocks noChangeArrowheads="1"/>
            </p:cNvSpPr>
            <p:nvPr/>
          </p:nvSpPr>
          <p:spPr bwMode="auto">
            <a:xfrm>
              <a:off x="5388" y="3602"/>
              <a:ext cx="14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65" name="Rectangle 434"/>
            <p:cNvSpPr>
              <a:spLocks noChangeArrowheads="1"/>
            </p:cNvSpPr>
            <p:nvPr/>
          </p:nvSpPr>
          <p:spPr bwMode="auto">
            <a:xfrm>
              <a:off x="2208" y="3437"/>
              <a:ext cx="7" cy="16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66" name="Rectangle 435"/>
            <p:cNvSpPr>
              <a:spLocks noChangeArrowheads="1"/>
            </p:cNvSpPr>
            <p:nvPr/>
          </p:nvSpPr>
          <p:spPr bwMode="auto">
            <a:xfrm>
              <a:off x="5388" y="3437"/>
              <a:ext cx="14" cy="16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67" name="Rectangle 436"/>
            <p:cNvSpPr>
              <a:spLocks noChangeArrowheads="1"/>
            </p:cNvSpPr>
            <p:nvPr/>
          </p:nvSpPr>
          <p:spPr bwMode="auto">
            <a:xfrm>
              <a:off x="164" y="3746"/>
              <a:ext cx="296" cy="392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68" name="Rectangle 437"/>
            <p:cNvSpPr>
              <a:spLocks noChangeArrowheads="1"/>
            </p:cNvSpPr>
            <p:nvPr/>
          </p:nvSpPr>
          <p:spPr bwMode="auto">
            <a:xfrm>
              <a:off x="164" y="3615"/>
              <a:ext cx="296" cy="13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69" name="Rectangle 438"/>
            <p:cNvSpPr>
              <a:spLocks noChangeArrowheads="1"/>
            </p:cNvSpPr>
            <p:nvPr/>
          </p:nvSpPr>
          <p:spPr bwMode="auto">
            <a:xfrm>
              <a:off x="164" y="3615"/>
              <a:ext cx="16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M7</a:t>
              </a:r>
              <a:endParaRPr lang="en-US" altLang="en-US" sz="1800"/>
            </a:p>
          </p:txBody>
        </p:sp>
        <p:sp>
          <p:nvSpPr>
            <p:cNvPr id="18470" name="Rectangle 439"/>
            <p:cNvSpPr>
              <a:spLocks noChangeArrowheads="1"/>
            </p:cNvSpPr>
            <p:nvPr/>
          </p:nvSpPr>
          <p:spPr bwMode="auto">
            <a:xfrm>
              <a:off x="327" y="3618"/>
              <a:ext cx="2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1800"/>
            </a:p>
          </p:txBody>
        </p:sp>
        <p:sp>
          <p:nvSpPr>
            <p:cNvPr id="18471" name="Rectangle 440"/>
            <p:cNvSpPr>
              <a:spLocks noChangeArrowheads="1"/>
            </p:cNvSpPr>
            <p:nvPr/>
          </p:nvSpPr>
          <p:spPr bwMode="auto">
            <a:xfrm>
              <a:off x="475" y="3615"/>
              <a:ext cx="13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Ac</a:t>
              </a:r>
              <a:endParaRPr lang="en-US" altLang="en-US" sz="1800"/>
            </a:p>
          </p:txBody>
        </p:sp>
        <p:sp>
          <p:nvSpPr>
            <p:cNvPr id="18472" name="Rectangle 441"/>
            <p:cNvSpPr>
              <a:spLocks noChangeArrowheads="1"/>
            </p:cNvSpPr>
            <p:nvPr/>
          </p:nvSpPr>
          <p:spPr bwMode="auto">
            <a:xfrm>
              <a:off x="607" y="3615"/>
              <a:ext cx="150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ute megakaryoblastic leukemia</a:t>
              </a:r>
              <a:endParaRPr lang="en-US" altLang="en-US" sz="1800"/>
            </a:p>
          </p:txBody>
        </p:sp>
        <p:sp>
          <p:nvSpPr>
            <p:cNvPr id="18473" name="Rectangle 442"/>
            <p:cNvSpPr>
              <a:spLocks noChangeArrowheads="1"/>
            </p:cNvSpPr>
            <p:nvPr/>
          </p:nvSpPr>
          <p:spPr bwMode="auto">
            <a:xfrm>
              <a:off x="2114" y="3618"/>
              <a:ext cx="2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1800"/>
            </a:p>
          </p:txBody>
        </p:sp>
        <p:sp>
          <p:nvSpPr>
            <p:cNvPr id="18474" name="Rectangle 443"/>
            <p:cNvSpPr>
              <a:spLocks noChangeArrowheads="1"/>
            </p:cNvSpPr>
            <p:nvPr/>
          </p:nvSpPr>
          <p:spPr bwMode="auto">
            <a:xfrm>
              <a:off x="2215" y="3615"/>
              <a:ext cx="55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Seen mostly</a:t>
              </a:r>
              <a:endParaRPr lang="en-US" altLang="en-US" sz="1800"/>
            </a:p>
          </p:txBody>
        </p:sp>
        <p:sp>
          <p:nvSpPr>
            <p:cNvPr id="18475" name="Rectangle 444"/>
            <p:cNvSpPr>
              <a:spLocks noChangeArrowheads="1"/>
            </p:cNvSpPr>
            <p:nvPr/>
          </p:nvSpPr>
          <p:spPr bwMode="auto">
            <a:xfrm>
              <a:off x="2773" y="3615"/>
              <a:ext cx="14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 in </a:t>
              </a:r>
              <a:endParaRPr lang="en-US" altLang="en-US" sz="1800"/>
            </a:p>
          </p:txBody>
        </p:sp>
        <p:sp>
          <p:nvSpPr>
            <p:cNvPr id="18476" name="Rectangle 445"/>
            <p:cNvSpPr>
              <a:spLocks noChangeArrowheads="1"/>
            </p:cNvSpPr>
            <p:nvPr/>
          </p:nvSpPr>
          <p:spPr bwMode="auto">
            <a:xfrm>
              <a:off x="2918" y="3615"/>
              <a:ext cx="62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children with </a:t>
              </a:r>
              <a:endParaRPr lang="en-US" altLang="en-US" sz="1800"/>
            </a:p>
          </p:txBody>
        </p:sp>
        <p:sp>
          <p:nvSpPr>
            <p:cNvPr id="18477" name="Rectangle 446"/>
            <p:cNvSpPr>
              <a:spLocks noChangeArrowheads="1"/>
            </p:cNvSpPr>
            <p:nvPr/>
          </p:nvSpPr>
          <p:spPr bwMode="auto">
            <a:xfrm>
              <a:off x="3549" y="3615"/>
              <a:ext cx="151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Down syndrome (good prognosis</a:t>
              </a:r>
              <a:endParaRPr lang="en-US" altLang="en-US" sz="1800"/>
            </a:p>
          </p:txBody>
        </p:sp>
        <p:sp>
          <p:nvSpPr>
            <p:cNvPr id="18478" name="Rectangle 447"/>
            <p:cNvSpPr>
              <a:spLocks noChangeArrowheads="1"/>
            </p:cNvSpPr>
            <p:nvPr/>
          </p:nvSpPr>
          <p:spPr bwMode="auto">
            <a:xfrm>
              <a:off x="5066" y="3615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 if </a:t>
              </a:r>
              <a:endParaRPr lang="en-US" altLang="en-US" sz="1800"/>
            </a:p>
          </p:txBody>
        </p:sp>
        <p:sp>
          <p:nvSpPr>
            <p:cNvPr id="18479" name="Rectangle 448"/>
            <p:cNvSpPr>
              <a:spLocks noChangeArrowheads="1"/>
            </p:cNvSpPr>
            <p:nvPr/>
          </p:nvSpPr>
          <p:spPr bwMode="auto">
            <a:xfrm>
              <a:off x="5192" y="3615"/>
              <a:ext cx="6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&lt;</a:t>
              </a:r>
              <a:endParaRPr lang="en-US" altLang="en-US" sz="1800"/>
            </a:p>
          </p:txBody>
        </p:sp>
        <p:sp>
          <p:nvSpPr>
            <p:cNvPr id="18480" name="Rectangle 449"/>
            <p:cNvSpPr>
              <a:spLocks noChangeArrowheads="1"/>
            </p:cNvSpPr>
            <p:nvPr/>
          </p:nvSpPr>
          <p:spPr bwMode="auto">
            <a:xfrm>
              <a:off x="5192" y="3730"/>
              <a:ext cx="63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1" name="Rectangle 450"/>
            <p:cNvSpPr>
              <a:spLocks noChangeArrowheads="1"/>
            </p:cNvSpPr>
            <p:nvPr/>
          </p:nvSpPr>
          <p:spPr bwMode="auto">
            <a:xfrm>
              <a:off x="5255" y="3615"/>
              <a:ext cx="11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 2 </a:t>
              </a:r>
              <a:endParaRPr lang="en-US" altLang="en-US" sz="1800"/>
            </a:p>
          </p:txBody>
        </p:sp>
        <p:sp>
          <p:nvSpPr>
            <p:cNvPr id="18482" name="Rectangle 451"/>
            <p:cNvSpPr>
              <a:spLocks noChangeArrowheads="1"/>
            </p:cNvSpPr>
            <p:nvPr/>
          </p:nvSpPr>
          <p:spPr bwMode="auto">
            <a:xfrm>
              <a:off x="2215" y="3746"/>
              <a:ext cx="41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years old</a:t>
              </a:r>
              <a:endParaRPr lang="en-US" altLang="en-US" sz="1800"/>
            </a:p>
          </p:txBody>
        </p:sp>
        <p:sp>
          <p:nvSpPr>
            <p:cNvPr id="18483" name="Rectangle 452"/>
            <p:cNvSpPr>
              <a:spLocks noChangeArrowheads="1"/>
            </p:cNvSpPr>
            <p:nvPr/>
          </p:nvSpPr>
          <p:spPr bwMode="auto">
            <a:xfrm>
              <a:off x="2627" y="3746"/>
              <a:ext cx="88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; GATA1 mutations</a:t>
              </a:r>
              <a:endParaRPr lang="en-US" altLang="en-US" sz="1800"/>
            </a:p>
          </p:txBody>
        </p:sp>
        <p:sp>
          <p:nvSpPr>
            <p:cNvPr id="18484" name="Rectangle 453"/>
            <p:cNvSpPr>
              <a:spLocks noChangeArrowheads="1"/>
            </p:cNvSpPr>
            <p:nvPr/>
          </p:nvSpPr>
          <p:spPr bwMode="auto">
            <a:xfrm>
              <a:off x="3537" y="3746"/>
              <a:ext cx="137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) or mosaicism for trisomy 21;</a:t>
              </a:r>
              <a:endParaRPr lang="en-US" altLang="en-US" sz="1800"/>
            </a:p>
          </p:txBody>
        </p:sp>
        <p:sp>
          <p:nvSpPr>
            <p:cNvPr id="18485" name="Rectangle 454"/>
            <p:cNvSpPr>
              <a:spLocks noChangeArrowheads="1"/>
            </p:cNvSpPr>
            <p:nvPr/>
          </p:nvSpPr>
          <p:spPr bwMode="auto">
            <a:xfrm>
              <a:off x="4921" y="3746"/>
              <a:ext cx="34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 rare in </a:t>
              </a:r>
              <a:endParaRPr lang="en-US" altLang="en-US" sz="1800"/>
            </a:p>
          </p:txBody>
        </p:sp>
        <p:sp>
          <p:nvSpPr>
            <p:cNvPr id="18486" name="Rectangle 455"/>
            <p:cNvSpPr>
              <a:spLocks noChangeArrowheads="1"/>
            </p:cNvSpPr>
            <p:nvPr/>
          </p:nvSpPr>
          <p:spPr bwMode="auto">
            <a:xfrm>
              <a:off x="2215" y="3877"/>
              <a:ext cx="146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normal children (poor prognosis</a:t>
              </a:r>
              <a:endParaRPr lang="en-US" altLang="en-US" sz="1800"/>
            </a:p>
          </p:txBody>
        </p:sp>
        <p:sp>
          <p:nvSpPr>
            <p:cNvPr id="18487" name="Rectangle 456"/>
            <p:cNvSpPr>
              <a:spLocks noChangeArrowheads="1"/>
            </p:cNvSpPr>
            <p:nvPr/>
          </p:nvSpPr>
          <p:spPr bwMode="auto">
            <a:xfrm>
              <a:off x="3681" y="3877"/>
              <a:ext cx="39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, t(1;22) </a:t>
              </a:r>
              <a:endParaRPr lang="en-US" altLang="en-US" sz="1800"/>
            </a:p>
          </p:txBody>
        </p:sp>
        <p:sp>
          <p:nvSpPr>
            <p:cNvPr id="18488" name="Rectangle 457"/>
            <p:cNvSpPr>
              <a:spLocks noChangeArrowheads="1"/>
            </p:cNvSpPr>
            <p:nvPr/>
          </p:nvSpPr>
          <p:spPr bwMode="auto">
            <a:xfrm>
              <a:off x="4075" y="3877"/>
              <a:ext cx="3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-</a:t>
              </a:r>
              <a:endParaRPr lang="en-US" altLang="en-US" sz="1800"/>
            </a:p>
          </p:txBody>
        </p:sp>
        <p:sp>
          <p:nvSpPr>
            <p:cNvPr id="18489" name="Rectangle 458"/>
            <p:cNvSpPr>
              <a:spLocks noChangeArrowheads="1"/>
            </p:cNvSpPr>
            <p:nvPr/>
          </p:nvSpPr>
          <p:spPr bwMode="auto">
            <a:xfrm>
              <a:off x="4114" y="3877"/>
              <a:ext cx="31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&gt; OTT</a:t>
              </a:r>
              <a:endParaRPr lang="en-US" altLang="en-US" sz="1800"/>
            </a:p>
          </p:txBody>
        </p:sp>
        <p:sp>
          <p:nvSpPr>
            <p:cNvPr id="18490" name="Rectangle 459"/>
            <p:cNvSpPr>
              <a:spLocks noChangeArrowheads="1"/>
            </p:cNvSpPr>
            <p:nvPr/>
          </p:nvSpPr>
          <p:spPr bwMode="auto">
            <a:xfrm>
              <a:off x="4426" y="3877"/>
              <a:ext cx="3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-</a:t>
              </a:r>
              <a:endParaRPr lang="en-US" altLang="en-US" sz="1800"/>
            </a:p>
          </p:txBody>
        </p:sp>
        <p:sp>
          <p:nvSpPr>
            <p:cNvPr id="18491" name="Rectangle 460"/>
            <p:cNvSpPr>
              <a:spLocks noChangeArrowheads="1"/>
            </p:cNvSpPr>
            <p:nvPr/>
          </p:nvSpPr>
          <p:spPr bwMode="auto">
            <a:xfrm>
              <a:off x="4465" y="3877"/>
              <a:ext cx="87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MAL fusion, often </a:t>
              </a:r>
              <a:endParaRPr lang="en-US" altLang="en-US" sz="1800"/>
            </a:p>
          </p:txBody>
        </p:sp>
        <p:sp>
          <p:nvSpPr>
            <p:cNvPr id="18492" name="Rectangle 461"/>
            <p:cNvSpPr>
              <a:spLocks noChangeArrowheads="1"/>
            </p:cNvSpPr>
            <p:nvPr/>
          </p:nvSpPr>
          <p:spPr bwMode="auto">
            <a:xfrm>
              <a:off x="2215" y="4007"/>
              <a:ext cx="30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infants</a:t>
              </a:r>
              <a:endParaRPr lang="en-US" altLang="en-US" sz="1800"/>
            </a:p>
          </p:txBody>
        </p:sp>
        <p:sp>
          <p:nvSpPr>
            <p:cNvPr id="18493" name="Rectangle 462"/>
            <p:cNvSpPr>
              <a:spLocks noChangeArrowheads="1"/>
            </p:cNvSpPr>
            <p:nvPr/>
          </p:nvSpPr>
          <p:spPr bwMode="auto">
            <a:xfrm>
              <a:off x="2524" y="4007"/>
              <a:ext cx="108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); myelofibrosis commo</a:t>
              </a:r>
              <a:endParaRPr lang="en-US" altLang="en-US" sz="1800"/>
            </a:p>
          </p:txBody>
        </p:sp>
        <p:sp>
          <p:nvSpPr>
            <p:cNvPr id="18494" name="Rectangle 463"/>
            <p:cNvSpPr>
              <a:spLocks noChangeArrowheads="1"/>
            </p:cNvSpPr>
            <p:nvPr/>
          </p:nvSpPr>
          <p:spPr bwMode="auto">
            <a:xfrm>
              <a:off x="3616" y="4007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en-US" altLang="en-US" sz="1800"/>
            </a:p>
          </p:txBody>
        </p:sp>
        <p:sp>
          <p:nvSpPr>
            <p:cNvPr id="18495" name="Rectangle 464"/>
            <p:cNvSpPr>
              <a:spLocks noChangeArrowheads="1"/>
            </p:cNvSpPr>
            <p:nvPr/>
          </p:nvSpPr>
          <p:spPr bwMode="auto">
            <a:xfrm>
              <a:off x="3673" y="4007"/>
              <a:ext cx="2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1800"/>
            </a:p>
          </p:txBody>
        </p:sp>
        <p:sp>
          <p:nvSpPr>
            <p:cNvPr id="18496" name="Rectangle 465"/>
            <p:cNvSpPr>
              <a:spLocks noChangeArrowheads="1"/>
            </p:cNvSpPr>
            <p:nvPr/>
          </p:nvSpPr>
          <p:spPr bwMode="auto">
            <a:xfrm>
              <a:off x="150" y="3608"/>
              <a:ext cx="310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97" name="Rectangle 466"/>
            <p:cNvSpPr>
              <a:spLocks noChangeArrowheads="1"/>
            </p:cNvSpPr>
            <p:nvPr/>
          </p:nvSpPr>
          <p:spPr bwMode="auto">
            <a:xfrm>
              <a:off x="460" y="3608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98" name="Rectangle 467"/>
            <p:cNvSpPr>
              <a:spLocks noChangeArrowheads="1"/>
            </p:cNvSpPr>
            <p:nvPr/>
          </p:nvSpPr>
          <p:spPr bwMode="auto">
            <a:xfrm>
              <a:off x="460" y="3608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99" name="Rectangle 468"/>
            <p:cNvSpPr>
              <a:spLocks noChangeArrowheads="1"/>
            </p:cNvSpPr>
            <p:nvPr/>
          </p:nvSpPr>
          <p:spPr bwMode="auto">
            <a:xfrm>
              <a:off x="150" y="4137"/>
              <a:ext cx="14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00" name="Rectangle 469"/>
            <p:cNvSpPr>
              <a:spLocks noChangeArrowheads="1"/>
            </p:cNvSpPr>
            <p:nvPr/>
          </p:nvSpPr>
          <p:spPr bwMode="auto">
            <a:xfrm>
              <a:off x="150" y="4137"/>
              <a:ext cx="14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01" name="Rectangle 470"/>
            <p:cNvSpPr>
              <a:spLocks noChangeArrowheads="1"/>
            </p:cNvSpPr>
            <p:nvPr/>
          </p:nvSpPr>
          <p:spPr bwMode="auto">
            <a:xfrm>
              <a:off x="164" y="4137"/>
              <a:ext cx="296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02" name="Rectangle 471"/>
            <p:cNvSpPr>
              <a:spLocks noChangeArrowheads="1"/>
            </p:cNvSpPr>
            <p:nvPr/>
          </p:nvSpPr>
          <p:spPr bwMode="auto">
            <a:xfrm>
              <a:off x="460" y="4137"/>
              <a:ext cx="7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03" name="Rectangle 472"/>
            <p:cNvSpPr>
              <a:spLocks noChangeArrowheads="1"/>
            </p:cNvSpPr>
            <p:nvPr/>
          </p:nvSpPr>
          <p:spPr bwMode="auto">
            <a:xfrm>
              <a:off x="150" y="3615"/>
              <a:ext cx="14" cy="5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04" name="Rectangle 473"/>
            <p:cNvSpPr>
              <a:spLocks noChangeArrowheads="1"/>
            </p:cNvSpPr>
            <p:nvPr/>
          </p:nvSpPr>
          <p:spPr bwMode="auto">
            <a:xfrm>
              <a:off x="460" y="3615"/>
              <a:ext cx="7" cy="5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05" name="Rectangle 474"/>
            <p:cNvSpPr>
              <a:spLocks noChangeArrowheads="1"/>
            </p:cNvSpPr>
            <p:nvPr/>
          </p:nvSpPr>
          <p:spPr bwMode="auto">
            <a:xfrm>
              <a:off x="468" y="3608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06" name="Rectangle 475"/>
            <p:cNvSpPr>
              <a:spLocks noChangeArrowheads="1"/>
            </p:cNvSpPr>
            <p:nvPr/>
          </p:nvSpPr>
          <p:spPr bwMode="auto">
            <a:xfrm>
              <a:off x="468" y="3608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07" name="Rectangle 476"/>
            <p:cNvSpPr>
              <a:spLocks noChangeArrowheads="1"/>
            </p:cNvSpPr>
            <p:nvPr/>
          </p:nvSpPr>
          <p:spPr bwMode="auto">
            <a:xfrm>
              <a:off x="475" y="3608"/>
              <a:ext cx="1726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08" name="Rectangle 477"/>
            <p:cNvSpPr>
              <a:spLocks noChangeArrowheads="1"/>
            </p:cNvSpPr>
            <p:nvPr/>
          </p:nvSpPr>
          <p:spPr bwMode="auto">
            <a:xfrm>
              <a:off x="2201" y="3608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09" name="Rectangle 478"/>
            <p:cNvSpPr>
              <a:spLocks noChangeArrowheads="1"/>
            </p:cNvSpPr>
            <p:nvPr/>
          </p:nvSpPr>
          <p:spPr bwMode="auto">
            <a:xfrm>
              <a:off x="2201" y="3608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10" name="Rectangle 479"/>
            <p:cNvSpPr>
              <a:spLocks noChangeArrowheads="1"/>
            </p:cNvSpPr>
            <p:nvPr/>
          </p:nvSpPr>
          <p:spPr bwMode="auto">
            <a:xfrm>
              <a:off x="468" y="4137"/>
              <a:ext cx="1733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11" name="Rectangle 480"/>
            <p:cNvSpPr>
              <a:spLocks noChangeArrowheads="1"/>
            </p:cNvSpPr>
            <p:nvPr/>
          </p:nvSpPr>
          <p:spPr bwMode="auto">
            <a:xfrm>
              <a:off x="2201" y="4137"/>
              <a:ext cx="7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12" name="Rectangle 481"/>
            <p:cNvSpPr>
              <a:spLocks noChangeArrowheads="1"/>
            </p:cNvSpPr>
            <p:nvPr/>
          </p:nvSpPr>
          <p:spPr bwMode="auto">
            <a:xfrm>
              <a:off x="468" y="3615"/>
              <a:ext cx="7" cy="5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13" name="Rectangle 482"/>
            <p:cNvSpPr>
              <a:spLocks noChangeArrowheads="1"/>
            </p:cNvSpPr>
            <p:nvPr/>
          </p:nvSpPr>
          <p:spPr bwMode="auto">
            <a:xfrm>
              <a:off x="2201" y="3615"/>
              <a:ext cx="7" cy="5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14" name="Rectangle 483"/>
            <p:cNvSpPr>
              <a:spLocks noChangeArrowheads="1"/>
            </p:cNvSpPr>
            <p:nvPr/>
          </p:nvSpPr>
          <p:spPr bwMode="auto">
            <a:xfrm>
              <a:off x="2208" y="3608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15" name="Rectangle 484"/>
            <p:cNvSpPr>
              <a:spLocks noChangeArrowheads="1"/>
            </p:cNvSpPr>
            <p:nvPr/>
          </p:nvSpPr>
          <p:spPr bwMode="auto">
            <a:xfrm>
              <a:off x="2208" y="3608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16" name="Rectangle 485"/>
            <p:cNvSpPr>
              <a:spLocks noChangeArrowheads="1"/>
            </p:cNvSpPr>
            <p:nvPr/>
          </p:nvSpPr>
          <p:spPr bwMode="auto">
            <a:xfrm>
              <a:off x="2215" y="3608"/>
              <a:ext cx="3173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17" name="Rectangle 486"/>
            <p:cNvSpPr>
              <a:spLocks noChangeArrowheads="1"/>
            </p:cNvSpPr>
            <p:nvPr/>
          </p:nvSpPr>
          <p:spPr bwMode="auto">
            <a:xfrm>
              <a:off x="5388" y="3608"/>
              <a:ext cx="14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18" name="Rectangle 487"/>
            <p:cNvSpPr>
              <a:spLocks noChangeArrowheads="1"/>
            </p:cNvSpPr>
            <p:nvPr/>
          </p:nvSpPr>
          <p:spPr bwMode="auto">
            <a:xfrm>
              <a:off x="2208" y="4137"/>
              <a:ext cx="3180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19" name="Rectangle 488"/>
            <p:cNvSpPr>
              <a:spLocks noChangeArrowheads="1"/>
            </p:cNvSpPr>
            <p:nvPr/>
          </p:nvSpPr>
          <p:spPr bwMode="auto">
            <a:xfrm>
              <a:off x="5388" y="4137"/>
              <a:ext cx="14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20" name="Rectangle 489"/>
            <p:cNvSpPr>
              <a:spLocks noChangeArrowheads="1"/>
            </p:cNvSpPr>
            <p:nvPr/>
          </p:nvSpPr>
          <p:spPr bwMode="auto">
            <a:xfrm>
              <a:off x="5388" y="4137"/>
              <a:ext cx="14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21" name="Rectangle 490"/>
            <p:cNvSpPr>
              <a:spLocks noChangeArrowheads="1"/>
            </p:cNvSpPr>
            <p:nvPr/>
          </p:nvSpPr>
          <p:spPr bwMode="auto">
            <a:xfrm>
              <a:off x="2208" y="3615"/>
              <a:ext cx="7" cy="5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22" name="Rectangle 491"/>
            <p:cNvSpPr>
              <a:spLocks noChangeArrowheads="1"/>
            </p:cNvSpPr>
            <p:nvPr/>
          </p:nvSpPr>
          <p:spPr bwMode="auto">
            <a:xfrm>
              <a:off x="5388" y="3615"/>
              <a:ext cx="14" cy="5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23" name="Rectangle 492"/>
            <p:cNvSpPr>
              <a:spLocks noChangeArrowheads="1"/>
            </p:cNvSpPr>
            <p:nvPr/>
          </p:nvSpPr>
          <p:spPr bwMode="auto">
            <a:xfrm>
              <a:off x="164" y="4152"/>
              <a:ext cx="2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0001061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809750" y="76200"/>
            <a:ext cx="8401050" cy="808038"/>
          </a:xfrm>
        </p:spPr>
        <p:txBody>
          <a:bodyPr anchor="t"/>
          <a:lstStyle/>
          <a:p>
            <a:r>
              <a:rPr lang="en-US" altLang="en-US" u="sng"/>
              <a:t>WHO</a:t>
            </a:r>
            <a:r>
              <a:rPr lang="en-US" altLang="en-US"/>
              <a:t>: clinical/molecular; 20% blasts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48887" y="814727"/>
            <a:ext cx="6895969" cy="5078412"/>
          </a:xfrm>
        </p:spPr>
        <p:txBody>
          <a:bodyPr/>
          <a:lstStyle/>
          <a:p>
            <a:r>
              <a:rPr lang="en-US" altLang="en-US" dirty="0"/>
              <a:t>Is the AML due to prior XRT/chemo?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/>
              <a:t>If yes: </a:t>
            </a:r>
            <a:r>
              <a:rPr lang="en-US" altLang="en-US" sz="2000" dirty="0" err="1"/>
              <a:t>Dx</a:t>
            </a:r>
            <a:r>
              <a:rPr lang="en-US" altLang="en-US" sz="2000" dirty="0"/>
              <a:t> is </a:t>
            </a:r>
            <a:r>
              <a:rPr lang="en-US" altLang="en-US" sz="2000" b="1" u="sng" dirty="0">
                <a:solidFill>
                  <a:schemeClr val="accent1"/>
                </a:solidFill>
              </a:rPr>
              <a:t>Therapy-related AML (t-AML)</a:t>
            </a:r>
          </a:p>
          <a:p>
            <a:r>
              <a:rPr lang="en-US" altLang="en-US" dirty="0"/>
              <a:t>Is the AML in a child with Down syndrome?</a:t>
            </a:r>
          </a:p>
          <a:p>
            <a:pPr lvl="1"/>
            <a:r>
              <a:rPr lang="en-US" altLang="en-US" sz="2000" dirty="0"/>
              <a:t>If yes: </a:t>
            </a:r>
            <a:r>
              <a:rPr lang="en-US" altLang="en-US" sz="2000" dirty="0" err="1"/>
              <a:t>Dx</a:t>
            </a:r>
            <a:r>
              <a:rPr lang="en-US" altLang="en-US" sz="2000" dirty="0"/>
              <a:t> is </a:t>
            </a:r>
            <a:r>
              <a:rPr lang="en-US" altLang="en-US" sz="2000" b="1" u="sng" dirty="0">
                <a:solidFill>
                  <a:schemeClr val="accent1"/>
                </a:solidFill>
              </a:rPr>
              <a:t>DS-related AML</a:t>
            </a:r>
          </a:p>
          <a:p>
            <a:r>
              <a:rPr lang="en-US" altLang="en-US" dirty="0"/>
              <a:t>Is major recurring molecular abnormality present?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/>
              <a:t>If yes: </a:t>
            </a:r>
            <a:r>
              <a:rPr lang="en-US" altLang="en-US" sz="2000" dirty="0" err="1"/>
              <a:t>Dx</a:t>
            </a:r>
            <a:r>
              <a:rPr lang="en-US" altLang="en-US" sz="2000" dirty="0"/>
              <a:t> is </a:t>
            </a:r>
            <a:r>
              <a:rPr lang="en-US" altLang="en-US" sz="2000" b="1" u="sng" dirty="0">
                <a:solidFill>
                  <a:schemeClr val="accent1"/>
                </a:solidFill>
              </a:rPr>
              <a:t>AML w/abnormality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b="1" i="1" dirty="0">
                <a:solidFill>
                  <a:srgbClr val="FF0000"/>
                </a:solidFill>
              </a:rPr>
              <a:t>NOTE: No minimum blast % needed</a:t>
            </a:r>
          </a:p>
          <a:p>
            <a:r>
              <a:rPr lang="en-US" altLang="en-US" dirty="0"/>
              <a:t>Is there dysplasia, prior MDS and/or MDS-related mutation (-7, del(5q), etc.)?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/>
              <a:t>If yes, </a:t>
            </a:r>
            <a:r>
              <a:rPr lang="en-US" altLang="en-US" sz="2000" dirty="0" err="1"/>
              <a:t>Dx</a:t>
            </a:r>
            <a:r>
              <a:rPr lang="en-US" altLang="en-US" sz="2000" dirty="0"/>
              <a:t> is </a:t>
            </a:r>
            <a:r>
              <a:rPr lang="en-US" altLang="en-US" sz="2000" b="1" u="sng" dirty="0">
                <a:solidFill>
                  <a:schemeClr val="accent1"/>
                </a:solidFill>
              </a:rPr>
              <a:t>AML with MDS-related changes</a:t>
            </a:r>
          </a:p>
          <a:p>
            <a:endParaRPr lang="en-US" altLang="en-US" sz="2400" b="1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en-US" sz="2400" b="1" i="1" dirty="0">
                <a:solidFill>
                  <a:schemeClr val="accent6">
                    <a:lumMod val="75000"/>
                  </a:schemeClr>
                </a:solidFill>
              </a:rPr>
              <a:t>If no to all: </a:t>
            </a:r>
            <a:r>
              <a:rPr lang="en-US" altLang="en-US" sz="2400" b="1" i="1" dirty="0" err="1">
                <a:solidFill>
                  <a:schemeClr val="accent6">
                    <a:lumMod val="75000"/>
                  </a:schemeClr>
                </a:solidFill>
              </a:rPr>
              <a:t>Dx</a:t>
            </a:r>
            <a:r>
              <a:rPr lang="en-US" altLang="en-US" sz="2400" b="1" i="1" dirty="0">
                <a:solidFill>
                  <a:schemeClr val="accent6">
                    <a:lumMod val="75000"/>
                  </a:schemeClr>
                </a:solidFill>
              </a:rPr>
              <a:t> is </a:t>
            </a:r>
            <a:r>
              <a:rPr lang="en-US" altLang="en-US" sz="2400" b="1" i="1" u="sng" dirty="0">
                <a:solidFill>
                  <a:schemeClr val="accent6">
                    <a:lumMod val="75000"/>
                  </a:schemeClr>
                </a:solidFill>
              </a:rPr>
              <a:t>AML, NOS - use FAB to </a:t>
            </a:r>
            <a:r>
              <a:rPr lang="en-US" altLang="en-US" sz="2400" b="1" i="1" u="sng" dirty="0" err="1">
                <a:solidFill>
                  <a:schemeClr val="accent6">
                    <a:lumMod val="75000"/>
                  </a:schemeClr>
                </a:solidFill>
              </a:rPr>
              <a:t>subclassify</a:t>
            </a:r>
            <a:endParaRPr lang="en-US" altLang="en-US" sz="2400" b="1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80" t="13683" r="42450" b="67136"/>
          <a:stretch/>
        </p:blipFill>
        <p:spPr>
          <a:xfrm>
            <a:off x="6635821" y="2222382"/>
            <a:ext cx="5227104" cy="195697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7259472" y="4877476"/>
            <a:ext cx="427407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/>
              <a:t>NOTE: Any of these AML subsets can present clinically as “myeloid sarcoma” (</a:t>
            </a:r>
            <a:r>
              <a:rPr lang="en-US" sz="2000" i="1" dirty="0" err="1"/>
              <a:t>chloroma</a:t>
            </a:r>
            <a:r>
              <a:rPr lang="en-US" sz="2000" i="1" dirty="0"/>
              <a:t>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68B0CC-DB45-4AEE-9C4B-89A4318177D6}"/>
              </a:ext>
            </a:extLst>
          </p:cNvPr>
          <p:cNvSpPr/>
          <p:nvPr/>
        </p:nvSpPr>
        <p:spPr>
          <a:xfrm>
            <a:off x="1947344" y="6213343"/>
            <a:ext cx="10223310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Table from Arber DA, </a:t>
            </a:r>
            <a:r>
              <a:rPr lang="en-US" sz="1100" dirty="0" err="1">
                <a:solidFill>
                  <a:srgbClr val="000000"/>
                </a:solidFill>
              </a:rPr>
              <a:t>Orazi</a:t>
            </a:r>
            <a:r>
              <a:rPr lang="en-US" sz="1100" dirty="0">
                <a:solidFill>
                  <a:srgbClr val="000000"/>
                </a:solidFill>
              </a:rPr>
              <a:t> A, </a:t>
            </a:r>
            <a:r>
              <a:rPr lang="en-US" sz="1100" dirty="0" err="1">
                <a:solidFill>
                  <a:srgbClr val="000000"/>
                </a:solidFill>
              </a:rPr>
              <a:t>Hasserjian</a:t>
            </a:r>
            <a:r>
              <a:rPr lang="en-US" sz="1100" dirty="0">
                <a:solidFill>
                  <a:srgbClr val="000000"/>
                </a:solidFill>
              </a:rPr>
              <a:t> R, Thiele J, Borowitz MJ, Le Beau MM, Bloomfield CD, </a:t>
            </a:r>
            <a:r>
              <a:rPr lang="en-US" sz="1100" dirty="0" err="1">
                <a:solidFill>
                  <a:srgbClr val="000000"/>
                </a:solidFill>
              </a:rPr>
              <a:t>Cazzola</a:t>
            </a:r>
            <a:r>
              <a:rPr lang="en-US" sz="1100" dirty="0">
                <a:solidFill>
                  <a:srgbClr val="000000"/>
                </a:solidFill>
              </a:rPr>
              <a:t> M, </a:t>
            </a:r>
            <a:r>
              <a:rPr lang="en-US" sz="1100" dirty="0" err="1">
                <a:solidFill>
                  <a:srgbClr val="000000"/>
                </a:solidFill>
              </a:rPr>
              <a:t>Vardiman</a:t>
            </a:r>
            <a:r>
              <a:rPr lang="en-US" sz="1100" dirty="0">
                <a:solidFill>
                  <a:srgbClr val="000000"/>
                </a:solidFill>
              </a:rPr>
              <a:t> JW. The 2016 revision to the World Health Organization classification of myeloid neoplasms and acute leukemia. </a:t>
            </a:r>
            <a:r>
              <a:rPr lang="en-US" sz="1100" i="1" dirty="0">
                <a:solidFill>
                  <a:srgbClr val="000000"/>
                </a:solidFill>
              </a:rPr>
              <a:t>Blood.</a:t>
            </a:r>
            <a:r>
              <a:rPr lang="en-US" sz="1100" dirty="0">
                <a:solidFill>
                  <a:srgbClr val="000000"/>
                </a:solidFill>
              </a:rPr>
              <a:t> 2016 May 19;127(20):2391-405. </a:t>
            </a:r>
            <a:r>
              <a:rPr lang="en-US" sz="1100" dirty="0" err="1">
                <a:solidFill>
                  <a:srgbClr val="000000"/>
                </a:solidFill>
              </a:rPr>
              <a:t>doi</a:t>
            </a:r>
            <a:r>
              <a:rPr lang="en-US" sz="1100" dirty="0">
                <a:solidFill>
                  <a:srgbClr val="000000"/>
                </a:solidFill>
              </a:rPr>
              <a:t>: 10.1182/blood-2016-03-643544. © 2016, American Society of Hematology. Used with permission. </a:t>
            </a:r>
            <a:endParaRPr lang="en-US" sz="11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077CE2-854A-4F8D-97E6-FC6ADB51FB5F}"/>
              </a:ext>
            </a:extLst>
          </p:cNvPr>
          <p:cNvSpPr/>
          <p:nvPr/>
        </p:nvSpPr>
        <p:spPr>
          <a:xfrm>
            <a:off x="9697915" y="5961185"/>
            <a:ext cx="2338754" cy="252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775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352800" y="152400"/>
            <a:ext cx="5449888" cy="808038"/>
          </a:xfrm>
        </p:spPr>
        <p:txBody>
          <a:bodyPr anchor="t"/>
          <a:lstStyle/>
          <a:p>
            <a:r>
              <a:rPr lang="en-US" altLang="en-US"/>
              <a:t>Immunophenotype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1676400" y="1524000"/>
            <a:ext cx="8428038" cy="3886200"/>
          </a:xfrm>
          <a:solidFill>
            <a:schemeClr val="accent6">
              <a:lumMod val="60000"/>
              <a:lumOff val="40000"/>
            </a:schemeClr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Know the </a:t>
            </a:r>
            <a:r>
              <a:rPr lang="en-US" dirty="0" err="1"/>
              <a:t>immunophenotypic</a:t>
            </a:r>
            <a:r>
              <a:rPr lang="en-US" dirty="0"/>
              <a:t> differences between acute lymphoid and acute myeloid leukemia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Know how to identify lymphoid/myeloid mixed lineage acute lymphoblastic leukemia and </a:t>
            </a:r>
            <a:r>
              <a:rPr lang="en-US" dirty="0" err="1"/>
              <a:t>biphenotypic</a:t>
            </a:r>
            <a:r>
              <a:rPr lang="en-US" dirty="0"/>
              <a:t> leukemia (by </a:t>
            </a:r>
            <a:r>
              <a:rPr lang="en-US" dirty="0" err="1"/>
              <a:t>immunophenotyping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8629136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267200" y="65088"/>
            <a:ext cx="3810000" cy="665162"/>
          </a:xfrm>
        </p:spPr>
        <p:txBody>
          <a:bodyPr anchor="t"/>
          <a:lstStyle/>
          <a:p>
            <a:pPr algn="l"/>
            <a:r>
              <a:rPr lang="en-US" altLang="en-US" sz="3200"/>
              <a:t>Immunophenotype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632795" y="3554373"/>
            <a:ext cx="8132763" cy="2797175"/>
          </a:xfrm>
        </p:spPr>
        <p:txBody>
          <a:bodyPr/>
          <a:lstStyle/>
          <a:p>
            <a:r>
              <a:rPr lang="en-US" altLang="en-US" sz="2400" dirty="0"/>
              <a:t>Pan-myeloid: </a:t>
            </a:r>
            <a:r>
              <a:rPr lang="en-US" altLang="en-US" sz="2000" dirty="0"/>
              <a:t>13, 33, MPO (except M7)</a:t>
            </a:r>
          </a:p>
          <a:p>
            <a:r>
              <a:rPr lang="en-US" altLang="en-US" sz="2400" dirty="0" err="1"/>
              <a:t>Monocytic</a:t>
            </a:r>
            <a:r>
              <a:rPr lang="en-US" altLang="en-US" sz="2400" dirty="0"/>
              <a:t>: </a:t>
            </a:r>
            <a:r>
              <a:rPr lang="en-US" altLang="en-US" sz="2000" dirty="0"/>
              <a:t>11b, 14</a:t>
            </a:r>
          </a:p>
          <a:p>
            <a:r>
              <a:rPr lang="en-US" altLang="en-US" sz="2400" dirty="0"/>
              <a:t>Erythroid: </a:t>
            </a:r>
            <a:r>
              <a:rPr lang="en-US" altLang="en-US" sz="2000" dirty="0" err="1"/>
              <a:t>Glycophorin</a:t>
            </a:r>
            <a:r>
              <a:rPr lang="en-US" altLang="en-US" sz="2000" dirty="0"/>
              <a:t> A (235a)</a:t>
            </a:r>
          </a:p>
          <a:p>
            <a:r>
              <a:rPr lang="en-US" altLang="en-US" sz="2400" dirty="0"/>
              <a:t>Megakaryocytic: </a:t>
            </a:r>
            <a:r>
              <a:rPr lang="en-US" altLang="en-US" sz="2000" dirty="0"/>
              <a:t>41a, 42, 61, absent MPO</a:t>
            </a:r>
          </a:p>
          <a:p>
            <a:r>
              <a:rPr lang="en-US" altLang="en-US" sz="2400" dirty="0"/>
              <a:t>APL: </a:t>
            </a:r>
            <a:r>
              <a:rPr lang="en-US" altLang="en-US" sz="2000" dirty="0"/>
              <a:t>auto-fluorescence, bright 33, HLA-DR </a:t>
            </a:r>
            <a:r>
              <a:rPr lang="en-US" altLang="en-US" sz="2000" dirty="0" err="1"/>
              <a:t>neg</a:t>
            </a:r>
            <a:r>
              <a:rPr lang="en-US" altLang="en-US" sz="2000" dirty="0"/>
              <a:t>, 34 </a:t>
            </a:r>
            <a:r>
              <a:rPr lang="en-US" altLang="en-US" sz="2000" dirty="0" err="1"/>
              <a:t>neg</a:t>
            </a:r>
            <a:endParaRPr lang="en-US" altLang="en-US" sz="2000" dirty="0"/>
          </a:p>
          <a:p>
            <a:r>
              <a:rPr lang="en-US" altLang="en-US" sz="2400" dirty="0"/>
              <a:t>t(8;21): </a:t>
            </a:r>
            <a:r>
              <a:rPr lang="en-US" altLang="en-US" sz="2000" dirty="0"/>
              <a:t>often CD19+</a:t>
            </a:r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6257676" y="4040941"/>
            <a:ext cx="5611398" cy="433387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/>
              <a:t>Reprinted from </a:t>
            </a:r>
            <a:r>
              <a:rPr lang="en-US" sz="1200" i="1" dirty="0"/>
              <a:t>Journal of Immunological Methods, </a:t>
            </a:r>
            <a:r>
              <a:rPr lang="en-US" sz="1200" dirty="0"/>
              <a:t>243, Campana, </a:t>
            </a:r>
            <a:r>
              <a:rPr lang="en-US" sz="1200" dirty="0" err="1"/>
              <a:t>Behm</a:t>
            </a:r>
            <a:r>
              <a:rPr lang="en-US" sz="1200" dirty="0"/>
              <a:t>, Immunophenotyping of leukemia, 59-75, © 2000, with permission from Elsevier.</a:t>
            </a:r>
            <a:endParaRPr lang="en-US" altLang="en-US" sz="12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615750" y="4700547"/>
            <a:ext cx="62547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350512" y="4257635"/>
            <a:ext cx="625475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360286" y="3878222"/>
            <a:ext cx="623888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849362" y="5538747"/>
            <a:ext cx="625475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766687" y="5081547"/>
            <a:ext cx="625475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95" y="519438"/>
            <a:ext cx="10927662" cy="34965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64602" y="4863809"/>
            <a:ext cx="400447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i="1" u="sng" dirty="0">
                <a:latin typeface="+mn-lt"/>
              </a:rPr>
              <a:t>“RAM” immunophenotype</a:t>
            </a:r>
            <a:r>
              <a:rPr lang="en-US" dirty="0">
                <a:latin typeface="+mn-lt"/>
              </a:rPr>
              <a:t>: bright CD56, dim to negative CD45, dim to negative CD38 and negative HLA-DR -&gt; poor </a:t>
            </a:r>
            <a:r>
              <a:rPr lang="en-US" dirty="0" err="1">
                <a:latin typeface="+mn-lt"/>
              </a:rPr>
              <a:t>px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69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8650288" cy="808038"/>
          </a:xfrm>
        </p:spPr>
        <p:txBody>
          <a:bodyPr anchor="t"/>
          <a:lstStyle/>
          <a:p>
            <a:r>
              <a:rPr lang="en-US" altLang="en-US" sz="4000"/>
              <a:t>Acute Leukemia of Ambiguous Lineage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852613" y="1417638"/>
            <a:ext cx="8534400" cy="4602162"/>
          </a:xfrm>
        </p:spPr>
        <p:txBody>
          <a:bodyPr/>
          <a:lstStyle/>
          <a:p>
            <a:r>
              <a:rPr lang="en-US" altLang="en-US"/>
              <a:t>Acute Undifferentiated Leukemia (AUL)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/>
              <a:t>Express no lineage-specific markers</a:t>
            </a:r>
          </a:p>
          <a:p>
            <a:r>
              <a:rPr lang="en-US" altLang="en-US"/>
              <a:t>Mixed Phenotype Acute Leukemia (MPAL)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/>
              <a:t>Distinct populations of blasts of different lineages; and/or single population of blasts co-expressing antigens of multiple lineages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/>
              <a:t>Often MLL-rearranged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/>
              <a:t>T/myeloid, B/myeloid most common</a:t>
            </a:r>
          </a:p>
        </p:txBody>
      </p:sp>
    </p:spTree>
    <p:extLst>
      <p:ext uri="{BB962C8B-B14F-4D97-AF65-F5344CB8AC3E}">
        <p14:creationId xmlns:p14="http://schemas.microsoft.com/office/powerpoint/2010/main" val="14439278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Myeloid Leukemia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Basic Science and Pathophysiology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Epidemiology and Risk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Management and Treatment</a:t>
            </a:r>
          </a:p>
        </p:txBody>
      </p:sp>
    </p:spTree>
    <p:extLst>
      <p:ext uri="{BB962C8B-B14F-4D97-AF65-F5344CB8AC3E}">
        <p14:creationId xmlns:p14="http://schemas.microsoft.com/office/powerpoint/2010/main" val="200394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048001" y="106364"/>
            <a:ext cx="5503863" cy="808037"/>
          </a:xfrm>
        </p:spPr>
        <p:txBody>
          <a:bodyPr anchor="t"/>
          <a:lstStyle/>
          <a:p>
            <a:r>
              <a:rPr lang="en-US" altLang="en-US" dirty="0"/>
              <a:t>Therapy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1727201" y="1054100"/>
            <a:ext cx="8405813" cy="5118100"/>
          </a:xfrm>
          <a:solidFill>
            <a:schemeClr val="accent6">
              <a:lumMod val="60000"/>
              <a:lumOff val="40000"/>
            </a:schemeClr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400" dirty="0"/>
              <a:t>Know which drug combinations are most effective in the treatment of acute myeloid leukemia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Know that high-dose </a:t>
            </a:r>
            <a:r>
              <a:rPr lang="en-US" sz="2400" dirty="0" err="1"/>
              <a:t>cytarabine</a:t>
            </a:r>
            <a:r>
              <a:rPr lang="en-US" sz="2400" dirty="0"/>
              <a:t> is effective in the treatment of acute myeloid leukemia</a:t>
            </a:r>
            <a:r>
              <a:rPr lang="en-US" dirty="0"/>
              <a:t> </a:t>
            </a:r>
            <a:endParaRPr lang="en-US" sz="2400" dirty="0"/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Know the role of CNS prophylaxis in the treatment of acute myeloid leukemia 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Know the evidence against the use of extended maintenance therapy for AML 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Know the indications for </a:t>
            </a:r>
            <a:r>
              <a:rPr lang="en-US" sz="2400" dirty="0" err="1"/>
              <a:t>allogeneic</a:t>
            </a:r>
            <a:r>
              <a:rPr lang="en-US" sz="2400" dirty="0"/>
              <a:t> HSCT in AML 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Know the various components of prophylactic and acute supportive care for children with acute myeloid leukemia receiving treatment </a:t>
            </a:r>
          </a:p>
        </p:txBody>
      </p:sp>
    </p:spTree>
    <p:extLst>
      <p:ext uri="{BB962C8B-B14F-4D97-AF65-F5344CB8AC3E}">
        <p14:creationId xmlns:p14="http://schemas.microsoft.com/office/powerpoint/2010/main" val="32072748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988960" y="143124"/>
            <a:ext cx="5980112" cy="722313"/>
          </a:xfrm>
        </p:spPr>
        <p:txBody>
          <a:bodyPr/>
          <a:lstStyle/>
          <a:p>
            <a:pPr algn="l"/>
            <a:r>
              <a:rPr lang="en-US" altLang="en-US" b="1" dirty="0"/>
              <a:t>Current Standard Therapy</a:t>
            </a:r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524786" y="865437"/>
            <a:ext cx="11044362" cy="5390984"/>
          </a:xfrm>
        </p:spPr>
        <p:txBody>
          <a:bodyPr/>
          <a:lstStyle/>
          <a:p>
            <a:pPr>
              <a:buClr>
                <a:srgbClr val="9E001E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Remission induction</a:t>
            </a:r>
          </a:p>
          <a:p>
            <a:pPr marL="688975" lvl="1" indent="-350838"/>
            <a:r>
              <a:rPr lang="en-US" altLang="en-US" dirty="0"/>
              <a:t>2 courses of intense chemotherapy (“DA</a:t>
            </a:r>
            <a:r>
              <a:rPr lang="en-US" altLang="en-US" baseline="-25000" dirty="0"/>
              <a:t>10/8</a:t>
            </a:r>
            <a:r>
              <a:rPr lang="en-US" altLang="en-US" dirty="0"/>
              <a:t>”: Doxorubicin, </a:t>
            </a:r>
            <a:r>
              <a:rPr lang="en-US" altLang="en-US" dirty="0" err="1"/>
              <a:t>Ara</a:t>
            </a:r>
            <a:r>
              <a:rPr lang="en-US" altLang="en-US" dirty="0"/>
              <a:t>-C for 10 days/8 days); </a:t>
            </a:r>
            <a:r>
              <a:rPr lang="en-US" altLang="en-US" dirty="0" err="1"/>
              <a:t>gemtuzumab</a:t>
            </a:r>
            <a:r>
              <a:rPr lang="en-US" altLang="en-US" dirty="0"/>
              <a:t> (anti-CD33 immunotoxin) now standard for first course; etoposide recently eliminated</a:t>
            </a:r>
          </a:p>
          <a:p>
            <a:pPr marL="688975" lvl="1" indent="-350838"/>
            <a:r>
              <a:rPr lang="en-US" altLang="en-US" dirty="0"/>
              <a:t>High risk of invasive infection; CR rate ~ 75-80%</a:t>
            </a:r>
          </a:p>
          <a:p>
            <a:pPr>
              <a:buClr>
                <a:srgbClr val="9E001E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Post-remission consolidation</a:t>
            </a:r>
          </a:p>
          <a:p>
            <a:pPr marL="688975" lvl="1" indent="-350838"/>
            <a:r>
              <a:rPr lang="en-US" altLang="en-US" dirty="0"/>
              <a:t>HSCT</a:t>
            </a:r>
          </a:p>
          <a:p>
            <a:pPr lvl="2"/>
            <a:r>
              <a:rPr lang="en-US" altLang="en-US" dirty="0"/>
              <a:t>All HR with best donor (matched sib preferred, MUD/UCB donors acceptable)</a:t>
            </a:r>
          </a:p>
          <a:p>
            <a:pPr lvl="2"/>
            <a:r>
              <a:rPr lang="en-US" altLang="en-US" dirty="0"/>
              <a:t>No LR (even with matched sib)</a:t>
            </a:r>
          </a:p>
          <a:p>
            <a:pPr lvl="2"/>
            <a:r>
              <a:rPr lang="en-US" altLang="en-US" dirty="0"/>
              <a:t>Typically occurs after one chemo consolidation course with high dose </a:t>
            </a:r>
            <a:r>
              <a:rPr lang="en-US" altLang="en-US" dirty="0" err="1"/>
              <a:t>Ara</a:t>
            </a:r>
            <a:r>
              <a:rPr lang="en-US" altLang="en-US" dirty="0"/>
              <a:t>-C (3 courses total)</a:t>
            </a:r>
          </a:p>
          <a:p>
            <a:pPr marL="688975" lvl="1" indent="-350838"/>
            <a:r>
              <a:rPr lang="en-US" altLang="en-US" dirty="0"/>
              <a:t>Additional chemo “intensification” courses (2-3)</a:t>
            </a:r>
          </a:p>
          <a:p>
            <a:pPr lvl="2"/>
            <a:r>
              <a:rPr lang="en-US" altLang="en-US" dirty="0"/>
              <a:t>HR w/o any donor, and all LR</a:t>
            </a:r>
          </a:p>
          <a:p>
            <a:pPr lvl="2"/>
            <a:r>
              <a:rPr lang="en-US" altLang="en-US" dirty="0"/>
              <a:t>2 courses sufficient for LR with low MRD; 3 courses best for all others</a:t>
            </a:r>
          </a:p>
          <a:p>
            <a:pPr lvl="2"/>
            <a:r>
              <a:rPr lang="en-US" altLang="en-US" dirty="0"/>
              <a:t>Usually HD </a:t>
            </a:r>
            <a:r>
              <a:rPr lang="en-US" altLang="en-US" dirty="0" err="1"/>
              <a:t>Ara</a:t>
            </a:r>
            <a:r>
              <a:rPr lang="en-US" altLang="en-US" dirty="0"/>
              <a:t>-C combined with drugs not used in induction (mitoxantrone, L-asp, e.g.)</a:t>
            </a:r>
          </a:p>
        </p:txBody>
      </p:sp>
    </p:spTree>
    <p:extLst>
      <p:ext uri="{BB962C8B-B14F-4D97-AF65-F5344CB8AC3E}">
        <p14:creationId xmlns:p14="http://schemas.microsoft.com/office/powerpoint/2010/main" val="41446871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276601" y="96839"/>
            <a:ext cx="5980113" cy="808037"/>
          </a:xfrm>
        </p:spPr>
        <p:txBody>
          <a:bodyPr/>
          <a:lstStyle/>
          <a:p>
            <a:pPr algn="l"/>
            <a:r>
              <a:rPr lang="en-US" altLang="en-US" b="1" dirty="0"/>
              <a:t>Current Standard Therapy</a:t>
            </a: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747423" y="1229989"/>
            <a:ext cx="10416208" cy="5045400"/>
          </a:xfrm>
        </p:spPr>
        <p:txBody>
          <a:bodyPr/>
          <a:lstStyle/>
          <a:p>
            <a:pPr>
              <a:buClr>
                <a:srgbClr val="9E001E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CNS Prophylaxis</a:t>
            </a:r>
          </a:p>
          <a:p>
            <a:pPr marL="688975" lvl="1" indent="-350838"/>
            <a:r>
              <a:rPr lang="en-US" altLang="en-US" dirty="0"/>
              <a:t>Much less intense than in ALL due to low rates of CNS relapse with standard therapy</a:t>
            </a:r>
          </a:p>
          <a:p>
            <a:pPr marL="688975" lvl="1" indent="-350838"/>
            <a:r>
              <a:rPr lang="en-US" altLang="en-US" dirty="0"/>
              <a:t>For CNS+ at </a:t>
            </a:r>
            <a:r>
              <a:rPr lang="en-US" altLang="en-US" dirty="0">
                <a:solidFill>
                  <a:schemeClr val="accent1"/>
                </a:solidFill>
              </a:rPr>
              <a:t>diagnosis*</a:t>
            </a:r>
            <a:r>
              <a:rPr lang="en-US" altLang="en-US" dirty="0"/>
              <a:t>, weekly IT triples (MTX, </a:t>
            </a:r>
            <a:r>
              <a:rPr lang="en-US" altLang="en-US" dirty="0" err="1"/>
              <a:t>Ara</a:t>
            </a:r>
            <a:r>
              <a:rPr lang="en-US" altLang="en-US" dirty="0"/>
              <a:t>-C, HC) until CSF clears, then once per course; no cranial XRT</a:t>
            </a:r>
          </a:p>
          <a:p>
            <a:pPr>
              <a:buClr>
                <a:srgbClr val="9E001E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Maintenance</a:t>
            </a:r>
          </a:p>
          <a:p>
            <a:pPr marL="688975" lvl="1" indent="-350838"/>
            <a:r>
              <a:rPr lang="en-US" altLang="en-US" dirty="0"/>
              <a:t>Unlike ALL, there is no role for extended maintenance (a survival benefit has never been demonstrated)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3113" y="4827778"/>
            <a:ext cx="5203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2880"/>
            <a:r>
              <a:rPr lang="en-US" sz="2000" i="1" dirty="0">
                <a:solidFill>
                  <a:schemeClr val="accent1"/>
                </a:solidFill>
              </a:rPr>
              <a:t>* NOTE: Recent guidelines suggest “diagnostic” LP be delayed until days 8 to avoid CSF contamination with peripheral blasts</a:t>
            </a:r>
          </a:p>
        </p:txBody>
      </p:sp>
    </p:spTree>
    <p:extLst>
      <p:ext uri="{BB962C8B-B14F-4D97-AF65-F5344CB8AC3E}">
        <p14:creationId xmlns:p14="http://schemas.microsoft.com/office/powerpoint/2010/main" val="34176169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200401" y="76200"/>
            <a:ext cx="5980113" cy="808038"/>
          </a:xfrm>
        </p:spPr>
        <p:txBody>
          <a:bodyPr/>
          <a:lstStyle/>
          <a:p>
            <a:pPr algn="l"/>
            <a:r>
              <a:rPr lang="en-US" altLang="en-US" b="1" dirty="0"/>
              <a:t>Current Standard Therapy</a:t>
            </a:r>
          </a:p>
        </p:txBody>
      </p:sp>
      <p:sp>
        <p:nvSpPr>
          <p:cNvPr id="4096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755373" y="957264"/>
            <a:ext cx="10424160" cy="5241925"/>
          </a:xfrm>
        </p:spPr>
        <p:txBody>
          <a:bodyPr/>
          <a:lstStyle/>
          <a:p>
            <a:pPr>
              <a:buClr>
                <a:srgbClr val="9E001E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Supportive care</a:t>
            </a:r>
          </a:p>
          <a:p>
            <a:pPr marL="688975" lvl="1" indent="-350838"/>
            <a:r>
              <a:rPr lang="en-US" altLang="en-US" dirty="0"/>
              <a:t>Admission during periods of neutropenia recommended, due to significant risk of life-threatening infections</a:t>
            </a:r>
          </a:p>
          <a:p>
            <a:pPr marL="688975" lvl="1" indent="-350838"/>
            <a:r>
              <a:rPr lang="en-US" altLang="en-US" dirty="0"/>
              <a:t>Most infections are episodes of bacteremia and sepsis</a:t>
            </a:r>
          </a:p>
          <a:p>
            <a:pPr lvl="2"/>
            <a:r>
              <a:rPr lang="en-US" altLang="en-US" dirty="0"/>
              <a:t>Strep. </a:t>
            </a:r>
            <a:r>
              <a:rPr lang="en-US" altLang="en-US" dirty="0" err="1"/>
              <a:t>Viridans</a:t>
            </a:r>
            <a:endParaRPr lang="en-US" altLang="en-US" dirty="0"/>
          </a:p>
          <a:p>
            <a:pPr lvl="2"/>
            <a:r>
              <a:rPr lang="en-US" altLang="en-US" dirty="0"/>
              <a:t>Gram negative </a:t>
            </a:r>
            <a:r>
              <a:rPr lang="en-US" altLang="en-US" dirty="0" err="1"/>
              <a:t>enterics</a:t>
            </a:r>
            <a:r>
              <a:rPr lang="en-US" altLang="en-US" dirty="0"/>
              <a:t> (E. coli, </a:t>
            </a:r>
            <a:r>
              <a:rPr lang="en-US" altLang="en-US" dirty="0" err="1"/>
              <a:t>Klebsiella</a:t>
            </a:r>
            <a:r>
              <a:rPr lang="en-US" altLang="en-US" dirty="0"/>
              <a:t>, Pseudomonas, etc.)</a:t>
            </a:r>
          </a:p>
          <a:p>
            <a:pPr marL="688975" lvl="1" indent="-350838"/>
            <a:r>
              <a:rPr lang="en-US" altLang="en-US" dirty="0"/>
              <a:t>Aggressive empiric treatment with broad spectrum antibiotics to cover these organisms is standard</a:t>
            </a:r>
          </a:p>
          <a:p>
            <a:pPr marL="688975" lvl="1" indent="-350838"/>
            <a:r>
              <a:rPr lang="en-US" altLang="en-US" dirty="0"/>
              <a:t>Bacterial prophylaxis is controversial and not considered standard due to concerns re: antibiotic resistance</a:t>
            </a:r>
          </a:p>
          <a:p>
            <a:pPr marL="688975" lvl="1" indent="-350838"/>
            <a:r>
              <a:rPr lang="en-US" altLang="en-US" dirty="0"/>
              <a:t>Fungal and pneumocystis prophylaxis are commonly used</a:t>
            </a:r>
          </a:p>
          <a:p>
            <a:pPr marL="688975" lvl="1" indent="-350838"/>
            <a:r>
              <a:rPr lang="en-US" altLang="en-US" dirty="0"/>
              <a:t>G-CSF and other growth factors are not commonly used due to concerns re: promoting leukemia cell growth/survival</a:t>
            </a:r>
          </a:p>
          <a:p>
            <a:pPr marL="688975" lvl="1" indent="-350838"/>
            <a:r>
              <a:rPr lang="en-US" altLang="en-US" dirty="0" err="1"/>
              <a:t>Dexrazoxane</a:t>
            </a:r>
            <a:r>
              <a:rPr lang="en-US" altLang="en-US" dirty="0"/>
              <a:t> for </a:t>
            </a:r>
            <a:r>
              <a:rPr lang="en-US" altLang="en-US" dirty="0" err="1"/>
              <a:t>cardioprotection</a:t>
            </a:r>
            <a:r>
              <a:rPr lang="en-US" altLang="en-US" dirty="0"/>
              <a:t> now considered standard</a:t>
            </a:r>
          </a:p>
        </p:txBody>
      </p:sp>
    </p:spTree>
    <p:extLst>
      <p:ext uri="{BB962C8B-B14F-4D97-AF65-F5344CB8AC3E}">
        <p14:creationId xmlns:p14="http://schemas.microsoft.com/office/powerpoint/2010/main" val="3026457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1: Acute Myeloid Leukemia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Basic Science and Pathophysiology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Epidemiology and Risk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Management and Treatment</a:t>
            </a:r>
          </a:p>
        </p:txBody>
      </p:sp>
    </p:spTree>
    <p:extLst>
      <p:ext uri="{BB962C8B-B14F-4D97-AF65-F5344CB8AC3E}">
        <p14:creationId xmlns:p14="http://schemas.microsoft.com/office/powerpoint/2010/main" val="11775107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954338" y="35203"/>
            <a:ext cx="6189662" cy="733425"/>
          </a:xfrm>
        </p:spPr>
        <p:txBody>
          <a:bodyPr/>
          <a:lstStyle/>
          <a:p>
            <a:r>
              <a:rPr lang="en-US" altLang="en-US" dirty="0"/>
              <a:t>Clinical aspects of APL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16278" y="1001864"/>
            <a:ext cx="11465781" cy="5678558"/>
          </a:xfrm>
        </p:spPr>
        <p:txBody>
          <a:bodyPr/>
          <a:lstStyle/>
          <a:p>
            <a:r>
              <a:rPr lang="en-US" altLang="en-US" sz="2400" dirty="0"/>
              <a:t>High risk of life-threatening bleeds (~10% mortality) due to DIC/fibrinolysis + low </a:t>
            </a:r>
            <a:r>
              <a:rPr lang="en-US" altLang="en-US" sz="2400" dirty="0" err="1"/>
              <a:t>plts</a:t>
            </a:r>
            <a:endParaRPr lang="en-US" altLang="en-US" sz="2400" dirty="0"/>
          </a:p>
          <a:p>
            <a:pPr lvl="1"/>
            <a:r>
              <a:rPr lang="en-US" altLang="en-US" sz="2000" dirty="0"/>
              <a:t>Basics: close monitoring of PT, </a:t>
            </a:r>
            <a:r>
              <a:rPr lang="en-US" altLang="en-US" sz="2000" dirty="0" err="1"/>
              <a:t>aPTT</a:t>
            </a:r>
            <a:r>
              <a:rPr lang="en-US" altLang="en-US" sz="2000" dirty="0"/>
              <a:t>, fibrinogen, D-dimer, </a:t>
            </a:r>
            <a:r>
              <a:rPr lang="en-US" altLang="en-US" sz="2000" dirty="0" err="1"/>
              <a:t>plts</a:t>
            </a:r>
            <a:r>
              <a:rPr lang="en-US" altLang="en-US" sz="2000" dirty="0"/>
              <a:t> with liberal use of products: </a:t>
            </a:r>
            <a:r>
              <a:rPr lang="en-US" altLang="en-US" sz="2000" dirty="0" err="1"/>
              <a:t>plts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cryo</a:t>
            </a:r>
            <a:r>
              <a:rPr lang="en-US" altLang="en-US" sz="2000" dirty="0"/>
              <a:t>, FFP</a:t>
            </a:r>
          </a:p>
          <a:p>
            <a:pPr lvl="1"/>
            <a:r>
              <a:rPr lang="en-US" altLang="en-US" sz="2000" i="1" u="sng" dirty="0"/>
              <a:t>Start ATRA immediately </a:t>
            </a:r>
            <a:r>
              <a:rPr lang="en-US" altLang="en-US" sz="2000" dirty="0"/>
              <a:t>with suspected APL: rapidly improves </a:t>
            </a:r>
            <a:r>
              <a:rPr lang="en-US" altLang="en-US" sz="2000" dirty="0" err="1"/>
              <a:t>coag</a:t>
            </a:r>
            <a:r>
              <a:rPr lang="en-US" altLang="en-US" sz="2000" dirty="0"/>
              <a:t> parameters and reduces bleeding risk</a:t>
            </a:r>
          </a:p>
          <a:p>
            <a:pPr lvl="1"/>
            <a:r>
              <a:rPr lang="en-US" altLang="en-US" sz="2000" dirty="0"/>
              <a:t>Other interventions controversial (heparin, </a:t>
            </a:r>
            <a:r>
              <a:rPr lang="en-US" altLang="en-US" sz="2000" dirty="0" err="1"/>
              <a:t>amicar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rVIIa</a:t>
            </a:r>
            <a:r>
              <a:rPr lang="en-US" altLang="en-US" sz="2000" dirty="0"/>
              <a:t>, …) </a:t>
            </a:r>
          </a:p>
          <a:p>
            <a:r>
              <a:rPr lang="en-US" altLang="en-US" sz="2400" dirty="0"/>
              <a:t>Differentiation syndrome</a:t>
            </a:r>
          </a:p>
          <a:p>
            <a:pPr lvl="1"/>
            <a:r>
              <a:rPr lang="en-US" altLang="en-US" sz="2000" dirty="0"/>
              <a:t>Fever, edema, </a:t>
            </a:r>
            <a:r>
              <a:rPr lang="en-US" altLang="en-US" sz="2000" dirty="0" err="1"/>
              <a:t>pulm</a:t>
            </a:r>
            <a:r>
              <a:rPr lang="en-US" altLang="en-US" sz="2000" dirty="0"/>
              <a:t> infiltrates, hypoxia, </a:t>
            </a:r>
            <a:r>
              <a:rPr lang="en-US" altLang="en-US" sz="2000" dirty="0" err="1"/>
              <a:t>resp</a:t>
            </a:r>
            <a:r>
              <a:rPr lang="en-US" altLang="en-US" sz="2000" dirty="0"/>
              <a:t> distress, hypotension, renal/hepatic dysfunction, effusions, rash</a:t>
            </a:r>
          </a:p>
          <a:p>
            <a:pPr lvl="1"/>
            <a:r>
              <a:rPr lang="en-US" altLang="en-US" sz="2000" dirty="0"/>
              <a:t>Risk correlates with high WBC; can occur in absence of ATRA</a:t>
            </a:r>
          </a:p>
          <a:p>
            <a:pPr lvl="1"/>
            <a:r>
              <a:rPr lang="en-US" altLang="en-US" sz="2000" dirty="0"/>
              <a:t>Rx: Prompt recognition and use of dexamethasone, hold ATRA until resolving</a:t>
            </a:r>
          </a:p>
          <a:p>
            <a:r>
              <a:rPr lang="en-US" altLang="en-US" sz="2400" dirty="0"/>
              <a:t>Arsenic Trioxide</a:t>
            </a:r>
          </a:p>
          <a:p>
            <a:pPr lvl="1"/>
            <a:r>
              <a:rPr lang="en-US" altLang="en-US" sz="2000" dirty="0"/>
              <a:t>Increasingly incorporated into consolidation for APL in effort to reduce cumulative anthracycline exposure - recent data suggests that “low risk” APL (&lt;10k WBC) is curable with ATRA and Arsenic only!</a:t>
            </a:r>
          </a:p>
        </p:txBody>
      </p:sp>
    </p:spTree>
    <p:extLst>
      <p:ext uri="{BB962C8B-B14F-4D97-AF65-F5344CB8AC3E}">
        <p14:creationId xmlns:p14="http://schemas.microsoft.com/office/powerpoint/2010/main" val="19684060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048000" y="30164"/>
            <a:ext cx="5761038" cy="808037"/>
          </a:xfrm>
        </p:spPr>
        <p:txBody>
          <a:bodyPr anchor="t"/>
          <a:lstStyle/>
          <a:p>
            <a:r>
              <a:rPr lang="en-US" altLang="en-US"/>
              <a:t>MDS vs. AML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1660525" y="957264"/>
            <a:ext cx="8534400" cy="831779"/>
          </a:xfrm>
          <a:solidFill>
            <a:schemeClr val="accent6">
              <a:lumMod val="60000"/>
              <a:lumOff val="40000"/>
            </a:schemeClr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Know the relationship between myelodysplastic syndromes and acute myeloid leukemia</a:t>
            </a:r>
          </a:p>
          <a:p>
            <a:pPr lvl="1">
              <a:buFont typeface="Arial" charset="0"/>
              <a:buChar char="•"/>
              <a:defRPr/>
            </a:pPr>
            <a:r>
              <a:rPr sz="2400" dirty="0"/>
              <a:t>In children (unlike adults), the vast majority of AML cases are “de novo” (i.e., not preceded by MDS)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400" dirty="0"/>
              <a:t>MDS in children commonly arises in setting of underlying constitutional disorder (DS, marrow failure syndrome, etc.)</a:t>
            </a:r>
          </a:p>
          <a:p>
            <a:pPr lvl="1">
              <a:buFont typeface="Arial" charset="0"/>
              <a:buChar char="•"/>
              <a:defRPr/>
            </a:pPr>
            <a:r>
              <a:rPr sz="2400" dirty="0"/>
              <a:t>MDS in children has similar implications as in adults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/>
              <a:t>Eventual progression to AML is the general rule; pace of progression is variable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/>
              <a:t>Generally requires HSCT for cure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/>
              <a:t>Questionable role for pre-HSCT chemotherapy</a:t>
            </a:r>
          </a:p>
        </p:txBody>
      </p:sp>
    </p:spTree>
    <p:extLst>
      <p:ext uri="{BB962C8B-B14F-4D97-AF65-F5344CB8AC3E}">
        <p14:creationId xmlns:p14="http://schemas.microsoft.com/office/powerpoint/2010/main" val="30834434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048000" y="76200"/>
            <a:ext cx="5761038" cy="808038"/>
          </a:xfrm>
        </p:spPr>
        <p:txBody>
          <a:bodyPr anchor="t"/>
          <a:lstStyle/>
          <a:p>
            <a:r>
              <a:rPr lang="en-US" altLang="en-US"/>
              <a:t>Hyperleukocytosis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1676400" y="1524000"/>
            <a:ext cx="8534400" cy="1831450"/>
          </a:xfrm>
          <a:solidFill>
            <a:schemeClr val="accent6">
              <a:lumMod val="60000"/>
              <a:lumOff val="40000"/>
            </a:schemeClr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Recognize the potential complications of </a:t>
            </a:r>
            <a:r>
              <a:rPr lang="en-US" dirty="0" err="1"/>
              <a:t>hyperleukocytosis</a:t>
            </a:r>
            <a:r>
              <a:rPr lang="en-US" dirty="0"/>
              <a:t> in acute myeloid leukemia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Plan the management of </a:t>
            </a:r>
            <a:r>
              <a:rPr lang="en-US" dirty="0" err="1"/>
              <a:t>hyperleukocytosis</a:t>
            </a:r>
            <a:r>
              <a:rPr lang="en-US" dirty="0"/>
              <a:t> in acute myeloid leukemia 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0923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124200" y="6350"/>
            <a:ext cx="5761038" cy="808038"/>
          </a:xfrm>
        </p:spPr>
        <p:txBody>
          <a:bodyPr anchor="t"/>
          <a:lstStyle/>
          <a:p>
            <a:r>
              <a:rPr lang="en-US" altLang="en-US"/>
              <a:t>Hyperleukocytosis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676400" y="731838"/>
            <a:ext cx="8534400" cy="5827988"/>
          </a:xfrm>
        </p:spPr>
        <p:txBody>
          <a:bodyPr>
            <a:normAutofit/>
          </a:bodyPr>
          <a:lstStyle/>
          <a:p>
            <a:r>
              <a:rPr lang="en-US" altLang="en-US" dirty="0"/>
              <a:t>Risk factors: Elevated WBC (&gt;100K); AML&gt;ALL</a:t>
            </a:r>
          </a:p>
          <a:p>
            <a:r>
              <a:rPr lang="en-US" altLang="en-US" dirty="0"/>
              <a:t>Etiology: </a:t>
            </a:r>
            <a:r>
              <a:rPr lang="en-US" altLang="en-US" dirty="0" err="1"/>
              <a:t>Sludging</a:t>
            </a:r>
            <a:r>
              <a:rPr lang="en-US" altLang="en-US" dirty="0"/>
              <a:t> of viscous blood in brain, lungs, kidneys, other organs</a:t>
            </a:r>
          </a:p>
          <a:p>
            <a:r>
              <a:rPr lang="en-US" altLang="en-US" dirty="0"/>
              <a:t>Features: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Management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Treat leukemia ASAP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Exchange transfusion or </a:t>
            </a:r>
            <a:r>
              <a:rPr lang="en-US" altLang="en-US" dirty="0" err="1"/>
              <a:t>leukopheresis</a:t>
            </a:r>
            <a:r>
              <a:rPr lang="en-US" altLang="en-US" dirty="0"/>
              <a:t> if symptomatic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916363" y="2822575"/>
          <a:ext cx="6126162" cy="1892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1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4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Organ system</a:t>
                      </a:r>
                    </a:p>
                  </a:txBody>
                  <a:tcPr marL="91435" marR="91435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Clinical Manifestation(s)</a:t>
                      </a:r>
                    </a:p>
                  </a:txBody>
                  <a:tcPr marL="91435" marR="91435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9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Decreased level of consciousness, stroke, intracranial bleeding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0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Respiratory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Hypoxia, respiratory distress, diffuse infiltrates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9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Renal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Renal insufficiency (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multifactorial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exacerbated by renal infiltration, tumor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lysis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syndrome)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46526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124201" y="58739"/>
            <a:ext cx="6056313" cy="808037"/>
          </a:xfrm>
        </p:spPr>
        <p:txBody>
          <a:bodyPr/>
          <a:lstStyle/>
          <a:p>
            <a:r>
              <a:rPr lang="en-US" altLang="en-US" dirty="0"/>
              <a:t>Late Effects in AML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83811" y="1501183"/>
            <a:ext cx="11147729" cy="4283075"/>
          </a:xfrm>
        </p:spPr>
        <p:txBody>
          <a:bodyPr/>
          <a:lstStyle/>
          <a:p>
            <a:r>
              <a:rPr lang="en-US" altLang="en-US" dirty="0"/>
              <a:t>After chemotherapy only</a:t>
            </a:r>
          </a:p>
          <a:p>
            <a:pPr lvl="1"/>
            <a:r>
              <a:rPr lang="en-US" altLang="en-US" dirty="0" err="1"/>
              <a:t>Anthracyclines</a:t>
            </a:r>
            <a:r>
              <a:rPr lang="en-US" altLang="en-US" dirty="0"/>
              <a:t>: cumulative exposure ~ 450 mg/m</a:t>
            </a:r>
            <a:r>
              <a:rPr lang="en-US" altLang="en-US" baseline="30000" dirty="0"/>
              <a:t>2</a:t>
            </a:r>
            <a:r>
              <a:rPr lang="en-US" altLang="en-US" dirty="0"/>
              <a:t> doxorubicin equivalents – cardiotoxicity; risk may be reduced by:</a:t>
            </a:r>
          </a:p>
          <a:p>
            <a:pPr lvl="2"/>
            <a:r>
              <a:rPr lang="en-US" altLang="en-US" dirty="0" err="1"/>
              <a:t>Dexrazoxane</a:t>
            </a:r>
            <a:endParaRPr lang="en-US" altLang="en-US" dirty="0"/>
          </a:p>
          <a:p>
            <a:pPr lvl="2"/>
            <a:r>
              <a:rPr lang="en-US" altLang="en-US" dirty="0"/>
              <a:t>CPX-351 (liposomal </a:t>
            </a:r>
            <a:r>
              <a:rPr lang="en-US" altLang="en-US" dirty="0" err="1"/>
              <a:t>daunorubicin:cytarabine</a:t>
            </a:r>
            <a:r>
              <a:rPr lang="en-US" altLang="en-US" dirty="0"/>
              <a:t> 1:5 ratio)</a:t>
            </a:r>
          </a:p>
          <a:p>
            <a:pPr lvl="2"/>
            <a:r>
              <a:rPr lang="en-US" altLang="en-US" dirty="0"/>
              <a:t>4 course vs. 5 course for LR/MRD low patients (eliminated mitoxantrone)</a:t>
            </a:r>
          </a:p>
          <a:p>
            <a:pPr lvl="2"/>
            <a:r>
              <a:rPr lang="en-US" altLang="en-US" dirty="0"/>
              <a:t>Use of cardiac remodeling medications (ACE inhibitors, e.g.)</a:t>
            </a:r>
          </a:p>
          <a:p>
            <a:pPr lvl="1"/>
            <a:r>
              <a:rPr lang="en-US" altLang="en-US" dirty="0"/>
              <a:t>Etoposide: t-MDS/AML</a:t>
            </a:r>
          </a:p>
          <a:p>
            <a:pPr lvl="1"/>
            <a:r>
              <a:rPr lang="en-US" altLang="en-US" dirty="0"/>
              <a:t>High dose </a:t>
            </a:r>
            <a:r>
              <a:rPr lang="en-US" altLang="en-US" dirty="0" err="1"/>
              <a:t>Ara</a:t>
            </a:r>
            <a:r>
              <a:rPr lang="en-US" altLang="en-US" dirty="0"/>
              <a:t>-C: neurotoxicity</a:t>
            </a:r>
          </a:p>
          <a:p>
            <a:r>
              <a:rPr lang="en-US" altLang="en-US" dirty="0"/>
              <a:t>After HSCT</a:t>
            </a:r>
          </a:p>
          <a:p>
            <a:pPr lvl="1"/>
            <a:r>
              <a:rPr lang="en-US" altLang="en-US" dirty="0"/>
              <a:t>Above, plus HSCT-related risks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585692" y="769144"/>
            <a:ext cx="8933884" cy="5857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9E001E"/>
              </a:buClr>
              <a:defRPr/>
            </a:pPr>
            <a:r>
              <a:rPr lang="en-US" sz="3200" dirty="0">
                <a:latin typeface="+mn-lt"/>
              </a:rPr>
              <a:t> Recognize the late complications of therapy for AML</a:t>
            </a:r>
          </a:p>
        </p:txBody>
      </p:sp>
    </p:spTree>
    <p:extLst>
      <p:ext uri="{BB962C8B-B14F-4D97-AF65-F5344CB8AC3E}">
        <p14:creationId xmlns:p14="http://schemas.microsoft.com/office/powerpoint/2010/main" val="4236450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2971801" y="30164"/>
            <a:ext cx="6073775" cy="808037"/>
          </a:xfrm>
        </p:spPr>
        <p:txBody>
          <a:bodyPr/>
          <a:lstStyle/>
          <a:p>
            <a:r>
              <a:rPr lang="en-US" altLang="en-US" dirty="0"/>
              <a:t>Radiation in AML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676400" y="1814513"/>
            <a:ext cx="8534400" cy="4311650"/>
          </a:xfrm>
        </p:spPr>
        <p:txBody>
          <a:bodyPr/>
          <a:lstStyle/>
          <a:p>
            <a:r>
              <a:rPr lang="en-US" altLang="en-US" dirty="0"/>
              <a:t>Generally limited to emergent treatment of life-threatening complications of </a:t>
            </a:r>
            <a:r>
              <a:rPr lang="en-US" altLang="en-US" dirty="0" err="1"/>
              <a:t>chloromas</a:t>
            </a:r>
            <a:r>
              <a:rPr lang="en-US" altLang="en-US" dirty="0"/>
              <a:t> (e.g., spinal cord compression), although neurosurgical decompression and/or steroids/prompt chemo may also be considered</a:t>
            </a:r>
          </a:p>
          <a:p>
            <a:r>
              <a:rPr lang="en-US" altLang="en-US" dirty="0"/>
              <a:t>TBI is not a typical component of HSCT prep regimens for AML</a:t>
            </a:r>
          </a:p>
          <a:p>
            <a:r>
              <a:rPr lang="en-US" altLang="en-US" dirty="0"/>
              <a:t>Cranial XRT is generally not required to control CNS disease in AML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712913" y="981076"/>
            <a:ext cx="8973640" cy="6445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9E001E"/>
              </a:buClr>
              <a:defRPr/>
            </a:pPr>
            <a:r>
              <a:rPr lang="en-US" sz="3600" dirty="0">
                <a:latin typeface="+mn-lt"/>
              </a:rPr>
              <a:t> Know the indications for radiotherapy in AML</a:t>
            </a:r>
          </a:p>
        </p:txBody>
      </p:sp>
    </p:spTree>
    <p:extLst>
      <p:ext uri="{BB962C8B-B14F-4D97-AF65-F5344CB8AC3E}">
        <p14:creationId xmlns:p14="http://schemas.microsoft.com/office/powerpoint/2010/main" val="34552879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2: Chronic Myeloid Leukemia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Basic Science and Pathophysiology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Epidemiology and Risk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Management and Treatment</a:t>
            </a:r>
          </a:p>
        </p:txBody>
      </p:sp>
    </p:spTree>
    <p:extLst>
      <p:ext uri="{BB962C8B-B14F-4D97-AF65-F5344CB8AC3E}">
        <p14:creationId xmlns:p14="http://schemas.microsoft.com/office/powerpoint/2010/main" val="24515035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Myeloid Leukemia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Basic Science and Pathophysiology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Epidemiology and Risk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Management and Treatment</a:t>
            </a:r>
          </a:p>
        </p:txBody>
      </p:sp>
    </p:spTree>
    <p:extLst>
      <p:ext uri="{BB962C8B-B14F-4D97-AF65-F5344CB8AC3E}">
        <p14:creationId xmlns:p14="http://schemas.microsoft.com/office/powerpoint/2010/main" val="33656579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2971800" y="76200"/>
            <a:ext cx="5924550" cy="808038"/>
          </a:xfrm>
        </p:spPr>
        <p:txBody>
          <a:bodyPr anchor="t"/>
          <a:lstStyle/>
          <a:p>
            <a:r>
              <a:rPr lang="en-US" altLang="en-US"/>
              <a:t>CML: Biology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1752600" y="1407380"/>
            <a:ext cx="8413750" cy="4536219"/>
          </a:xfrm>
          <a:solidFill>
            <a:schemeClr val="accent6">
              <a:lumMod val="60000"/>
              <a:lumOff val="40000"/>
            </a:schemeClr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400" dirty="0"/>
              <a:t>Know the clinical, laboratory, and prognostic features of CML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Recognize the hematologic changes associated with a blast crisis in chronic myeloid leukemia 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Know that a blast crisis in chronic myeloid leukemia can involve other cell lines 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Know the association of BCR-ABL1 </a:t>
            </a:r>
            <a:r>
              <a:rPr lang="en-US" sz="2400" dirty="0" err="1"/>
              <a:t>oncogene</a:t>
            </a:r>
            <a:r>
              <a:rPr lang="en-US" sz="2400" dirty="0"/>
              <a:t> with chronic myeloid leukemia 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Know the clinical, laboratory and molecular characteristics that differentiate Ph+ chronic myeloid leukemia from Ph+ acute lymphocytic leukemia </a:t>
            </a:r>
          </a:p>
        </p:txBody>
      </p:sp>
    </p:spTree>
    <p:extLst>
      <p:ext uri="{BB962C8B-B14F-4D97-AF65-F5344CB8AC3E}">
        <p14:creationId xmlns:p14="http://schemas.microsoft.com/office/powerpoint/2010/main" val="38558667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95600" y="304800"/>
            <a:ext cx="5837238" cy="808038"/>
          </a:xfrm>
        </p:spPr>
        <p:txBody>
          <a:bodyPr/>
          <a:lstStyle/>
          <a:p>
            <a:r>
              <a:rPr lang="en-US" altLang="en-US"/>
              <a:t>CML: Definition</a:t>
            </a: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049020" y="1506385"/>
            <a:ext cx="7912100" cy="4502150"/>
          </a:xfrm>
        </p:spPr>
        <p:txBody>
          <a:bodyPr/>
          <a:lstStyle/>
          <a:p>
            <a:r>
              <a:rPr lang="en-US" altLang="en-US" sz="4000" dirty="0"/>
              <a:t>Myeloproliferative neoplasm (MPN)</a:t>
            </a:r>
          </a:p>
          <a:p>
            <a:r>
              <a:rPr lang="en-US" altLang="en-US" sz="4000" dirty="0"/>
              <a:t>Origin: abnormal pluripotent HSC</a:t>
            </a:r>
          </a:p>
          <a:p>
            <a:r>
              <a:rPr lang="en-US" altLang="en-US" sz="4000" dirty="0" err="1"/>
              <a:t>Ph</a:t>
            </a:r>
            <a:r>
              <a:rPr lang="en-US" altLang="en-US" sz="4000" dirty="0"/>
              <a:t>+; t(9;22)(q34;q11.2); </a:t>
            </a:r>
            <a:r>
              <a:rPr lang="en-US" altLang="en-US" sz="4000" i="1" dirty="0"/>
              <a:t>BCR-ABL1</a:t>
            </a:r>
          </a:p>
          <a:p>
            <a:r>
              <a:rPr lang="en-US" altLang="en-US" sz="4000" dirty="0" err="1"/>
              <a:t>Triphasic</a:t>
            </a:r>
            <a:r>
              <a:rPr lang="en-US" altLang="en-US" sz="4000" dirty="0"/>
              <a:t> natural history: </a:t>
            </a:r>
          </a:p>
          <a:p>
            <a:pPr lvl="1"/>
            <a:r>
              <a:rPr lang="en-US" altLang="en-US" dirty="0"/>
              <a:t>Chronic Phase (CP): &lt;10% blasts in marrow and blood</a:t>
            </a:r>
          </a:p>
          <a:p>
            <a:pPr lvl="1"/>
            <a:r>
              <a:rPr lang="en-US" altLang="en-US" dirty="0"/>
              <a:t>Accelerated Phase (AP):</a:t>
            </a:r>
            <a:r>
              <a:rPr lang="en-US" dirty="0"/>
              <a:t> 10% to 19% blasts in marrow or blood, or ≥20% basophils in blood</a:t>
            </a:r>
            <a:endParaRPr lang="en-US" altLang="en-US" dirty="0"/>
          </a:p>
          <a:p>
            <a:pPr lvl="1"/>
            <a:r>
              <a:rPr lang="en-US" altLang="en-US" dirty="0"/>
              <a:t>Blast Crisis (BC): </a:t>
            </a:r>
            <a:r>
              <a:rPr lang="en-US" dirty="0"/>
              <a:t>≥20% blasts in marrow or blood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2992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Myeloid Leukemia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Basic Science and Pathophysiology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Epidemiology and Risk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Management and Treatment</a:t>
            </a:r>
          </a:p>
        </p:txBody>
      </p:sp>
    </p:spTree>
    <p:extLst>
      <p:ext uri="{BB962C8B-B14F-4D97-AF65-F5344CB8AC3E}">
        <p14:creationId xmlns:p14="http://schemas.microsoft.com/office/powerpoint/2010/main" val="15233719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2971801" y="55564"/>
            <a:ext cx="6264275" cy="808037"/>
          </a:xfrm>
        </p:spPr>
        <p:txBody>
          <a:bodyPr/>
          <a:lstStyle/>
          <a:p>
            <a:pPr eaLnBrk="1" hangingPunct="1"/>
            <a:r>
              <a:rPr lang="en-US" altLang="en-US"/>
              <a:t>CML: Molecular Biology</a:t>
            </a:r>
          </a:p>
        </p:txBody>
      </p:sp>
      <p:sp>
        <p:nvSpPr>
          <p:cNvPr id="48131" name="AutoShape 4" descr="http://www.mdconsult.com/das/book/body/137983259-2/0/1492/f4-u1.0-B978-1-4160-2805-5..50200-7..gr4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8132" name="Picture 6" descr="http://www.mdconsult.com/das/book/body/137983259-2/0/1492/f4-u1.0-B978-1-4160-2805-5..50200-7..gr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9" y="976313"/>
            <a:ext cx="8601075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Box 5"/>
          <p:cNvSpPr txBox="1">
            <a:spLocks noChangeArrowheads="1"/>
          </p:cNvSpPr>
          <p:nvPr/>
        </p:nvSpPr>
        <p:spPr bwMode="auto">
          <a:xfrm>
            <a:off x="1831975" y="6198384"/>
            <a:ext cx="65491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1200" dirty="0"/>
              <a:t>From </a:t>
            </a:r>
            <a:r>
              <a:rPr lang="en-US" sz="1200" i="1" dirty="0"/>
              <a:t>Annals of Internal Medicine</a:t>
            </a:r>
            <a:r>
              <a:rPr lang="en-US" sz="1200" dirty="0"/>
              <a:t>, Rosenbloom, Narrative Review: Fibrotic Diseases: Cellular and Molecular Mechanisms and Novel Therapies, 152, 3, 159. Copyright © 2010 American College of Physicians. All Rights Reserved. Reprinted with the permission of American College of Physicians, Inc.</a:t>
            </a:r>
            <a:endParaRPr lang="en-US" altLang="en-US" sz="1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0775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Myeloid Leukemia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Basic Science and Pathophysiology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Epidemiology and Risk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Management and Treatment</a:t>
            </a:r>
          </a:p>
        </p:txBody>
      </p:sp>
    </p:spTree>
    <p:extLst>
      <p:ext uri="{BB962C8B-B14F-4D97-AF65-F5344CB8AC3E}">
        <p14:creationId xmlns:p14="http://schemas.microsoft.com/office/powerpoint/2010/main" val="8911416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2911476" y="15875"/>
            <a:ext cx="6156325" cy="808038"/>
          </a:xfrm>
        </p:spPr>
        <p:txBody>
          <a:bodyPr/>
          <a:lstStyle/>
          <a:p>
            <a:pPr eaLnBrk="1" hangingPunct="1"/>
            <a:r>
              <a:rPr lang="en-US" altLang="en-US"/>
              <a:t>CML: Clinical Features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61176" y="1041620"/>
            <a:ext cx="10607040" cy="4368579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Most pts diagnosed in Chronic Phase (CP)</a:t>
            </a:r>
          </a:p>
          <a:p>
            <a:pPr eaLnBrk="1" hangingPunct="1"/>
            <a:r>
              <a:rPr lang="en-US" altLang="en-US" sz="2400" dirty="0"/>
              <a:t>20-40% asymptomatic, diagnosed due to abnormal CBC (incidental findings of leukocytosis with left shift, +/- anemia, +/- thrombocytosis, </a:t>
            </a:r>
            <a:r>
              <a:rPr lang="en-US" altLang="en-US" sz="2400" dirty="0" err="1"/>
              <a:t>basophilia</a:t>
            </a:r>
            <a:r>
              <a:rPr lang="en-US" altLang="en-US" sz="2400" dirty="0"/>
              <a:t>, +/- eosinophilia)</a:t>
            </a:r>
          </a:p>
          <a:p>
            <a:pPr eaLnBrk="1" hangingPunct="1"/>
            <a:r>
              <a:rPr lang="en-US" altLang="en-US" sz="2400" dirty="0"/>
              <a:t>Symptoms: abdominal pain, dysphagia, increased abdominal girth (all from splenomegaly), fatigue, weight loss, night sweats, bleeding, (rarely) </a:t>
            </a:r>
            <a:r>
              <a:rPr lang="en-US" altLang="en-US" sz="2400" dirty="0" err="1"/>
              <a:t>leukostasis</a:t>
            </a:r>
            <a:r>
              <a:rPr lang="en-US" altLang="en-US" sz="2400" dirty="0"/>
              <a:t>/priapism</a:t>
            </a:r>
          </a:p>
          <a:p>
            <a:pPr eaLnBrk="1" hangingPunct="1"/>
            <a:r>
              <a:rPr lang="en-US" altLang="en-US" sz="2400" dirty="0"/>
              <a:t>Natural history: progression (widely variable latency)</a:t>
            </a:r>
          </a:p>
          <a:p>
            <a:pPr lvl="1"/>
            <a:r>
              <a:rPr lang="en-US" altLang="en-US" sz="2000" dirty="0"/>
              <a:t>Accelerated phase (AP): decreased response to treatment, clonal evolution, increase blasts (&lt;20%), increased </a:t>
            </a:r>
            <a:r>
              <a:rPr lang="en-US" altLang="en-US" sz="2000" dirty="0" err="1"/>
              <a:t>basophilia</a:t>
            </a:r>
            <a:r>
              <a:rPr lang="en-US" altLang="en-US" sz="2000" dirty="0"/>
              <a:t> (≥20%)</a:t>
            </a:r>
          </a:p>
          <a:p>
            <a:pPr lvl="1"/>
            <a:r>
              <a:rPr lang="en-US" altLang="en-US" sz="2000" dirty="0"/>
              <a:t>Blast crisis (BC): acute leukemia (2/3 AML, 1/3 ALL)</a:t>
            </a:r>
          </a:p>
        </p:txBody>
      </p:sp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1991831" y="5302859"/>
            <a:ext cx="7407275" cy="13239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1"/>
              <a:t>Distinguishing CML-CP or CML-AP from Ph+ ALL is simple due to obvious differences in CBC and PB smear; CML presenting with lymphoid BC vs. Ph+ ALL is a more challenging distinction – molecular studies are crucial.</a:t>
            </a: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25794142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2971800" y="19050"/>
            <a:ext cx="6248400" cy="808038"/>
          </a:xfrm>
        </p:spPr>
        <p:txBody>
          <a:bodyPr/>
          <a:lstStyle/>
          <a:p>
            <a:pPr eaLnBrk="1" hangingPunct="1"/>
            <a:r>
              <a:rPr lang="en-US" altLang="en-US"/>
              <a:t>CML: Diagnosis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763325" y="755650"/>
            <a:ext cx="10432112" cy="5367338"/>
          </a:xfrm>
        </p:spPr>
        <p:txBody>
          <a:bodyPr/>
          <a:lstStyle/>
          <a:p>
            <a:pPr eaLnBrk="1" hangingPunct="1"/>
            <a:r>
              <a:rPr lang="en-US" altLang="en-US" dirty="0"/>
              <a:t>Demonstration of p210 BCR-ABL1 fusion (PCR) in blood in proper clinical context is likely sufficient</a:t>
            </a:r>
          </a:p>
          <a:p>
            <a:pPr eaLnBrk="1" hangingPunct="1"/>
            <a:r>
              <a:rPr lang="en-US" altLang="en-US" dirty="0"/>
              <a:t>Marrow typically included to definitively rule out accelerated phase and improve karyotyping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1909763" y="5597525"/>
            <a:ext cx="81073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1400" dirty="0"/>
              <a:t>Republished with permission of </a:t>
            </a:r>
            <a:r>
              <a:rPr lang="en-US" sz="1400" i="1" dirty="0"/>
              <a:t>Blood: Journal of the American Society of Hematology, </a:t>
            </a:r>
            <a:r>
              <a:rPr lang="en-US" sz="1400" dirty="0"/>
              <a:t>from Clinical Significance of Cytogenetic Abnormalities in Adult Acute Lymphoblastic Leukemia, </a:t>
            </a:r>
            <a:r>
              <a:rPr lang="en-US" sz="1400" dirty="0" err="1"/>
              <a:t>Faderl</a:t>
            </a:r>
            <a:r>
              <a:rPr lang="en-US" sz="1400" dirty="0"/>
              <a:t>, et al, 91, 11, 1998; permission conveyed through Copyright Clearance Center, Inc.</a:t>
            </a:r>
            <a:endParaRPr lang="en-US" altLang="en-US" sz="1400" dirty="0">
              <a:latin typeface="Arial Narrow" panose="020B0606020202030204" pitchFamily="34" charset="0"/>
            </a:endParaRPr>
          </a:p>
        </p:txBody>
      </p:sp>
      <p:pic>
        <p:nvPicPr>
          <p:cNvPr id="4710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87" b="5713"/>
          <a:stretch>
            <a:fillRect/>
          </a:stretch>
        </p:blipFill>
        <p:spPr bwMode="auto">
          <a:xfrm>
            <a:off x="1741488" y="2819400"/>
            <a:ext cx="84439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0238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Myeloid Leukemia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Basic Science and Pathophysiology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Epidemiology and Risk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Management and Treatment</a:t>
            </a:r>
          </a:p>
        </p:txBody>
      </p:sp>
    </p:spTree>
    <p:extLst>
      <p:ext uri="{BB962C8B-B14F-4D97-AF65-F5344CB8AC3E}">
        <p14:creationId xmlns:p14="http://schemas.microsoft.com/office/powerpoint/2010/main" val="9608184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3200400" y="76200"/>
            <a:ext cx="5924550" cy="808038"/>
          </a:xfrm>
        </p:spPr>
        <p:txBody>
          <a:bodyPr anchor="t"/>
          <a:lstStyle/>
          <a:p>
            <a:r>
              <a:rPr lang="en-US" altLang="en-US"/>
              <a:t>CML: Treatment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1782763" y="1246189"/>
            <a:ext cx="8259762" cy="3538537"/>
          </a:xfrm>
          <a:solidFill>
            <a:schemeClr val="accent6">
              <a:lumMod val="60000"/>
              <a:lumOff val="40000"/>
            </a:schemeClr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400" dirty="0"/>
              <a:t>Know the principles of using targeted therapy (such as </a:t>
            </a:r>
            <a:r>
              <a:rPr lang="en-US" sz="2400" dirty="0" err="1"/>
              <a:t>imatinib</a:t>
            </a:r>
            <a:r>
              <a:rPr lang="en-US" sz="2400" dirty="0"/>
              <a:t>) in patients with chronic myeloid leukemia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Plan the treatment of a blast crisis in a patient with chronic myeloid leukemia 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Know the indications for and timing of HSCT in a patient with chronic myeloid leukemia 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Know the therapeutic options for a patient who has a recurrence of chronic myeloid leukemia after HSCT</a:t>
            </a:r>
          </a:p>
          <a:p>
            <a:pPr>
              <a:buFont typeface="Arial" charset="0"/>
              <a:buChar char="•"/>
              <a:defRPr/>
            </a:pPr>
            <a:endParaRPr lang="en-US" sz="2400" dirty="0"/>
          </a:p>
          <a:p>
            <a:pPr>
              <a:buFont typeface="Arial" charset="0"/>
              <a:buChar char="•"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06219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1878014" y="0"/>
            <a:ext cx="8524875" cy="808038"/>
          </a:xfrm>
        </p:spPr>
        <p:txBody>
          <a:bodyPr/>
          <a:lstStyle/>
          <a:p>
            <a:r>
              <a:rPr lang="en-US" altLang="en-US" sz="3600"/>
              <a:t>CML: Impact of Tyrosine Kinase Inhibitors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1001864" y="1041400"/>
            <a:ext cx="9811909" cy="5060950"/>
          </a:xfrm>
        </p:spPr>
        <p:txBody>
          <a:bodyPr/>
          <a:lstStyle/>
          <a:p>
            <a:r>
              <a:rPr lang="en-US" altLang="en-US" sz="2400" dirty="0"/>
              <a:t>Pre-TKI Era</a:t>
            </a:r>
          </a:p>
          <a:p>
            <a:pPr lvl="1"/>
            <a:r>
              <a:rPr lang="en-US" altLang="en-US" sz="2000" dirty="0"/>
              <a:t>The only curative long term curative therapy is allogeneic stem cell transplant, so essentially all children receive HSCT with best available donor</a:t>
            </a:r>
          </a:p>
          <a:p>
            <a:pPr lvl="1"/>
            <a:r>
              <a:rPr lang="en-US" altLang="en-US" sz="2000" dirty="0" err="1"/>
              <a:t>Hydroxyurea</a:t>
            </a:r>
            <a:r>
              <a:rPr lang="en-US" altLang="en-US" sz="2000" dirty="0"/>
              <a:t> and interferon used to control disease prior to SCT</a:t>
            </a:r>
          </a:p>
          <a:p>
            <a:r>
              <a:rPr lang="en-US" altLang="en-US" sz="2400" dirty="0"/>
              <a:t>Post-TKI Era</a:t>
            </a:r>
          </a:p>
          <a:p>
            <a:pPr lvl="1"/>
            <a:r>
              <a:rPr lang="en-US" altLang="en-US" sz="2000" dirty="0"/>
              <a:t>Begin TKI, continue indefinitely</a:t>
            </a:r>
          </a:p>
          <a:p>
            <a:pPr lvl="1"/>
            <a:r>
              <a:rPr lang="en-US" altLang="en-US" sz="2000" dirty="0"/>
              <a:t>Consider HSCT in chronic phase only for patients with HLA-matched family donor (even then controversial)</a:t>
            </a:r>
          </a:p>
          <a:p>
            <a:pPr lvl="1"/>
            <a:r>
              <a:rPr lang="en-US" altLang="en-US" sz="2000" dirty="0"/>
              <a:t>For recurrent or refractory chronic phase, try higher dose TKI and/or new TKI first (guided by mutation analysis), then HSCT for treatment failure</a:t>
            </a:r>
          </a:p>
          <a:p>
            <a:pPr lvl="1"/>
            <a:r>
              <a:rPr lang="en-US" altLang="en-US" sz="2000" dirty="0"/>
              <a:t>For accelerated phase or blast crisis, attempt to induce remission with chemotherapy (AML or ALL, depending on blast phenotype) + TKI, and then take to HSCT</a:t>
            </a:r>
          </a:p>
        </p:txBody>
      </p:sp>
    </p:spTree>
    <p:extLst>
      <p:ext uri="{BB962C8B-B14F-4D97-AF65-F5344CB8AC3E}">
        <p14:creationId xmlns:p14="http://schemas.microsoft.com/office/powerpoint/2010/main" val="36830717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2133600" y="92075"/>
            <a:ext cx="8047038" cy="808038"/>
          </a:xfrm>
        </p:spPr>
        <p:txBody>
          <a:bodyPr/>
          <a:lstStyle/>
          <a:p>
            <a:pPr eaLnBrk="1" hangingPunct="1"/>
            <a:r>
              <a:rPr lang="en-US" altLang="en-US"/>
              <a:t>CML: Treatment of CML-CP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564669" y="1039964"/>
            <a:ext cx="8534400" cy="5219700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ABL tyrosine kinase inhibitors (TKI)</a:t>
            </a:r>
          </a:p>
          <a:p>
            <a:pPr lvl="1" eaLnBrk="1" hangingPunct="1"/>
            <a:r>
              <a:rPr lang="en-US" altLang="en-US" sz="1800" dirty="0" err="1"/>
              <a:t>Imatinib</a:t>
            </a:r>
            <a:endParaRPr lang="en-US" altLang="en-US" sz="1800" dirty="0"/>
          </a:p>
          <a:p>
            <a:pPr lvl="2" eaLnBrk="1" hangingPunct="1"/>
            <a:r>
              <a:rPr lang="en-US" altLang="en-US" sz="1600" dirty="0"/>
              <a:t>Kids: 340 mg/m2 </a:t>
            </a:r>
            <a:r>
              <a:rPr lang="en-US" altLang="en-US" sz="1600" dirty="0" err="1"/>
              <a:t>qd</a:t>
            </a:r>
            <a:r>
              <a:rPr lang="en-US" altLang="en-US" sz="1600" dirty="0"/>
              <a:t> (600 mg max)</a:t>
            </a:r>
          </a:p>
          <a:p>
            <a:pPr lvl="2" eaLnBrk="1" hangingPunct="1"/>
            <a:r>
              <a:rPr lang="en-US" altLang="en-US" sz="1600" dirty="0" err="1"/>
              <a:t>Adol</a:t>
            </a:r>
            <a:r>
              <a:rPr lang="en-US" altLang="en-US" sz="1600" dirty="0"/>
              <a:t>/adult: 400 mg </a:t>
            </a:r>
            <a:r>
              <a:rPr lang="en-US" altLang="en-US" sz="1600" dirty="0" err="1"/>
              <a:t>qd</a:t>
            </a:r>
            <a:r>
              <a:rPr lang="en-US" altLang="en-US" sz="1600" dirty="0"/>
              <a:t> (may increase to 600 mg and 800 mg as needed for response)</a:t>
            </a:r>
          </a:p>
          <a:p>
            <a:pPr lvl="1" eaLnBrk="1" hangingPunct="1"/>
            <a:r>
              <a:rPr lang="en-US" altLang="en-US" sz="1800" dirty="0" err="1"/>
              <a:t>Dasatinib</a:t>
            </a:r>
            <a:r>
              <a:rPr lang="en-US" altLang="en-US" sz="1800" dirty="0"/>
              <a:t> (100 mg </a:t>
            </a:r>
            <a:r>
              <a:rPr lang="en-US" altLang="en-US" sz="1800" dirty="0" err="1"/>
              <a:t>qd</a:t>
            </a:r>
            <a:r>
              <a:rPr lang="en-US" altLang="en-US" sz="1800" dirty="0"/>
              <a:t>)</a:t>
            </a:r>
          </a:p>
          <a:p>
            <a:pPr lvl="1" eaLnBrk="1" hangingPunct="1"/>
            <a:r>
              <a:rPr lang="en-US" altLang="en-US" sz="1800" dirty="0" err="1"/>
              <a:t>Nilotinib</a:t>
            </a:r>
            <a:r>
              <a:rPr lang="en-US" altLang="en-US" sz="1800" dirty="0"/>
              <a:t> (400 mg bid)</a:t>
            </a:r>
          </a:p>
          <a:p>
            <a:pPr lvl="1" eaLnBrk="1" hangingPunct="1"/>
            <a:r>
              <a:rPr lang="en-US" altLang="en-US" sz="1800" dirty="0"/>
              <a:t>*</a:t>
            </a:r>
            <a:r>
              <a:rPr lang="en-US" altLang="en-US" sz="1800" dirty="0" err="1"/>
              <a:t>Ponatinib</a:t>
            </a:r>
            <a:r>
              <a:rPr lang="en-US" altLang="en-US" sz="1800" dirty="0"/>
              <a:t> (45 mg </a:t>
            </a:r>
            <a:r>
              <a:rPr lang="en-US" altLang="en-US" sz="1800" dirty="0" err="1"/>
              <a:t>qd</a:t>
            </a:r>
            <a:r>
              <a:rPr lang="en-US" altLang="en-US" sz="1800" dirty="0"/>
              <a:t>) – active against T315I mutant</a:t>
            </a:r>
          </a:p>
          <a:p>
            <a:pPr eaLnBrk="1" hangingPunct="1"/>
            <a:r>
              <a:rPr lang="en-US" altLang="en-US" sz="2000" dirty="0"/>
              <a:t>HSCT – controversial</a:t>
            </a:r>
          </a:p>
          <a:p>
            <a:pPr lvl="1"/>
            <a:r>
              <a:rPr lang="en-US" altLang="en-US" sz="1800" dirty="0"/>
              <a:t>HSCT remains the </a:t>
            </a:r>
            <a:r>
              <a:rPr lang="en-US" altLang="en-US" sz="1800" i="1" dirty="0"/>
              <a:t>only proven cure </a:t>
            </a:r>
            <a:r>
              <a:rPr lang="en-US" altLang="en-US" sz="1800" dirty="0"/>
              <a:t>for CML – TKI’s achieve sustained disease control, but recurrence likely upon discontinuation </a:t>
            </a:r>
          </a:p>
          <a:p>
            <a:pPr lvl="1"/>
            <a:r>
              <a:rPr lang="en-US" altLang="en-US" sz="1800" dirty="0"/>
              <a:t>Major prognostic factor for HSCT: disease phase (CP&gt;AP&gt;BC)</a:t>
            </a:r>
          </a:p>
          <a:p>
            <a:pPr lvl="1"/>
            <a:r>
              <a:rPr lang="en-US" altLang="en-US" sz="1800" dirty="0"/>
              <a:t>CML is </a:t>
            </a:r>
            <a:r>
              <a:rPr lang="en-US" altLang="en-US" sz="1800" i="1" dirty="0"/>
              <a:t>very sensitive </a:t>
            </a:r>
            <a:r>
              <a:rPr lang="en-US" altLang="en-US" sz="1800" dirty="0"/>
              <a:t>to graft vs. leukemia (GVL) effect – relapses post-HSCT can be effectively treated with donor lymphocyte infusions (DLI), especially if no GVH with first HSCT</a:t>
            </a:r>
          </a:p>
          <a:p>
            <a:pPr lvl="1"/>
            <a:r>
              <a:rPr lang="en-US" altLang="en-US" sz="1800" dirty="0"/>
              <a:t>When HSCT is used, TKI “maintenance” is typically added post-engraftment in effort to prevent relapse </a:t>
            </a:r>
          </a:p>
        </p:txBody>
      </p:sp>
      <p:sp>
        <p:nvSpPr>
          <p:cNvPr id="4" name="Right Brace 3"/>
          <p:cNvSpPr>
            <a:spLocks/>
          </p:cNvSpPr>
          <p:nvPr/>
        </p:nvSpPr>
        <p:spPr bwMode="auto">
          <a:xfrm>
            <a:off x="3533046" y="2301918"/>
            <a:ext cx="241300" cy="584405"/>
          </a:xfrm>
          <a:prstGeom prst="rightBrace">
            <a:avLst>
              <a:gd name="adj1" fmla="val 8368"/>
              <a:gd name="adj2" fmla="val 50000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74346" y="2270270"/>
            <a:ext cx="38592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dirty="0">
                <a:solidFill>
                  <a:srgbClr val="FF0000"/>
                </a:solidFill>
                <a:cs typeface="Arial" charset="0"/>
              </a:rPr>
              <a:t>More rapid and sustained cytogenetic/molecular responses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421289" y="1962993"/>
            <a:ext cx="195588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NOTE: </a:t>
            </a:r>
            <a:r>
              <a:rPr lang="en-US" i="1" dirty="0" err="1"/>
              <a:t>Bosutinib</a:t>
            </a:r>
            <a:r>
              <a:rPr lang="en-US" i="1" dirty="0"/>
              <a:t> in early phase trials for pediatrics</a:t>
            </a:r>
          </a:p>
        </p:txBody>
      </p:sp>
    </p:spTree>
    <p:extLst>
      <p:ext uri="{BB962C8B-B14F-4D97-AF65-F5344CB8AC3E}">
        <p14:creationId xmlns:p14="http://schemas.microsoft.com/office/powerpoint/2010/main" val="225956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2925764" y="19050"/>
            <a:ext cx="6142037" cy="808038"/>
          </a:xfrm>
        </p:spPr>
        <p:txBody>
          <a:bodyPr/>
          <a:lstStyle/>
          <a:p>
            <a:pPr eaLnBrk="1" hangingPunct="1"/>
            <a:r>
              <a:rPr lang="en-US" altLang="en-US"/>
              <a:t>CML: Response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1261038" y="1117979"/>
            <a:ext cx="9420449" cy="460216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en-US" sz="2400" dirty="0"/>
              <a:t>There are three principal strategies to assess response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2000" dirty="0"/>
              <a:t>Hematologic response (HR; determined with PB and exam)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altLang="en-US" dirty="0"/>
              <a:t>Complete (CHR): normal counts, no HSM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2000" dirty="0"/>
              <a:t>Cytogenetic response (</a:t>
            </a:r>
            <a:r>
              <a:rPr lang="en-US" altLang="en-US" sz="2000" dirty="0" err="1"/>
              <a:t>CyR</a:t>
            </a:r>
            <a:r>
              <a:rPr lang="en-US" altLang="en-US" sz="2000" dirty="0"/>
              <a:t>; determined with BCR-ABL FISH on BMA) 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altLang="en-US" dirty="0"/>
              <a:t>Complete (</a:t>
            </a:r>
            <a:r>
              <a:rPr lang="en-US" altLang="en-US" dirty="0" err="1"/>
              <a:t>CCyR</a:t>
            </a:r>
            <a:r>
              <a:rPr lang="en-US" altLang="en-US" dirty="0"/>
              <a:t>): no </a:t>
            </a:r>
            <a:r>
              <a:rPr lang="en-US" altLang="en-US" dirty="0" err="1"/>
              <a:t>Ph</a:t>
            </a:r>
            <a:r>
              <a:rPr lang="en-US" altLang="en-US" dirty="0"/>
              <a:t>+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altLang="en-US" dirty="0"/>
              <a:t>Partial (</a:t>
            </a:r>
            <a:r>
              <a:rPr lang="en-US" altLang="en-US" dirty="0" err="1"/>
              <a:t>PCyR</a:t>
            </a:r>
            <a:r>
              <a:rPr lang="en-US" altLang="en-US" dirty="0"/>
              <a:t>): major &lt;= 35%; minor 36-95%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2000" dirty="0"/>
              <a:t>Molecular response (MR; determined with BCR-ABL </a:t>
            </a:r>
            <a:r>
              <a:rPr lang="en-US" altLang="en-US" sz="2000" dirty="0" err="1"/>
              <a:t>qPCR</a:t>
            </a:r>
            <a:r>
              <a:rPr lang="en-US" altLang="en-US" sz="2000" dirty="0"/>
              <a:t> on PB)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altLang="en-US" dirty="0"/>
              <a:t>Complete (CMR): PCR </a:t>
            </a:r>
            <a:r>
              <a:rPr lang="en-US" altLang="en-US" dirty="0" err="1"/>
              <a:t>neg</a:t>
            </a:r>
            <a:endParaRPr lang="en-US" altLang="en-US" dirty="0"/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altLang="en-US" dirty="0"/>
              <a:t>Major (MMR): BCR-ABL:ABL ratio &lt;0.1% (international scale), or 3 log reduction in copy#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2400" dirty="0"/>
              <a:t>Most recent guidelines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2000" dirty="0"/>
              <a:t>BMA for response not needed if validated </a:t>
            </a:r>
            <a:r>
              <a:rPr lang="en-US" altLang="en-US" sz="2000" dirty="0" err="1"/>
              <a:t>qPCR</a:t>
            </a:r>
            <a:r>
              <a:rPr lang="en-US" altLang="en-US" sz="2000" dirty="0"/>
              <a:t> testing available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2000" dirty="0"/>
              <a:t>Every 3 month testing until MMR, then every 3-6 months</a:t>
            </a:r>
          </a:p>
          <a:p>
            <a:pPr lvl="1" eaLnBrk="1" hangingPunct="1">
              <a:buFont typeface="Arial" charset="0"/>
              <a:buChar char="–"/>
              <a:defRPr/>
            </a:pPr>
            <a:endParaRPr lang="en-US" altLang="en-US" sz="2000" dirty="0"/>
          </a:p>
          <a:p>
            <a:pPr marL="0" indent="0">
              <a:buNone/>
              <a:defRPr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98373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2651126" y="176214"/>
            <a:ext cx="6264275" cy="808037"/>
          </a:xfrm>
        </p:spPr>
        <p:txBody>
          <a:bodyPr/>
          <a:lstStyle/>
          <a:p>
            <a:pPr eaLnBrk="1" hangingPunct="1"/>
            <a:r>
              <a:rPr lang="en-US" altLang="en-US"/>
              <a:t>CML: Response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1863726" y="1143001"/>
          <a:ext cx="8302626" cy="374967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05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5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1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Timepoint</a:t>
                      </a:r>
                      <a:endParaRPr lang="en-US" sz="2400" dirty="0"/>
                    </a:p>
                  </a:txBody>
                  <a:tcPr marL="91432" marR="91432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Suboptimal</a:t>
                      </a:r>
                    </a:p>
                  </a:txBody>
                  <a:tcPr marL="91432" marR="91432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Failure</a:t>
                      </a:r>
                    </a:p>
                  </a:txBody>
                  <a:tcPr marL="91432" marR="91432" marT="45728" marB="457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0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 </a:t>
                      </a:r>
                      <a:r>
                        <a:rPr lang="en-US" sz="2400" dirty="0" err="1"/>
                        <a:t>mo</a:t>
                      </a:r>
                      <a:endParaRPr lang="en-US" sz="2400" dirty="0"/>
                    </a:p>
                  </a:txBody>
                  <a:tcPr marL="91432" marR="91432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 </a:t>
                      </a:r>
                      <a:r>
                        <a:rPr lang="en-US" sz="2400" dirty="0" err="1"/>
                        <a:t>PCyR</a:t>
                      </a:r>
                      <a:r>
                        <a:rPr lang="en-US" sz="2400" baseline="0" dirty="0"/>
                        <a:t> (major) and/or BCR-ABL1 </a:t>
                      </a:r>
                      <a:r>
                        <a:rPr lang="en-US" sz="2400" baseline="0" dirty="0" err="1"/>
                        <a:t>qPCR</a:t>
                      </a:r>
                      <a:r>
                        <a:rPr lang="en-US" sz="2400" baseline="0" dirty="0"/>
                        <a:t> &gt;10%</a:t>
                      </a:r>
                      <a:endParaRPr lang="en-US" sz="2400" dirty="0"/>
                    </a:p>
                  </a:txBody>
                  <a:tcPr marL="91432" marR="91432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 CHR</a:t>
                      </a:r>
                      <a:r>
                        <a:rPr lang="en-US" sz="2400" baseline="0" dirty="0"/>
                        <a:t> and/or </a:t>
                      </a:r>
                    </a:p>
                    <a:p>
                      <a:pPr algn="ctr"/>
                      <a:r>
                        <a:rPr lang="en-US" sz="2400" baseline="0" dirty="0"/>
                        <a:t>no </a:t>
                      </a:r>
                      <a:r>
                        <a:rPr lang="en-US" sz="2400" baseline="0" dirty="0" err="1"/>
                        <a:t>PCyR</a:t>
                      </a:r>
                      <a:r>
                        <a:rPr lang="en-US" sz="2400" baseline="0" dirty="0"/>
                        <a:t> (minor)</a:t>
                      </a:r>
                    </a:p>
                  </a:txBody>
                  <a:tcPr marL="91432" marR="91432" marT="45728" marB="45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9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 </a:t>
                      </a:r>
                      <a:r>
                        <a:rPr lang="en-US" sz="2400" dirty="0" err="1"/>
                        <a:t>mo</a:t>
                      </a:r>
                      <a:endParaRPr lang="en-US" sz="2400" dirty="0"/>
                    </a:p>
                  </a:txBody>
                  <a:tcPr marL="91432" marR="91432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CCyR</a:t>
                      </a:r>
                      <a:r>
                        <a:rPr lang="en-US" sz="2400" baseline="0" dirty="0"/>
                        <a:t> and/or </a:t>
                      </a:r>
                    </a:p>
                    <a:p>
                      <a:pPr algn="ctr"/>
                      <a:r>
                        <a:rPr lang="en-US" sz="2400" baseline="0" dirty="0"/>
                        <a:t>BCR-ABL </a:t>
                      </a:r>
                      <a:r>
                        <a:rPr lang="en-US" sz="2400" baseline="0" dirty="0" err="1"/>
                        <a:t>qPCR</a:t>
                      </a:r>
                      <a:r>
                        <a:rPr lang="en-US" sz="2400" baseline="0" dirty="0"/>
                        <a:t> &gt;1%</a:t>
                      </a:r>
                      <a:endParaRPr lang="en-US" sz="2400" dirty="0"/>
                    </a:p>
                  </a:txBody>
                  <a:tcPr marL="91432" marR="91432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 </a:t>
                      </a:r>
                      <a:r>
                        <a:rPr lang="en-US" sz="2400" dirty="0" err="1"/>
                        <a:t>PCyR</a:t>
                      </a:r>
                      <a:r>
                        <a:rPr lang="en-US" sz="2400" baseline="0" dirty="0"/>
                        <a:t> (major) and/or </a:t>
                      </a:r>
                    </a:p>
                    <a:p>
                      <a:pPr algn="ctr"/>
                      <a:r>
                        <a:rPr lang="en-US" sz="2400" baseline="0" dirty="0"/>
                        <a:t>BCR-ABL1 </a:t>
                      </a:r>
                      <a:r>
                        <a:rPr lang="en-US" sz="2400" baseline="0" dirty="0" err="1"/>
                        <a:t>qPCR</a:t>
                      </a:r>
                      <a:r>
                        <a:rPr lang="en-US" sz="2400" baseline="0" dirty="0"/>
                        <a:t> &gt;10%</a:t>
                      </a:r>
                      <a:endParaRPr lang="en-US" sz="2400" dirty="0"/>
                    </a:p>
                  </a:txBody>
                  <a:tcPr marL="91432" marR="91432" marT="45728" marB="457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0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mo</a:t>
                      </a:r>
                      <a:endParaRPr lang="en-US" sz="2400" dirty="0"/>
                    </a:p>
                  </a:txBody>
                  <a:tcPr marL="91432" marR="91432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 MMR (</a:t>
                      </a:r>
                      <a:r>
                        <a:rPr lang="en-US" sz="2400" dirty="0" err="1"/>
                        <a:t>qPCR</a:t>
                      </a:r>
                      <a:r>
                        <a:rPr lang="en-US" sz="2400" dirty="0"/>
                        <a:t> &gt; 0.1%)</a:t>
                      </a:r>
                    </a:p>
                  </a:txBody>
                  <a:tcPr marL="91432" marR="91432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CCyR</a:t>
                      </a:r>
                      <a:r>
                        <a:rPr lang="en-US" sz="2400" baseline="0" dirty="0"/>
                        <a:t> and/or </a:t>
                      </a:r>
                    </a:p>
                    <a:p>
                      <a:pPr algn="ctr"/>
                      <a:r>
                        <a:rPr lang="en-US" sz="2400" baseline="0" dirty="0"/>
                        <a:t>BCR-ABL </a:t>
                      </a:r>
                      <a:r>
                        <a:rPr lang="en-US" sz="2400" baseline="0" dirty="0" err="1"/>
                        <a:t>qPCR</a:t>
                      </a:r>
                      <a:r>
                        <a:rPr lang="en-US" sz="2400" baseline="0" dirty="0"/>
                        <a:t> &gt;1%</a:t>
                      </a:r>
                      <a:endParaRPr lang="en-US" sz="2400" dirty="0"/>
                    </a:p>
                  </a:txBody>
                  <a:tcPr marL="91432" marR="91432" marT="45728" marB="4572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18 </a:t>
                      </a:r>
                      <a:r>
                        <a:rPr lang="en-US" sz="2400" dirty="0" err="1"/>
                        <a:t>mo</a:t>
                      </a:r>
                      <a:endParaRPr lang="en-US" sz="2400" dirty="0"/>
                    </a:p>
                  </a:txBody>
                  <a:tcPr marL="91432" marR="91432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</a:t>
                      </a:r>
                    </a:p>
                  </a:txBody>
                  <a:tcPr marL="91432" marR="91432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</a:t>
                      </a:r>
                      <a:r>
                        <a:rPr lang="en-US" sz="2400" baseline="0" dirty="0"/>
                        <a:t> MMR (</a:t>
                      </a:r>
                      <a:r>
                        <a:rPr lang="en-US" sz="2400" baseline="0" dirty="0" err="1"/>
                        <a:t>qPCR</a:t>
                      </a:r>
                      <a:r>
                        <a:rPr lang="en-US" sz="2400" baseline="0" dirty="0"/>
                        <a:t> &gt; 0.1%)</a:t>
                      </a:r>
                      <a:endParaRPr lang="en-US" sz="2400" dirty="0"/>
                    </a:p>
                  </a:txBody>
                  <a:tcPr marL="91432" marR="91432" marT="45728" marB="4572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839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057401" y="109539"/>
            <a:ext cx="8061325" cy="808037"/>
          </a:xfrm>
        </p:spPr>
        <p:txBody>
          <a:bodyPr anchor="t"/>
          <a:lstStyle/>
          <a:p>
            <a:r>
              <a:rPr lang="en-US" altLang="en-US"/>
              <a:t>Recurring Cytogenetic Lesions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1804988" y="993776"/>
            <a:ext cx="8405812" cy="4797425"/>
          </a:xfrm>
          <a:solidFill>
            <a:schemeClr val="accent6">
              <a:lumMod val="60000"/>
              <a:lumOff val="40000"/>
            </a:schemeClr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Correlate clinical characteristics with chromosomal abnormalities in acute myeloid leukemia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Understand the significance of rearrangements of the ATRA receptor gene in M3 acute myeloid leukemia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Recognize specific clinical syndromes associated with t(8;21), inv(16), t(9;11), t(15;17), and </a:t>
            </a:r>
            <a:r>
              <a:rPr lang="en-US" dirty="0" err="1"/>
              <a:t>monosomy</a:t>
            </a:r>
            <a:r>
              <a:rPr lang="en-US" dirty="0"/>
              <a:t> 7 or 7q- in acute myeloid leukemia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Know the molecular abnormalities with which specific and recurring chromosomal abnormalities are associated in acute </a:t>
            </a:r>
            <a:r>
              <a:rPr lang="en-US" dirty="0" err="1"/>
              <a:t>nonlymphoblastic</a:t>
            </a:r>
            <a:r>
              <a:rPr lang="en-US" dirty="0"/>
              <a:t> leukemia </a:t>
            </a:r>
          </a:p>
        </p:txBody>
      </p:sp>
    </p:spTree>
    <p:extLst>
      <p:ext uri="{BB962C8B-B14F-4D97-AF65-F5344CB8AC3E}">
        <p14:creationId xmlns:p14="http://schemas.microsoft.com/office/powerpoint/2010/main" val="6752743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2743201" y="0"/>
            <a:ext cx="6264275" cy="808038"/>
          </a:xfrm>
        </p:spPr>
        <p:txBody>
          <a:bodyPr/>
          <a:lstStyle/>
          <a:p>
            <a:pPr eaLnBrk="1" hangingPunct="1"/>
            <a:r>
              <a:rPr lang="en-US" altLang="en-US"/>
              <a:t>CML: Response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1889126" y="914400"/>
            <a:ext cx="8245475" cy="53340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Response to TKI treatment is the most important prognostic factor in CML</a:t>
            </a:r>
          </a:p>
          <a:p>
            <a:r>
              <a:rPr lang="en-US" altLang="en-US" sz="2400" dirty="0"/>
              <a:t>Patients with a rapid and sustained response to TKI have an excellent outcome</a:t>
            </a:r>
          </a:p>
          <a:p>
            <a:r>
              <a:rPr lang="en-US" altLang="en-US" sz="2400" dirty="0"/>
              <a:t>TKI resistance</a:t>
            </a:r>
          </a:p>
          <a:p>
            <a:pPr lvl="1"/>
            <a:r>
              <a:rPr lang="en-US" altLang="en-US" sz="2000" dirty="0"/>
              <a:t>Primary – treatment failure or suboptimal response with TKI</a:t>
            </a:r>
          </a:p>
          <a:p>
            <a:pPr lvl="1"/>
            <a:r>
              <a:rPr lang="en-US" altLang="en-US" sz="2000" dirty="0"/>
              <a:t>Secondary - loss of response (rising qPCR, recurrence of FISH+, development of CML-AP, etc.)</a:t>
            </a:r>
          </a:p>
          <a:p>
            <a:pPr lvl="1"/>
            <a:r>
              <a:rPr lang="en-US" altLang="en-US" sz="2000" dirty="0"/>
              <a:t>Both types are most commonly caused by acquired mutations in ATP-binding pocket of ABL – T315I mutations have been most problematic, since they are also resistant to 2</a:t>
            </a:r>
            <a:r>
              <a:rPr lang="en-US" altLang="en-US" sz="2000" baseline="30000" dirty="0"/>
              <a:t>nd</a:t>
            </a:r>
            <a:r>
              <a:rPr lang="en-US" altLang="en-US" sz="2000" dirty="0"/>
              <a:t> and 3</a:t>
            </a:r>
            <a:r>
              <a:rPr lang="en-US" altLang="en-US" sz="2000" baseline="30000" dirty="0"/>
              <a:t>rd</a:t>
            </a:r>
            <a:r>
              <a:rPr lang="en-US" altLang="en-US" sz="2000" dirty="0"/>
              <a:t> line TKI’s – recently approved </a:t>
            </a:r>
            <a:r>
              <a:rPr lang="en-US" altLang="en-US" sz="2000" dirty="0" err="1"/>
              <a:t>ponatinib</a:t>
            </a:r>
            <a:r>
              <a:rPr lang="en-US" altLang="en-US" sz="2000" dirty="0"/>
              <a:t> has T315I activity</a:t>
            </a:r>
          </a:p>
          <a:p>
            <a:r>
              <a:rPr lang="en-US" altLang="en-US" sz="2400" dirty="0"/>
              <a:t>TKI-resistant patients generally require HSCT for cure</a:t>
            </a:r>
          </a:p>
        </p:txBody>
      </p:sp>
    </p:spTree>
    <p:extLst>
      <p:ext uri="{BB962C8B-B14F-4D97-AF65-F5344CB8AC3E}">
        <p14:creationId xmlns:p14="http://schemas.microsoft.com/office/powerpoint/2010/main" val="1829484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6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5258887"/>
              </p:ext>
            </p:extLst>
          </p:nvPr>
        </p:nvGraphicFramePr>
        <p:xfrm>
          <a:off x="1682332" y="792355"/>
          <a:ext cx="8199438" cy="5815329"/>
        </p:xfrm>
        <a:graphic>
          <a:graphicData uri="http://schemas.openxmlformats.org/drawingml/2006/table">
            <a:tbl>
              <a:tblPr/>
              <a:tblGrid>
                <a:gridCol w="1962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44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Cytogenetic</a:t>
                      </a:r>
                    </a:p>
                  </a:txBody>
                  <a:tcPr marL="91444" marR="9144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Molecular</a:t>
                      </a:r>
                    </a:p>
                  </a:txBody>
                  <a:tcPr marL="91444" marR="914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FAB</a:t>
                      </a:r>
                    </a:p>
                  </a:txBody>
                  <a:tcPr marL="91444" marR="914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Characteristics</a:t>
                      </a:r>
                    </a:p>
                  </a:txBody>
                  <a:tcPr marL="91444" marR="914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t(8;21)</a:t>
                      </a:r>
                    </a:p>
                  </a:txBody>
                  <a:tcPr marL="91444" marR="9144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AML1-ETO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(RUNX1-RUNX1T1)</a:t>
                      </a:r>
                    </a:p>
                  </a:txBody>
                  <a:tcPr marL="91444" marR="914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M2</a:t>
                      </a:r>
                    </a:p>
                  </a:txBody>
                  <a:tcPr marL="91444" marR="914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Auer Rods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Chloromas</a:t>
                      </a:r>
                      <a:endParaRPr kumimoji="0" lang="en-US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Good </a:t>
                      </a:r>
                      <a:r>
                        <a:rPr kumimoji="0" lang="en-US" sz="2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px</a:t>
                      </a:r>
                      <a:endParaRPr kumimoji="0" lang="en-US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4" marR="914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2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inv(16)/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t(16;16)</a:t>
                      </a:r>
                    </a:p>
                  </a:txBody>
                  <a:tcPr marL="91444" marR="9144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CBFB-MYH11</a:t>
                      </a:r>
                    </a:p>
                  </a:txBody>
                  <a:tcPr marL="91444" marR="914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M4Eo</a:t>
                      </a:r>
                    </a:p>
                  </a:txBody>
                  <a:tcPr marL="91444" marR="914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Eos w/ </a:t>
                      </a:r>
                      <a:r>
                        <a:rPr kumimoji="0" lang="en-US" sz="2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baso</a:t>
                      </a:r>
                      <a:r>
                        <a:rPr kumimoji="0" lang="en-US" sz="2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granules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Chloromas</a:t>
                      </a:r>
                      <a:endParaRPr kumimoji="0" lang="en-US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Good </a:t>
                      </a:r>
                      <a:r>
                        <a:rPr kumimoji="0" lang="en-US" sz="2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px</a:t>
                      </a:r>
                      <a:endParaRPr kumimoji="0" lang="en-US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4" marR="914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4848995"/>
                  </a:ext>
                </a:extLst>
              </a:tr>
              <a:tr h="1432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t(15;17),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variants</a:t>
                      </a:r>
                    </a:p>
                  </a:txBody>
                  <a:tcPr marL="91444" marR="9144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PML-RARA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{variant}-RARA</a:t>
                      </a:r>
                    </a:p>
                  </a:txBody>
                  <a:tcPr marL="91444" marR="914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M3</a:t>
                      </a:r>
                    </a:p>
                  </a:txBody>
                  <a:tcPr marL="91444" marR="914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Granules/Auer rods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DIC/bleeding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Good </a:t>
                      </a:r>
                      <a:r>
                        <a:rPr kumimoji="0" lang="en-US" sz="2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px</a:t>
                      </a:r>
                      <a:r>
                        <a:rPr kumimoji="0" lang="en-US" sz="2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(with ATRA/Arsenic)</a:t>
                      </a:r>
                    </a:p>
                  </a:txBody>
                  <a:tcPr marL="91444" marR="914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abnormal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11q23</a:t>
                      </a:r>
                    </a:p>
                  </a:txBody>
                  <a:tcPr marL="91444" marR="9144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MLL-{partner}</a:t>
                      </a:r>
                    </a:p>
                  </a:txBody>
                  <a:tcPr marL="91444" marR="914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M5</a:t>
                      </a:r>
                    </a:p>
                  </a:txBody>
                  <a:tcPr marL="91444" marR="914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Infant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WBC/skin/CNS/gums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t-AML after </a:t>
                      </a:r>
                      <a:r>
                        <a:rPr kumimoji="0" lang="en-US" sz="2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topo</a:t>
                      </a:r>
                      <a:r>
                        <a:rPr kumimoji="0" lang="en-US" sz="2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II </a:t>
                      </a:r>
                      <a:r>
                        <a:rPr kumimoji="0" lang="en-US" sz="2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inh</a:t>
                      </a:r>
                      <a:endParaRPr kumimoji="0" lang="en-US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4" marR="914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2899607" y="-167"/>
            <a:ext cx="5138738" cy="80803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“The Big 4”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9026" y="2064170"/>
            <a:ext cx="11211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“core binding factor” (CBF) AML</a:t>
            </a:r>
          </a:p>
        </p:txBody>
      </p:sp>
      <p:sp>
        <p:nvSpPr>
          <p:cNvPr id="5" name="Left Brace 4"/>
          <p:cNvSpPr/>
          <p:nvPr/>
        </p:nvSpPr>
        <p:spPr>
          <a:xfrm>
            <a:off x="1077401" y="1630017"/>
            <a:ext cx="405517" cy="2345635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34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114676" y="19050"/>
            <a:ext cx="6181725" cy="808038"/>
          </a:xfrm>
        </p:spPr>
        <p:txBody>
          <a:bodyPr anchor="t"/>
          <a:lstStyle/>
          <a:p>
            <a:r>
              <a:rPr lang="en-US" altLang="en-US"/>
              <a:t>t(15;17) and ATRA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1620838" y="792163"/>
            <a:ext cx="8407400" cy="1096962"/>
          </a:xfrm>
          <a:solidFill>
            <a:schemeClr val="accent6">
              <a:lumMod val="60000"/>
              <a:lumOff val="40000"/>
            </a:schemeClr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Understand the significance of rearrangements of the ATRA receptor gene in M3 AML</a:t>
            </a:r>
          </a:p>
        </p:txBody>
      </p:sp>
      <p:sp>
        <p:nvSpPr>
          <p:cNvPr id="3" name="Oval 2"/>
          <p:cNvSpPr/>
          <p:nvPr/>
        </p:nvSpPr>
        <p:spPr>
          <a:xfrm>
            <a:off x="829312" y="3172325"/>
            <a:ext cx="823784" cy="75788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81712" y="3324725"/>
            <a:ext cx="548590" cy="48191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760787" y="3292999"/>
            <a:ext cx="823784" cy="75788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13187" y="3445399"/>
            <a:ext cx="548590" cy="48191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flipH="1">
            <a:off x="3461777" y="3766673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H="1">
            <a:off x="2935839" y="3890241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flipH="1">
            <a:off x="3201896" y="3360039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flipH="1">
            <a:off x="2808155" y="3676058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flipH="1">
            <a:off x="2993028" y="3392990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flipH="1">
            <a:off x="3164827" y="3799625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flipH="1">
            <a:off x="3133936" y="3614274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2863760" y="3476291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flipH="1">
            <a:off x="3021462" y="3558884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flipH="1">
            <a:off x="3313841" y="3908777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flipH="1">
            <a:off x="3375624" y="3425941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flipH="1">
            <a:off x="3235645" y="3512439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flipH="1">
            <a:off x="3313840" y="3686355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flipH="1">
            <a:off x="3097982" y="3968500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320385" y="1970513"/>
            <a:ext cx="823784" cy="757881"/>
          </a:xfrm>
          <a:prstGeom prst="ellipse">
            <a:avLst/>
          </a:prstGeom>
          <a:solidFill>
            <a:srgbClr val="FFD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472785" y="2122913"/>
            <a:ext cx="548590" cy="48191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flipH="1">
            <a:off x="5021375" y="2444187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flipH="1">
            <a:off x="4367753" y="2353572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flipH="1">
            <a:off x="4552626" y="2070504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 flipH="1">
            <a:off x="4423358" y="2153805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flipH="1">
            <a:off x="4873439" y="2586291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 flipH="1">
            <a:off x="4935222" y="2103455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 flipH="1">
            <a:off x="4657580" y="2646014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760787" y="1931344"/>
            <a:ext cx="823784" cy="75788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913187" y="2083744"/>
            <a:ext cx="548590" cy="48191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 flipH="1">
            <a:off x="3461777" y="2405018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 flipH="1">
            <a:off x="2935839" y="2528586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 flipH="1">
            <a:off x="3201896" y="1998384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 flipH="1">
            <a:off x="2808155" y="2314403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 flipH="1">
            <a:off x="2993028" y="2031335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 flipH="1">
            <a:off x="3164827" y="2437970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 flipH="1">
            <a:off x="3133936" y="2252619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 flipH="1">
            <a:off x="2863760" y="2114636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 flipH="1">
            <a:off x="3021462" y="2197229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 flipH="1">
            <a:off x="3313841" y="2547122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 flipH="1">
            <a:off x="3375624" y="2064286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 flipH="1">
            <a:off x="3235645" y="2150784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 flipH="1">
            <a:off x="3313840" y="2324700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 flipH="1">
            <a:off x="3097982" y="2606845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5837069" y="1994151"/>
            <a:ext cx="823784" cy="757881"/>
          </a:xfrm>
          <a:prstGeom prst="ellipse">
            <a:avLst/>
          </a:prstGeom>
          <a:solidFill>
            <a:srgbClr val="FFD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 rot="572359">
            <a:off x="5919804" y="2093596"/>
            <a:ext cx="392551" cy="537477"/>
          </a:xfrm>
          <a:custGeom>
            <a:avLst/>
            <a:gdLst>
              <a:gd name="connsiteX0" fmla="*/ 0 w 548590"/>
              <a:gd name="connsiteY0" fmla="*/ 240957 h 481913"/>
              <a:gd name="connsiteX1" fmla="*/ 274295 w 548590"/>
              <a:gd name="connsiteY1" fmla="*/ 0 h 481913"/>
              <a:gd name="connsiteX2" fmla="*/ 548590 w 548590"/>
              <a:gd name="connsiteY2" fmla="*/ 240957 h 481913"/>
              <a:gd name="connsiteX3" fmla="*/ 274295 w 548590"/>
              <a:gd name="connsiteY3" fmla="*/ 481914 h 481913"/>
              <a:gd name="connsiteX4" fmla="*/ 0 w 548590"/>
              <a:gd name="connsiteY4" fmla="*/ 240957 h 481913"/>
              <a:gd name="connsiteX0" fmla="*/ 0 w 416784"/>
              <a:gd name="connsiteY0" fmla="*/ 240970 h 481939"/>
              <a:gd name="connsiteX1" fmla="*/ 274295 w 416784"/>
              <a:gd name="connsiteY1" fmla="*/ 13 h 481939"/>
              <a:gd name="connsiteX2" fmla="*/ 416784 w 416784"/>
              <a:gd name="connsiteY2" fmla="*/ 232732 h 481939"/>
              <a:gd name="connsiteX3" fmla="*/ 274295 w 416784"/>
              <a:gd name="connsiteY3" fmla="*/ 481927 h 481939"/>
              <a:gd name="connsiteX4" fmla="*/ 0 w 416784"/>
              <a:gd name="connsiteY4" fmla="*/ 240970 h 481939"/>
              <a:gd name="connsiteX0" fmla="*/ 618 w 417822"/>
              <a:gd name="connsiteY0" fmla="*/ 240970 h 490173"/>
              <a:gd name="connsiteX1" fmla="*/ 274913 w 417822"/>
              <a:gd name="connsiteY1" fmla="*/ 13 h 490173"/>
              <a:gd name="connsiteX2" fmla="*/ 417402 w 417822"/>
              <a:gd name="connsiteY2" fmla="*/ 232732 h 490173"/>
              <a:gd name="connsiteX3" fmla="*/ 357291 w 417822"/>
              <a:gd name="connsiteY3" fmla="*/ 490165 h 490173"/>
              <a:gd name="connsiteX4" fmla="*/ 618 w 417822"/>
              <a:gd name="connsiteY4" fmla="*/ 240970 h 490173"/>
              <a:gd name="connsiteX0" fmla="*/ 44 w 425180"/>
              <a:gd name="connsiteY0" fmla="*/ 257443 h 506646"/>
              <a:gd name="connsiteX1" fmla="*/ 381431 w 425180"/>
              <a:gd name="connsiteY1" fmla="*/ 11 h 506646"/>
              <a:gd name="connsiteX2" fmla="*/ 416828 w 425180"/>
              <a:gd name="connsiteY2" fmla="*/ 249205 h 506646"/>
              <a:gd name="connsiteX3" fmla="*/ 356717 w 425180"/>
              <a:gd name="connsiteY3" fmla="*/ 506638 h 506646"/>
              <a:gd name="connsiteX4" fmla="*/ 44 w 425180"/>
              <a:gd name="connsiteY4" fmla="*/ 257443 h 506646"/>
              <a:gd name="connsiteX0" fmla="*/ 5399 w 422723"/>
              <a:gd name="connsiteY0" fmla="*/ 274950 h 524153"/>
              <a:gd name="connsiteX1" fmla="*/ 163349 w 422723"/>
              <a:gd name="connsiteY1" fmla="*/ 48948 h 524153"/>
              <a:gd name="connsiteX2" fmla="*/ 386786 w 422723"/>
              <a:gd name="connsiteY2" fmla="*/ 17518 h 524153"/>
              <a:gd name="connsiteX3" fmla="*/ 422183 w 422723"/>
              <a:gd name="connsiteY3" fmla="*/ 266712 h 524153"/>
              <a:gd name="connsiteX4" fmla="*/ 362072 w 422723"/>
              <a:gd name="connsiteY4" fmla="*/ 524145 h 524153"/>
              <a:gd name="connsiteX5" fmla="*/ 5399 w 422723"/>
              <a:gd name="connsiteY5" fmla="*/ 274950 h 524153"/>
              <a:gd name="connsiteX0" fmla="*/ 3301 w 420625"/>
              <a:gd name="connsiteY0" fmla="*/ 274950 h 537529"/>
              <a:gd name="connsiteX1" fmla="*/ 161251 w 420625"/>
              <a:gd name="connsiteY1" fmla="*/ 48948 h 537529"/>
              <a:gd name="connsiteX2" fmla="*/ 384688 w 420625"/>
              <a:gd name="connsiteY2" fmla="*/ 17518 h 537529"/>
              <a:gd name="connsiteX3" fmla="*/ 420085 w 420625"/>
              <a:gd name="connsiteY3" fmla="*/ 266712 h 537529"/>
              <a:gd name="connsiteX4" fmla="*/ 359974 w 420625"/>
              <a:gd name="connsiteY4" fmla="*/ 524145 h 537529"/>
              <a:gd name="connsiteX5" fmla="*/ 78874 w 420625"/>
              <a:gd name="connsiteY5" fmla="*/ 477316 h 537529"/>
              <a:gd name="connsiteX6" fmla="*/ 3301 w 420625"/>
              <a:gd name="connsiteY6" fmla="*/ 274950 h 537529"/>
              <a:gd name="connsiteX0" fmla="*/ 3301 w 392551"/>
              <a:gd name="connsiteY0" fmla="*/ 273120 h 537477"/>
              <a:gd name="connsiteX1" fmla="*/ 161251 w 392551"/>
              <a:gd name="connsiteY1" fmla="*/ 47118 h 537477"/>
              <a:gd name="connsiteX2" fmla="*/ 384688 w 392551"/>
              <a:gd name="connsiteY2" fmla="*/ 15688 h 537477"/>
              <a:gd name="connsiteX3" fmla="*/ 345945 w 392551"/>
              <a:gd name="connsiteY3" fmla="*/ 240169 h 537477"/>
              <a:gd name="connsiteX4" fmla="*/ 359974 w 392551"/>
              <a:gd name="connsiteY4" fmla="*/ 522315 h 537477"/>
              <a:gd name="connsiteX5" fmla="*/ 78874 w 392551"/>
              <a:gd name="connsiteY5" fmla="*/ 475486 h 537477"/>
              <a:gd name="connsiteX6" fmla="*/ 3301 w 392551"/>
              <a:gd name="connsiteY6" fmla="*/ 273120 h 53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551" h="537477">
                <a:moveTo>
                  <a:pt x="3301" y="273120"/>
                </a:moveTo>
                <a:cubicBezTo>
                  <a:pt x="17031" y="201725"/>
                  <a:pt x="97686" y="90023"/>
                  <a:pt x="161251" y="47118"/>
                </a:cubicBezTo>
                <a:cubicBezTo>
                  <a:pt x="224816" y="4213"/>
                  <a:pt x="353906" y="-16487"/>
                  <a:pt x="384688" y="15688"/>
                </a:cubicBezTo>
                <a:cubicBezTo>
                  <a:pt x="415470" y="47863"/>
                  <a:pt x="345945" y="107092"/>
                  <a:pt x="345945" y="240169"/>
                </a:cubicBezTo>
                <a:cubicBezTo>
                  <a:pt x="345945" y="373246"/>
                  <a:pt x="404486" y="483096"/>
                  <a:pt x="359974" y="522315"/>
                </a:cubicBezTo>
                <a:cubicBezTo>
                  <a:pt x="315462" y="561534"/>
                  <a:pt x="138320" y="517019"/>
                  <a:pt x="78874" y="475486"/>
                </a:cubicBezTo>
                <a:cubicBezTo>
                  <a:pt x="19428" y="433953"/>
                  <a:pt x="-10429" y="344515"/>
                  <a:pt x="3301" y="273120"/>
                </a:cubicBez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7405112" y="1988870"/>
            <a:ext cx="823784" cy="757881"/>
          </a:xfrm>
          <a:prstGeom prst="ellipse">
            <a:avLst/>
          </a:prstGeom>
          <a:solidFill>
            <a:srgbClr val="FFD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90"/>
          <p:cNvSpPr/>
          <p:nvPr/>
        </p:nvSpPr>
        <p:spPr>
          <a:xfrm rot="572359">
            <a:off x="7493952" y="2094979"/>
            <a:ext cx="385036" cy="513719"/>
          </a:xfrm>
          <a:custGeom>
            <a:avLst/>
            <a:gdLst>
              <a:gd name="connsiteX0" fmla="*/ 0 w 548590"/>
              <a:gd name="connsiteY0" fmla="*/ 240957 h 481913"/>
              <a:gd name="connsiteX1" fmla="*/ 274295 w 548590"/>
              <a:gd name="connsiteY1" fmla="*/ 0 h 481913"/>
              <a:gd name="connsiteX2" fmla="*/ 548590 w 548590"/>
              <a:gd name="connsiteY2" fmla="*/ 240957 h 481913"/>
              <a:gd name="connsiteX3" fmla="*/ 274295 w 548590"/>
              <a:gd name="connsiteY3" fmla="*/ 481914 h 481913"/>
              <a:gd name="connsiteX4" fmla="*/ 0 w 548590"/>
              <a:gd name="connsiteY4" fmla="*/ 240957 h 481913"/>
              <a:gd name="connsiteX0" fmla="*/ 0 w 416784"/>
              <a:gd name="connsiteY0" fmla="*/ 240970 h 481939"/>
              <a:gd name="connsiteX1" fmla="*/ 274295 w 416784"/>
              <a:gd name="connsiteY1" fmla="*/ 13 h 481939"/>
              <a:gd name="connsiteX2" fmla="*/ 416784 w 416784"/>
              <a:gd name="connsiteY2" fmla="*/ 232732 h 481939"/>
              <a:gd name="connsiteX3" fmla="*/ 274295 w 416784"/>
              <a:gd name="connsiteY3" fmla="*/ 481927 h 481939"/>
              <a:gd name="connsiteX4" fmla="*/ 0 w 416784"/>
              <a:gd name="connsiteY4" fmla="*/ 240970 h 481939"/>
              <a:gd name="connsiteX0" fmla="*/ 618 w 417822"/>
              <a:gd name="connsiteY0" fmla="*/ 240970 h 490173"/>
              <a:gd name="connsiteX1" fmla="*/ 274913 w 417822"/>
              <a:gd name="connsiteY1" fmla="*/ 13 h 490173"/>
              <a:gd name="connsiteX2" fmla="*/ 417402 w 417822"/>
              <a:gd name="connsiteY2" fmla="*/ 232732 h 490173"/>
              <a:gd name="connsiteX3" fmla="*/ 357291 w 417822"/>
              <a:gd name="connsiteY3" fmla="*/ 490165 h 490173"/>
              <a:gd name="connsiteX4" fmla="*/ 618 w 417822"/>
              <a:gd name="connsiteY4" fmla="*/ 240970 h 490173"/>
              <a:gd name="connsiteX0" fmla="*/ 44 w 425180"/>
              <a:gd name="connsiteY0" fmla="*/ 257443 h 506646"/>
              <a:gd name="connsiteX1" fmla="*/ 381431 w 425180"/>
              <a:gd name="connsiteY1" fmla="*/ 11 h 506646"/>
              <a:gd name="connsiteX2" fmla="*/ 416828 w 425180"/>
              <a:gd name="connsiteY2" fmla="*/ 249205 h 506646"/>
              <a:gd name="connsiteX3" fmla="*/ 356717 w 425180"/>
              <a:gd name="connsiteY3" fmla="*/ 506638 h 506646"/>
              <a:gd name="connsiteX4" fmla="*/ 44 w 425180"/>
              <a:gd name="connsiteY4" fmla="*/ 257443 h 506646"/>
              <a:gd name="connsiteX0" fmla="*/ 5399 w 422723"/>
              <a:gd name="connsiteY0" fmla="*/ 274950 h 524153"/>
              <a:gd name="connsiteX1" fmla="*/ 163349 w 422723"/>
              <a:gd name="connsiteY1" fmla="*/ 48948 h 524153"/>
              <a:gd name="connsiteX2" fmla="*/ 386786 w 422723"/>
              <a:gd name="connsiteY2" fmla="*/ 17518 h 524153"/>
              <a:gd name="connsiteX3" fmla="*/ 422183 w 422723"/>
              <a:gd name="connsiteY3" fmla="*/ 266712 h 524153"/>
              <a:gd name="connsiteX4" fmla="*/ 362072 w 422723"/>
              <a:gd name="connsiteY4" fmla="*/ 524145 h 524153"/>
              <a:gd name="connsiteX5" fmla="*/ 5399 w 422723"/>
              <a:gd name="connsiteY5" fmla="*/ 274950 h 524153"/>
              <a:gd name="connsiteX0" fmla="*/ 3301 w 420625"/>
              <a:gd name="connsiteY0" fmla="*/ 274950 h 537529"/>
              <a:gd name="connsiteX1" fmla="*/ 161251 w 420625"/>
              <a:gd name="connsiteY1" fmla="*/ 48948 h 537529"/>
              <a:gd name="connsiteX2" fmla="*/ 384688 w 420625"/>
              <a:gd name="connsiteY2" fmla="*/ 17518 h 537529"/>
              <a:gd name="connsiteX3" fmla="*/ 420085 w 420625"/>
              <a:gd name="connsiteY3" fmla="*/ 266712 h 537529"/>
              <a:gd name="connsiteX4" fmla="*/ 359974 w 420625"/>
              <a:gd name="connsiteY4" fmla="*/ 524145 h 537529"/>
              <a:gd name="connsiteX5" fmla="*/ 78874 w 420625"/>
              <a:gd name="connsiteY5" fmla="*/ 477316 h 537529"/>
              <a:gd name="connsiteX6" fmla="*/ 3301 w 420625"/>
              <a:gd name="connsiteY6" fmla="*/ 274950 h 537529"/>
              <a:gd name="connsiteX0" fmla="*/ 3301 w 392551"/>
              <a:gd name="connsiteY0" fmla="*/ 273120 h 537477"/>
              <a:gd name="connsiteX1" fmla="*/ 161251 w 392551"/>
              <a:gd name="connsiteY1" fmla="*/ 47118 h 537477"/>
              <a:gd name="connsiteX2" fmla="*/ 384688 w 392551"/>
              <a:gd name="connsiteY2" fmla="*/ 15688 h 537477"/>
              <a:gd name="connsiteX3" fmla="*/ 345945 w 392551"/>
              <a:gd name="connsiteY3" fmla="*/ 240169 h 537477"/>
              <a:gd name="connsiteX4" fmla="*/ 359974 w 392551"/>
              <a:gd name="connsiteY4" fmla="*/ 522315 h 537477"/>
              <a:gd name="connsiteX5" fmla="*/ 78874 w 392551"/>
              <a:gd name="connsiteY5" fmla="*/ 475486 h 537477"/>
              <a:gd name="connsiteX6" fmla="*/ 3301 w 392551"/>
              <a:gd name="connsiteY6" fmla="*/ 273120 h 537477"/>
              <a:gd name="connsiteX0" fmla="*/ 3301 w 384751"/>
              <a:gd name="connsiteY0" fmla="*/ 276345 h 537575"/>
              <a:gd name="connsiteX1" fmla="*/ 161251 w 384751"/>
              <a:gd name="connsiteY1" fmla="*/ 50343 h 537575"/>
              <a:gd name="connsiteX2" fmla="*/ 384688 w 384751"/>
              <a:gd name="connsiteY2" fmla="*/ 18913 h 537575"/>
              <a:gd name="connsiteX3" fmla="*/ 186196 w 384751"/>
              <a:gd name="connsiteY3" fmla="*/ 286946 h 537575"/>
              <a:gd name="connsiteX4" fmla="*/ 359974 w 384751"/>
              <a:gd name="connsiteY4" fmla="*/ 525540 h 537575"/>
              <a:gd name="connsiteX5" fmla="*/ 78874 w 384751"/>
              <a:gd name="connsiteY5" fmla="*/ 478711 h 537575"/>
              <a:gd name="connsiteX6" fmla="*/ 3301 w 384751"/>
              <a:gd name="connsiteY6" fmla="*/ 276345 h 537575"/>
              <a:gd name="connsiteX0" fmla="*/ 3301 w 390783"/>
              <a:gd name="connsiteY0" fmla="*/ 266775 h 528005"/>
              <a:gd name="connsiteX1" fmla="*/ 161251 w 390783"/>
              <a:gd name="connsiteY1" fmla="*/ 40773 h 528005"/>
              <a:gd name="connsiteX2" fmla="*/ 384688 w 390783"/>
              <a:gd name="connsiteY2" fmla="*/ 9343 h 528005"/>
              <a:gd name="connsiteX3" fmla="*/ 315468 w 390783"/>
              <a:gd name="connsiteY3" fmla="*/ 148143 h 528005"/>
              <a:gd name="connsiteX4" fmla="*/ 186196 w 390783"/>
              <a:gd name="connsiteY4" fmla="*/ 277376 h 528005"/>
              <a:gd name="connsiteX5" fmla="*/ 359974 w 390783"/>
              <a:gd name="connsiteY5" fmla="*/ 515970 h 528005"/>
              <a:gd name="connsiteX6" fmla="*/ 78874 w 390783"/>
              <a:gd name="connsiteY6" fmla="*/ 469141 h 528005"/>
              <a:gd name="connsiteX7" fmla="*/ 3301 w 390783"/>
              <a:gd name="connsiteY7" fmla="*/ 266775 h 528005"/>
              <a:gd name="connsiteX0" fmla="*/ 3301 w 390783"/>
              <a:gd name="connsiteY0" fmla="*/ 266775 h 527600"/>
              <a:gd name="connsiteX1" fmla="*/ 161251 w 390783"/>
              <a:gd name="connsiteY1" fmla="*/ 40773 h 527600"/>
              <a:gd name="connsiteX2" fmla="*/ 384688 w 390783"/>
              <a:gd name="connsiteY2" fmla="*/ 9343 h 527600"/>
              <a:gd name="connsiteX3" fmla="*/ 315468 w 390783"/>
              <a:gd name="connsiteY3" fmla="*/ 148143 h 527600"/>
              <a:gd name="connsiteX4" fmla="*/ 157372 w 390783"/>
              <a:gd name="connsiteY4" fmla="*/ 283053 h 527600"/>
              <a:gd name="connsiteX5" fmla="*/ 359974 w 390783"/>
              <a:gd name="connsiteY5" fmla="*/ 515970 h 527600"/>
              <a:gd name="connsiteX6" fmla="*/ 78874 w 390783"/>
              <a:gd name="connsiteY6" fmla="*/ 469141 h 527600"/>
              <a:gd name="connsiteX7" fmla="*/ 3301 w 390783"/>
              <a:gd name="connsiteY7" fmla="*/ 266775 h 527600"/>
              <a:gd name="connsiteX0" fmla="*/ 3301 w 390783"/>
              <a:gd name="connsiteY0" fmla="*/ 266775 h 518959"/>
              <a:gd name="connsiteX1" fmla="*/ 161251 w 390783"/>
              <a:gd name="connsiteY1" fmla="*/ 40773 h 518959"/>
              <a:gd name="connsiteX2" fmla="*/ 384688 w 390783"/>
              <a:gd name="connsiteY2" fmla="*/ 9343 h 518959"/>
              <a:gd name="connsiteX3" fmla="*/ 315468 w 390783"/>
              <a:gd name="connsiteY3" fmla="*/ 148143 h 518959"/>
              <a:gd name="connsiteX4" fmla="*/ 157372 w 390783"/>
              <a:gd name="connsiteY4" fmla="*/ 283053 h 518959"/>
              <a:gd name="connsiteX5" fmla="*/ 219447 w 390783"/>
              <a:gd name="connsiteY5" fmla="*/ 408642 h 518959"/>
              <a:gd name="connsiteX6" fmla="*/ 359974 w 390783"/>
              <a:gd name="connsiteY6" fmla="*/ 515970 h 518959"/>
              <a:gd name="connsiteX7" fmla="*/ 78874 w 390783"/>
              <a:gd name="connsiteY7" fmla="*/ 469141 h 518959"/>
              <a:gd name="connsiteX8" fmla="*/ 3301 w 390783"/>
              <a:gd name="connsiteY8" fmla="*/ 266775 h 518959"/>
              <a:gd name="connsiteX0" fmla="*/ 3301 w 390489"/>
              <a:gd name="connsiteY0" fmla="*/ 266775 h 518959"/>
              <a:gd name="connsiteX1" fmla="*/ 161251 w 390489"/>
              <a:gd name="connsiteY1" fmla="*/ 40773 h 518959"/>
              <a:gd name="connsiteX2" fmla="*/ 384688 w 390489"/>
              <a:gd name="connsiteY2" fmla="*/ 9343 h 518959"/>
              <a:gd name="connsiteX3" fmla="*/ 315468 w 390489"/>
              <a:gd name="connsiteY3" fmla="*/ 148143 h 518959"/>
              <a:gd name="connsiteX4" fmla="*/ 213153 w 390489"/>
              <a:gd name="connsiteY4" fmla="*/ 158032 h 518959"/>
              <a:gd name="connsiteX5" fmla="*/ 157372 w 390489"/>
              <a:gd name="connsiteY5" fmla="*/ 283053 h 518959"/>
              <a:gd name="connsiteX6" fmla="*/ 219447 w 390489"/>
              <a:gd name="connsiteY6" fmla="*/ 408642 h 518959"/>
              <a:gd name="connsiteX7" fmla="*/ 359974 w 390489"/>
              <a:gd name="connsiteY7" fmla="*/ 515970 h 518959"/>
              <a:gd name="connsiteX8" fmla="*/ 78874 w 390489"/>
              <a:gd name="connsiteY8" fmla="*/ 469141 h 518959"/>
              <a:gd name="connsiteX9" fmla="*/ 3301 w 390489"/>
              <a:gd name="connsiteY9" fmla="*/ 266775 h 518959"/>
              <a:gd name="connsiteX0" fmla="*/ 3301 w 390489"/>
              <a:gd name="connsiteY0" fmla="*/ 266775 h 553932"/>
              <a:gd name="connsiteX1" fmla="*/ 161251 w 390489"/>
              <a:gd name="connsiteY1" fmla="*/ 40773 h 553932"/>
              <a:gd name="connsiteX2" fmla="*/ 384688 w 390489"/>
              <a:gd name="connsiteY2" fmla="*/ 9343 h 553932"/>
              <a:gd name="connsiteX3" fmla="*/ 315468 w 390489"/>
              <a:gd name="connsiteY3" fmla="*/ 148143 h 553932"/>
              <a:gd name="connsiteX4" fmla="*/ 213153 w 390489"/>
              <a:gd name="connsiteY4" fmla="*/ 158032 h 553932"/>
              <a:gd name="connsiteX5" fmla="*/ 157372 w 390489"/>
              <a:gd name="connsiteY5" fmla="*/ 283053 h 553932"/>
              <a:gd name="connsiteX6" fmla="*/ 219447 w 390489"/>
              <a:gd name="connsiteY6" fmla="*/ 408642 h 553932"/>
              <a:gd name="connsiteX7" fmla="*/ 359974 w 390489"/>
              <a:gd name="connsiteY7" fmla="*/ 515970 h 553932"/>
              <a:gd name="connsiteX8" fmla="*/ 240033 w 390489"/>
              <a:gd name="connsiteY8" fmla="*/ 552224 h 553932"/>
              <a:gd name="connsiteX9" fmla="*/ 78874 w 390489"/>
              <a:gd name="connsiteY9" fmla="*/ 469141 h 553932"/>
              <a:gd name="connsiteX10" fmla="*/ 3301 w 390489"/>
              <a:gd name="connsiteY10" fmla="*/ 266775 h 55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0489" h="553932">
                <a:moveTo>
                  <a:pt x="3301" y="266775"/>
                </a:moveTo>
                <a:cubicBezTo>
                  <a:pt x="17031" y="195380"/>
                  <a:pt x="97686" y="83678"/>
                  <a:pt x="161251" y="40773"/>
                </a:cubicBezTo>
                <a:cubicBezTo>
                  <a:pt x="224816" y="-2132"/>
                  <a:pt x="358985" y="-8552"/>
                  <a:pt x="384688" y="9343"/>
                </a:cubicBezTo>
                <a:cubicBezTo>
                  <a:pt x="410391" y="27238"/>
                  <a:pt x="344047" y="114679"/>
                  <a:pt x="315468" y="148143"/>
                </a:cubicBezTo>
                <a:cubicBezTo>
                  <a:pt x="286889" y="181607"/>
                  <a:pt x="239502" y="135547"/>
                  <a:pt x="213153" y="158032"/>
                </a:cubicBezTo>
                <a:cubicBezTo>
                  <a:pt x="186804" y="180517"/>
                  <a:pt x="156333" y="249967"/>
                  <a:pt x="157372" y="283053"/>
                </a:cubicBezTo>
                <a:cubicBezTo>
                  <a:pt x="158411" y="316139"/>
                  <a:pt x="185680" y="369823"/>
                  <a:pt x="219447" y="408642"/>
                </a:cubicBezTo>
                <a:cubicBezTo>
                  <a:pt x="253214" y="447461"/>
                  <a:pt x="356543" y="492040"/>
                  <a:pt x="359974" y="515970"/>
                </a:cubicBezTo>
                <a:cubicBezTo>
                  <a:pt x="363405" y="539900"/>
                  <a:pt x="286883" y="560029"/>
                  <a:pt x="240033" y="552224"/>
                </a:cubicBezTo>
                <a:cubicBezTo>
                  <a:pt x="193183" y="544419"/>
                  <a:pt x="116119" y="509914"/>
                  <a:pt x="78874" y="469141"/>
                </a:cubicBezTo>
                <a:cubicBezTo>
                  <a:pt x="19428" y="427608"/>
                  <a:pt x="-10429" y="338170"/>
                  <a:pt x="3301" y="266775"/>
                </a:cubicBez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8812903" y="2017755"/>
            <a:ext cx="823784" cy="757881"/>
          </a:xfrm>
          <a:prstGeom prst="ellipse">
            <a:avLst/>
          </a:prstGeom>
          <a:solidFill>
            <a:srgbClr val="FFD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90"/>
          <p:cNvSpPr/>
          <p:nvPr/>
        </p:nvSpPr>
        <p:spPr>
          <a:xfrm rot="1597680">
            <a:off x="8859797" y="2272225"/>
            <a:ext cx="154557" cy="24583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90"/>
          <p:cNvSpPr/>
          <p:nvPr/>
        </p:nvSpPr>
        <p:spPr>
          <a:xfrm rot="15910897">
            <a:off x="9086919" y="2440574"/>
            <a:ext cx="126535" cy="33926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90"/>
          <p:cNvSpPr/>
          <p:nvPr/>
        </p:nvSpPr>
        <p:spPr>
          <a:xfrm rot="15910897">
            <a:off x="9152564" y="2027528"/>
            <a:ext cx="144354" cy="33926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104" idx="0"/>
            <a:endCxn id="106" idx="0"/>
          </p:cNvCxnSpPr>
          <p:nvPr/>
        </p:nvCxnSpPr>
        <p:spPr>
          <a:xfrm flipV="1">
            <a:off x="8992167" y="2211407"/>
            <a:ext cx="63543" cy="7385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5" idx="7"/>
          </p:cNvCxnSpPr>
          <p:nvPr/>
        </p:nvCxnSpPr>
        <p:spPr>
          <a:xfrm flipH="1" flipV="1">
            <a:off x="8944069" y="2495984"/>
            <a:ext cx="82837" cy="7971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/>
          <p:cNvSpPr/>
          <p:nvPr/>
        </p:nvSpPr>
        <p:spPr>
          <a:xfrm>
            <a:off x="2753442" y="4732676"/>
            <a:ext cx="823784" cy="75788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2905842" y="4885076"/>
            <a:ext cx="548590" cy="48191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 flipH="1">
            <a:off x="3454432" y="5206350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 flipH="1">
            <a:off x="2928494" y="5329918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 flipH="1">
            <a:off x="3194551" y="4799716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 flipH="1">
            <a:off x="2800810" y="5115735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 flipH="1">
            <a:off x="2985683" y="4832667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 flipH="1">
            <a:off x="3157482" y="5239302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 flipH="1">
            <a:off x="3126591" y="5053951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 flipH="1">
            <a:off x="2856415" y="4915968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 flipH="1">
            <a:off x="3014117" y="4998561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 flipH="1">
            <a:off x="3306496" y="5348454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 flipH="1">
            <a:off x="3368279" y="4865618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 flipH="1">
            <a:off x="3228300" y="4952116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 flipH="1">
            <a:off x="3306495" y="5126032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 flipH="1">
            <a:off x="3090637" y="5408177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985" name="Straight Connector 41984"/>
          <p:cNvCxnSpPr/>
          <p:nvPr/>
        </p:nvCxnSpPr>
        <p:spPr>
          <a:xfrm>
            <a:off x="4171639" y="3172325"/>
            <a:ext cx="0" cy="10131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88" name="Straight Arrow Connector 41987"/>
          <p:cNvCxnSpPr/>
          <p:nvPr/>
        </p:nvCxnSpPr>
        <p:spPr>
          <a:xfrm flipV="1">
            <a:off x="1586119" y="2470921"/>
            <a:ext cx="997497" cy="721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91" name="Straight Arrow Connector 41990"/>
          <p:cNvCxnSpPr/>
          <p:nvPr/>
        </p:nvCxnSpPr>
        <p:spPr>
          <a:xfrm>
            <a:off x="3874424" y="2357651"/>
            <a:ext cx="2545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>
            <a:off x="3846143" y="3678909"/>
            <a:ext cx="2545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>
            <a:off x="8362496" y="2357651"/>
            <a:ext cx="2545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>
            <a:off x="6936909" y="2357651"/>
            <a:ext cx="2545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>
            <a:off x="5386664" y="2357651"/>
            <a:ext cx="2545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>
          <a:xfrm>
            <a:off x="3874424" y="5111616"/>
            <a:ext cx="2545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/>
          <p:nvPr/>
        </p:nvCxnSpPr>
        <p:spPr>
          <a:xfrm>
            <a:off x="1751051" y="3611006"/>
            <a:ext cx="942286" cy="13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>
            <a:off x="1628162" y="4182573"/>
            <a:ext cx="1065175" cy="715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7" name="TextBox 41996"/>
          <p:cNvSpPr txBox="1"/>
          <p:nvPr/>
        </p:nvSpPr>
        <p:spPr>
          <a:xfrm>
            <a:off x="779509" y="3856646"/>
            <a:ext cx="981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myeloblast</a:t>
            </a:r>
            <a:endParaRPr lang="en-US" sz="1400" dirty="0"/>
          </a:p>
        </p:txBody>
      </p:sp>
      <p:sp>
        <p:nvSpPr>
          <p:cNvPr id="171" name="TextBox 170"/>
          <p:cNvSpPr txBox="1"/>
          <p:nvPr/>
        </p:nvSpPr>
        <p:spPr>
          <a:xfrm>
            <a:off x="2604589" y="2723914"/>
            <a:ext cx="1185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promyelocyte</a:t>
            </a:r>
            <a:endParaRPr lang="en-US" sz="1400" dirty="0"/>
          </a:p>
        </p:txBody>
      </p:sp>
      <p:sp>
        <p:nvSpPr>
          <p:cNvPr id="173" name="TextBox 172"/>
          <p:cNvSpPr txBox="1"/>
          <p:nvPr/>
        </p:nvSpPr>
        <p:spPr>
          <a:xfrm>
            <a:off x="5618083" y="2723914"/>
            <a:ext cx="1313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metamyelocyte</a:t>
            </a:r>
            <a:endParaRPr lang="en-US" sz="1400" dirty="0"/>
          </a:p>
        </p:txBody>
      </p:sp>
      <p:sp>
        <p:nvSpPr>
          <p:cNvPr id="174" name="TextBox 173"/>
          <p:cNvSpPr txBox="1"/>
          <p:nvPr/>
        </p:nvSpPr>
        <p:spPr>
          <a:xfrm>
            <a:off x="7544873" y="2723914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band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8808037" y="2723914"/>
            <a:ext cx="951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neutrophil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4220297" y="2723914"/>
            <a:ext cx="936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myelocyte</a:t>
            </a:r>
            <a:endParaRPr lang="en-US" sz="1400" dirty="0"/>
          </a:p>
        </p:txBody>
      </p:sp>
      <p:sp>
        <p:nvSpPr>
          <p:cNvPr id="177" name="TextBox 176"/>
          <p:cNvSpPr txBox="1"/>
          <p:nvPr/>
        </p:nvSpPr>
        <p:spPr>
          <a:xfrm>
            <a:off x="2626698" y="4016204"/>
            <a:ext cx="1185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promyelocyte</a:t>
            </a:r>
            <a:endParaRPr lang="en-US" sz="1400" dirty="0"/>
          </a:p>
        </p:txBody>
      </p:sp>
      <p:sp>
        <p:nvSpPr>
          <p:cNvPr id="178" name="Oval 177"/>
          <p:cNvSpPr/>
          <p:nvPr/>
        </p:nvSpPr>
        <p:spPr>
          <a:xfrm>
            <a:off x="4296225" y="4737156"/>
            <a:ext cx="823784" cy="757881"/>
          </a:xfrm>
          <a:prstGeom prst="ellipse">
            <a:avLst/>
          </a:prstGeom>
          <a:solidFill>
            <a:srgbClr val="FFD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4448625" y="4889556"/>
            <a:ext cx="548590" cy="48191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 flipH="1">
            <a:off x="4997215" y="5210830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 flipH="1">
            <a:off x="4343593" y="5120215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 flipH="1">
            <a:off x="4528466" y="4837147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 flipH="1">
            <a:off x="4399198" y="4920448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 flipH="1">
            <a:off x="4849279" y="5352934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 flipH="1">
            <a:off x="4911062" y="4870098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 flipH="1">
            <a:off x="4633420" y="5412657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5812909" y="4760794"/>
            <a:ext cx="823784" cy="757881"/>
          </a:xfrm>
          <a:prstGeom prst="ellipse">
            <a:avLst/>
          </a:prstGeom>
          <a:solidFill>
            <a:srgbClr val="FFD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90"/>
          <p:cNvSpPr/>
          <p:nvPr/>
        </p:nvSpPr>
        <p:spPr>
          <a:xfrm rot="572359">
            <a:off x="5895644" y="4860239"/>
            <a:ext cx="392551" cy="537477"/>
          </a:xfrm>
          <a:custGeom>
            <a:avLst/>
            <a:gdLst>
              <a:gd name="connsiteX0" fmla="*/ 0 w 548590"/>
              <a:gd name="connsiteY0" fmla="*/ 240957 h 481913"/>
              <a:gd name="connsiteX1" fmla="*/ 274295 w 548590"/>
              <a:gd name="connsiteY1" fmla="*/ 0 h 481913"/>
              <a:gd name="connsiteX2" fmla="*/ 548590 w 548590"/>
              <a:gd name="connsiteY2" fmla="*/ 240957 h 481913"/>
              <a:gd name="connsiteX3" fmla="*/ 274295 w 548590"/>
              <a:gd name="connsiteY3" fmla="*/ 481914 h 481913"/>
              <a:gd name="connsiteX4" fmla="*/ 0 w 548590"/>
              <a:gd name="connsiteY4" fmla="*/ 240957 h 481913"/>
              <a:gd name="connsiteX0" fmla="*/ 0 w 416784"/>
              <a:gd name="connsiteY0" fmla="*/ 240970 h 481939"/>
              <a:gd name="connsiteX1" fmla="*/ 274295 w 416784"/>
              <a:gd name="connsiteY1" fmla="*/ 13 h 481939"/>
              <a:gd name="connsiteX2" fmla="*/ 416784 w 416784"/>
              <a:gd name="connsiteY2" fmla="*/ 232732 h 481939"/>
              <a:gd name="connsiteX3" fmla="*/ 274295 w 416784"/>
              <a:gd name="connsiteY3" fmla="*/ 481927 h 481939"/>
              <a:gd name="connsiteX4" fmla="*/ 0 w 416784"/>
              <a:gd name="connsiteY4" fmla="*/ 240970 h 481939"/>
              <a:gd name="connsiteX0" fmla="*/ 618 w 417822"/>
              <a:gd name="connsiteY0" fmla="*/ 240970 h 490173"/>
              <a:gd name="connsiteX1" fmla="*/ 274913 w 417822"/>
              <a:gd name="connsiteY1" fmla="*/ 13 h 490173"/>
              <a:gd name="connsiteX2" fmla="*/ 417402 w 417822"/>
              <a:gd name="connsiteY2" fmla="*/ 232732 h 490173"/>
              <a:gd name="connsiteX3" fmla="*/ 357291 w 417822"/>
              <a:gd name="connsiteY3" fmla="*/ 490165 h 490173"/>
              <a:gd name="connsiteX4" fmla="*/ 618 w 417822"/>
              <a:gd name="connsiteY4" fmla="*/ 240970 h 490173"/>
              <a:gd name="connsiteX0" fmla="*/ 44 w 425180"/>
              <a:gd name="connsiteY0" fmla="*/ 257443 h 506646"/>
              <a:gd name="connsiteX1" fmla="*/ 381431 w 425180"/>
              <a:gd name="connsiteY1" fmla="*/ 11 h 506646"/>
              <a:gd name="connsiteX2" fmla="*/ 416828 w 425180"/>
              <a:gd name="connsiteY2" fmla="*/ 249205 h 506646"/>
              <a:gd name="connsiteX3" fmla="*/ 356717 w 425180"/>
              <a:gd name="connsiteY3" fmla="*/ 506638 h 506646"/>
              <a:gd name="connsiteX4" fmla="*/ 44 w 425180"/>
              <a:gd name="connsiteY4" fmla="*/ 257443 h 506646"/>
              <a:gd name="connsiteX0" fmla="*/ 5399 w 422723"/>
              <a:gd name="connsiteY0" fmla="*/ 274950 h 524153"/>
              <a:gd name="connsiteX1" fmla="*/ 163349 w 422723"/>
              <a:gd name="connsiteY1" fmla="*/ 48948 h 524153"/>
              <a:gd name="connsiteX2" fmla="*/ 386786 w 422723"/>
              <a:gd name="connsiteY2" fmla="*/ 17518 h 524153"/>
              <a:gd name="connsiteX3" fmla="*/ 422183 w 422723"/>
              <a:gd name="connsiteY3" fmla="*/ 266712 h 524153"/>
              <a:gd name="connsiteX4" fmla="*/ 362072 w 422723"/>
              <a:gd name="connsiteY4" fmla="*/ 524145 h 524153"/>
              <a:gd name="connsiteX5" fmla="*/ 5399 w 422723"/>
              <a:gd name="connsiteY5" fmla="*/ 274950 h 524153"/>
              <a:gd name="connsiteX0" fmla="*/ 3301 w 420625"/>
              <a:gd name="connsiteY0" fmla="*/ 274950 h 537529"/>
              <a:gd name="connsiteX1" fmla="*/ 161251 w 420625"/>
              <a:gd name="connsiteY1" fmla="*/ 48948 h 537529"/>
              <a:gd name="connsiteX2" fmla="*/ 384688 w 420625"/>
              <a:gd name="connsiteY2" fmla="*/ 17518 h 537529"/>
              <a:gd name="connsiteX3" fmla="*/ 420085 w 420625"/>
              <a:gd name="connsiteY3" fmla="*/ 266712 h 537529"/>
              <a:gd name="connsiteX4" fmla="*/ 359974 w 420625"/>
              <a:gd name="connsiteY4" fmla="*/ 524145 h 537529"/>
              <a:gd name="connsiteX5" fmla="*/ 78874 w 420625"/>
              <a:gd name="connsiteY5" fmla="*/ 477316 h 537529"/>
              <a:gd name="connsiteX6" fmla="*/ 3301 w 420625"/>
              <a:gd name="connsiteY6" fmla="*/ 274950 h 537529"/>
              <a:gd name="connsiteX0" fmla="*/ 3301 w 392551"/>
              <a:gd name="connsiteY0" fmla="*/ 273120 h 537477"/>
              <a:gd name="connsiteX1" fmla="*/ 161251 w 392551"/>
              <a:gd name="connsiteY1" fmla="*/ 47118 h 537477"/>
              <a:gd name="connsiteX2" fmla="*/ 384688 w 392551"/>
              <a:gd name="connsiteY2" fmla="*/ 15688 h 537477"/>
              <a:gd name="connsiteX3" fmla="*/ 345945 w 392551"/>
              <a:gd name="connsiteY3" fmla="*/ 240169 h 537477"/>
              <a:gd name="connsiteX4" fmla="*/ 359974 w 392551"/>
              <a:gd name="connsiteY4" fmla="*/ 522315 h 537477"/>
              <a:gd name="connsiteX5" fmla="*/ 78874 w 392551"/>
              <a:gd name="connsiteY5" fmla="*/ 475486 h 537477"/>
              <a:gd name="connsiteX6" fmla="*/ 3301 w 392551"/>
              <a:gd name="connsiteY6" fmla="*/ 273120 h 53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551" h="537477">
                <a:moveTo>
                  <a:pt x="3301" y="273120"/>
                </a:moveTo>
                <a:cubicBezTo>
                  <a:pt x="17031" y="201725"/>
                  <a:pt x="97686" y="90023"/>
                  <a:pt x="161251" y="47118"/>
                </a:cubicBezTo>
                <a:cubicBezTo>
                  <a:pt x="224816" y="4213"/>
                  <a:pt x="353906" y="-16487"/>
                  <a:pt x="384688" y="15688"/>
                </a:cubicBezTo>
                <a:cubicBezTo>
                  <a:pt x="415470" y="47863"/>
                  <a:pt x="345945" y="107092"/>
                  <a:pt x="345945" y="240169"/>
                </a:cubicBezTo>
                <a:cubicBezTo>
                  <a:pt x="345945" y="373246"/>
                  <a:pt x="404486" y="483096"/>
                  <a:pt x="359974" y="522315"/>
                </a:cubicBezTo>
                <a:cubicBezTo>
                  <a:pt x="315462" y="561534"/>
                  <a:pt x="138320" y="517019"/>
                  <a:pt x="78874" y="475486"/>
                </a:cubicBezTo>
                <a:cubicBezTo>
                  <a:pt x="19428" y="433953"/>
                  <a:pt x="-10429" y="344515"/>
                  <a:pt x="3301" y="273120"/>
                </a:cubicBez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7380952" y="4755513"/>
            <a:ext cx="823784" cy="757881"/>
          </a:xfrm>
          <a:prstGeom prst="ellipse">
            <a:avLst/>
          </a:prstGeom>
          <a:solidFill>
            <a:srgbClr val="FFD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90"/>
          <p:cNvSpPr/>
          <p:nvPr/>
        </p:nvSpPr>
        <p:spPr>
          <a:xfrm rot="572359">
            <a:off x="7469792" y="4861622"/>
            <a:ext cx="385036" cy="513719"/>
          </a:xfrm>
          <a:custGeom>
            <a:avLst/>
            <a:gdLst>
              <a:gd name="connsiteX0" fmla="*/ 0 w 548590"/>
              <a:gd name="connsiteY0" fmla="*/ 240957 h 481913"/>
              <a:gd name="connsiteX1" fmla="*/ 274295 w 548590"/>
              <a:gd name="connsiteY1" fmla="*/ 0 h 481913"/>
              <a:gd name="connsiteX2" fmla="*/ 548590 w 548590"/>
              <a:gd name="connsiteY2" fmla="*/ 240957 h 481913"/>
              <a:gd name="connsiteX3" fmla="*/ 274295 w 548590"/>
              <a:gd name="connsiteY3" fmla="*/ 481914 h 481913"/>
              <a:gd name="connsiteX4" fmla="*/ 0 w 548590"/>
              <a:gd name="connsiteY4" fmla="*/ 240957 h 481913"/>
              <a:gd name="connsiteX0" fmla="*/ 0 w 416784"/>
              <a:gd name="connsiteY0" fmla="*/ 240970 h 481939"/>
              <a:gd name="connsiteX1" fmla="*/ 274295 w 416784"/>
              <a:gd name="connsiteY1" fmla="*/ 13 h 481939"/>
              <a:gd name="connsiteX2" fmla="*/ 416784 w 416784"/>
              <a:gd name="connsiteY2" fmla="*/ 232732 h 481939"/>
              <a:gd name="connsiteX3" fmla="*/ 274295 w 416784"/>
              <a:gd name="connsiteY3" fmla="*/ 481927 h 481939"/>
              <a:gd name="connsiteX4" fmla="*/ 0 w 416784"/>
              <a:gd name="connsiteY4" fmla="*/ 240970 h 481939"/>
              <a:gd name="connsiteX0" fmla="*/ 618 w 417822"/>
              <a:gd name="connsiteY0" fmla="*/ 240970 h 490173"/>
              <a:gd name="connsiteX1" fmla="*/ 274913 w 417822"/>
              <a:gd name="connsiteY1" fmla="*/ 13 h 490173"/>
              <a:gd name="connsiteX2" fmla="*/ 417402 w 417822"/>
              <a:gd name="connsiteY2" fmla="*/ 232732 h 490173"/>
              <a:gd name="connsiteX3" fmla="*/ 357291 w 417822"/>
              <a:gd name="connsiteY3" fmla="*/ 490165 h 490173"/>
              <a:gd name="connsiteX4" fmla="*/ 618 w 417822"/>
              <a:gd name="connsiteY4" fmla="*/ 240970 h 490173"/>
              <a:gd name="connsiteX0" fmla="*/ 44 w 425180"/>
              <a:gd name="connsiteY0" fmla="*/ 257443 h 506646"/>
              <a:gd name="connsiteX1" fmla="*/ 381431 w 425180"/>
              <a:gd name="connsiteY1" fmla="*/ 11 h 506646"/>
              <a:gd name="connsiteX2" fmla="*/ 416828 w 425180"/>
              <a:gd name="connsiteY2" fmla="*/ 249205 h 506646"/>
              <a:gd name="connsiteX3" fmla="*/ 356717 w 425180"/>
              <a:gd name="connsiteY3" fmla="*/ 506638 h 506646"/>
              <a:gd name="connsiteX4" fmla="*/ 44 w 425180"/>
              <a:gd name="connsiteY4" fmla="*/ 257443 h 506646"/>
              <a:gd name="connsiteX0" fmla="*/ 5399 w 422723"/>
              <a:gd name="connsiteY0" fmla="*/ 274950 h 524153"/>
              <a:gd name="connsiteX1" fmla="*/ 163349 w 422723"/>
              <a:gd name="connsiteY1" fmla="*/ 48948 h 524153"/>
              <a:gd name="connsiteX2" fmla="*/ 386786 w 422723"/>
              <a:gd name="connsiteY2" fmla="*/ 17518 h 524153"/>
              <a:gd name="connsiteX3" fmla="*/ 422183 w 422723"/>
              <a:gd name="connsiteY3" fmla="*/ 266712 h 524153"/>
              <a:gd name="connsiteX4" fmla="*/ 362072 w 422723"/>
              <a:gd name="connsiteY4" fmla="*/ 524145 h 524153"/>
              <a:gd name="connsiteX5" fmla="*/ 5399 w 422723"/>
              <a:gd name="connsiteY5" fmla="*/ 274950 h 524153"/>
              <a:gd name="connsiteX0" fmla="*/ 3301 w 420625"/>
              <a:gd name="connsiteY0" fmla="*/ 274950 h 537529"/>
              <a:gd name="connsiteX1" fmla="*/ 161251 w 420625"/>
              <a:gd name="connsiteY1" fmla="*/ 48948 h 537529"/>
              <a:gd name="connsiteX2" fmla="*/ 384688 w 420625"/>
              <a:gd name="connsiteY2" fmla="*/ 17518 h 537529"/>
              <a:gd name="connsiteX3" fmla="*/ 420085 w 420625"/>
              <a:gd name="connsiteY3" fmla="*/ 266712 h 537529"/>
              <a:gd name="connsiteX4" fmla="*/ 359974 w 420625"/>
              <a:gd name="connsiteY4" fmla="*/ 524145 h 537529"/>
              <a:gd name="connsiteX5" fmla="*/ 78874 w 420625"/>
              <a:gd name="connsiteY5" fmla="*/ 477316 h 537529"/>
              <a:gd name="connsiteX6" fmla="*/ 3301 w 420625"/>
              <a:gd name="connsiteY6" fmla="*/ 274950 h 537529"/>
              <a:gd name="connsiteX0" fmla="*/ 3301 w 392551"/>
              <a:gd name="connsiteY0" fmla="*/ 273120 h 537477"/>
              <a:gd name="connsiteX1" fmla="*/ 161251 w 392551"/>
              <a:gd name="connsiteY1" fmla="*/ 47118 h 537477"/>
              <a:gd name="connsiteX2" fmla="*/ 384688 w 392551"/>
              <a:gd name="connsiteY2" fmla="*/ 15688 h 537477"/>
              <a:gd name="connsiteX3" fmla="*/ 345945 w 392551"/>
              <a:gd name="connsiteY3" fmla="*/ 240169 h 537477"/>
              <a:gd name="connsiteX4" fmla="*/ 359974 w 392551"/>
              <a:gd name="connsiteY4" fmla="*/ 522315 h 537477"/>
              <a:gd name="connsiteX5" fmla="*/ 78874 w 392551"/>
              <a:gd name="connsiteY5" fmla="*/ 475486 h 537477"/>
              <a:gd name="connsiteX6" fmla="*/ 3301 w 392551"/>
              <a:gd name="connsiteY6" fmla="*/ 273120 h 537477"/>
              <a:gd name="connsiteX0" fmla="*/ 3301 w 384751"/>
              <a:gd name="connsiteY0" fmla="*/ 276345 h 537575"/>
              <a:gd name="connsiteX1" fmla="*/ 161251 w 384751"/>
              <a:gd name="connsiteY1" fmla="*/ 50343 h 537575"/>
              <a:gd name="connsiteX2" fmla="*/ 384688 w 384751"/>
              <a:gd name="connsiteY2" fmla="*/ 18913 h 537575"/>
              <a:gd name="connsiteX3" fmla="*/ 186196 w 384751"/>
              <a:gd name="connsiteY3" fmla="*/ 286946 h 537575"/>
              <a:gd name="connsiteX4" fmla="*/ 359974 w 384751"/>
              <a:gd name="connsiteY4" fmla="*/ 525540 h 537575"/>
              <a:gd name="connsiteX5" fmla="*/ 78874 w 384751"/>
              <a:gd name="connsiteY5" fmla="*/ 478711 h 537575"/>
              <a:gd name="connsiteX6" fmla="*/ 3301 w 384751"/>
              <a:gd name="connsiteY6" fmla="*/ 276345 h 537575"/>
              <a:gd name="connsiteX0" fmla="*/ 3301 w 390783"/>
              <a:gd name="connsiteY0" fmla="*/ 266775 h 528005"/>
              <a:gd name="connsiteX1" fmla="*/ 161251 w 390783"/>
              <a:gd name="connsiteY1" fmla="*/ 40773 h 528005"/>
              <a:gd name="connsiteX2" fmla="*/ 384688 w 390783"/>
              <a:gd name="connsiteY2" fmla="*/ 9343 h 528005"/>
              <a:gd name="connsiteX3" fmla="*/ 315468 w 390783"/>
              <a:gd name="connsiteY3" fmla="*/ 148143 h 528005"/>
              <a:gd name="connsiteX4" fmla="*/ 186196 w 390783"/>
              <a:gd name="connsiteY4" fmla="*/ 277376 h 528005"/>
              <a:gd name="connsiteX5" fmla="*/ 359974 w 390783"/>
              <a:gd name="connsiteY5" fmla="*/ 515970 h 528005"/>
              <a:gd name="connsiteX6" fmla="*/ 78874 w 390783"/>
              <a:gd name="connsiteY6" fmla="*/ 469141 h 528005"/>
              <a:gd name="connsiteX7" fmla="*/ 3301 w 390783"/>
              <a:gd name="connsiteY7" fmla="*/ 266775 h 528005"/>
              <a:gd name="connsiteX0" fmla="*/ 3301 w 390783"/>
              <a:gd name="connsiteY0" fmla="*/ 266775 h 527600"/>
              <a:gd name="connsiteX1" fmla="*/ 161251 w 390783"/>
              <a:gd name="connsiteY1" fmla="*/ 40773 h 527600"/>
              <a:gd name="connsiteX2" fmla="*/ 384688 w 390783"/>
              <a:gd name="connsiteY2" fmla="*/ 9343 h 527600"/>
              <a:gd name="connsiteX3" fmla="*/ 315468 w 390783"/>
              <a:gd name="connsiteY3" fmla="*/ 148143 h 527600"/>
              <a:gd name="connsiteX4" fmla="*/ 157372 w 390783"/>
              <a:gd name="connsiteY4" fmla="*/ 283053 h 527600"/>
              <a:gd name="connsiteX5" fmla="*/ 359974 w 390783"/>
              <a:gd name="connsiteY5" fmla="*/ 515970 h 527600"/>
              <a:gd name="connsiteX6" fmla="*/ 78874 w 390783"/>
              <a:gd name="connsiteY6" fmla="*/ 469141 h 527600"/>
              <a:gd name="connsiteX7" fmla="*/ 3301 w 390783"/>
              <a:gd name="connsiteY7" fmla="*/ 266775 h 527600"/>
              <a:gd name="connsiteX0" fmla="*/ 3301 w 390783"/>
              <a:gd name="connsiteY0" fmla="*/ 266775 h 518959"/>
              <a:gd name="connsiteX1" fmla="*/ 161251 w 390783"/>
              <a:gd name="connsiteY1" fmla="*/ 40773 h 518959"/>
              <a:gd name="connsiteX2" fmla="*/ 384688 w 390783"/>
              <a:gd name="connsiteY2" fmla="*/ 9343 h 518959"/>
              <a:gd name="connsiteX3" fmla="*/ 315468 w 390783"/>
              <a:gd name="connsiteY3" fmla="*/ 148143 h 518959"/>
              <a:gd name="connsiteX4" fmla="*/ 157372 w 390783"/>
              <a:gd name="connsiteY4" fmla="*/ 283053 h 518959"/>
              <a:gd name="connsiteX5" fmla="*/ 219447 w 390783"/>
              <a:gd name="connsiteY5" fmla="*/ 408642 h 518959"/>
              <a:gd name="connsiteX6" fmla="*/ 359974 w 390783"/>
              <a:gd name="connsiteY6" fmla="*/ 515970 h 518959"/>
              <a:gd name="connsiteX7" fmla="*/ 78874 w 390783"/>
              <a:gd name="connsiteY7" fmla="*/ 469141 h 518959"/>
              <a:gd name="connsiteX8" fmla="*/ 3301 w 390783"/>
              <a:gd name="connsiteY8" fmla="*/ 266775 h 518959"/>
              <a:gd name="connsiteX0" fmla="*/ 3301 w 390489"/>
              <a:gd name="connsiteY0" fmla="*/ 266775 h 518959"/>
              <a:gd name="connsiteX1" fmla="*/ 161251 w 390489"/>
              <a:gd name="connsiteY1" fmla="*/ 40773 h 518959"/>
              <a:gd name="connsiteX2" fmla="*/ 384688 w 390489"/>
              <a:gd name="connsiteY2" fmla="*/ 9343 h 518959"/>
              <a:gd name="connsiteX3" fmla="*/ 315468 w 390489"/>
              <a:gd name="connsiteY3" fmla="*/ 148143 h 518959"/>
              <a:gd name="connsiteX4" fmla="*/ 213153 w 390489"/>
              <a:gd name="connsiteY4" fmla="*/ 158032 h 518959"/>
              <a:gd name="connsiteX5" fmla="*/ 157372 w 390489"/>
              <a:gd name="connsiteY5" fmla="*/ 283053 h 518959"/>
              <a:gd name="connsiteX6" fmla="*/ 219447 w 390489"/>
              <a:gd name="connsiteY6" fmla="*/ 408642 h 518959"/>
              <a:gd name="connsiteX7" fmla="*/ 359974 w 390489"/>
              <a:gd name="connsiteY7" fmla="*/ 515970 h 518959"/>
              <a:gd name="connsiteX8" fmla="*/ 78874 w 390489"/>
              <a:gd name="connsiteY8" fmla="*/ 469141 h 518959"/>
              <a:gd name="connsiteX9" fmla="*/ 3301 w 390489"/>
              <a:gd name="connsiteY9" fmla="*/ 266775 h 518959"/>
              <a:gd name="connsiteX0" fmla="*/ 3301 w 390489"/>
              <a:gd name="connsiteY0" fmla="*/ 266775 h 553932"/>
              <a:gd name="connsiteX1" fmla="*/ 161251 w 390489"/>
              <a:gd name="connsiteY1" fmla="*/ 40773 h 553932"/>
              <a:gd name="connsiteX2" fmla="*/ 384688 w 390489"/>
              <a:gd name="connsiteY2" fmla="*/ 9343 h 553932"/>
              <a:gd name="connsiteX3" fmla="*/ 315468 w 390489"/>
              <a:gd name="connsiteY3" fmla="*/ 148143 h 553932"/>
              <a:gd name="connsiteX4" fmla="*/ 213153 w 390489"/>
              <a:gd name="connsiteY4" fmla="*/ 158032 h 553932"/>
              <a:gd name="connsiteX5" fmla="*/ 157372 w 390489"/>
              <a:gd name="connsiteY5" fmla="*/ 283053 h 553932"/>
              <a:gd name="connsiteX6" fmla="*/ 219447 w 390489"/>
              <a:gd name="connsiteY6" fmla="*/ 408642 h 553932"/>
              <a:gd name="connsiteX7" fmla="*/ 359974 w 390489"/>
              <a:gd name="connsiteY7" fmla="*/ 515970 h 553932"/>
              <a:gd name="connsiteX8" fmla="*/ 240033 w 390489"/>
              <a:gd name="connsiteY8" fmla="*/ 552224 h 553932"/>
              <a:gd name="connsiteX9" fmla="*/ 78874 w 390489"/>
              <a:gd name="connsiteY9" fmla="*/ 469141 h 553932"/>
              <a:gd name="connsiteX10" fmla="*/ 3301 w 390489"/>
              <a:gd name="connsiteY10" fmla="*/ 266775 h 55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0489" h="553932">
                <a:moveTo>
                  <a:pt x="3301" y="266775"/>
                </a:moveTo>
                <a:cubicBezTo>
                  <a:pt x="17031" y="195380"/>
                  <a:pt x="97686" y="83678"/>
                  <a:pt x="161251" y="40773"/>
                </a:cubicBezTo>
                <a:cubicBezTo>
                  <a:pt x="224816" y="-2132"/>
                  <a:pt x="358985" y="-8552"/>
                  <a:pt x="384688" y="9343"/>
                </a:cubicBezTo>
                <a:cubicBezTo>
                  <a:pt x="410391" y="27238"/>
                  <a:pt x="344047" y="114679"/>
                  <a:pt x="315468" y="148143"/>
                </a:cubicBezTo>
                <a:cubicBezTo>
                  <a:pt x="286889" y="181607"/>
                  <a:pt x="239502" y="135547"/>
                  <a:pt x="213153" y="158032"/>
                </a:cubicBezTo>
                <a:cubicBezTo>
                  <a:pt x="186804" y="180517"/>
                  <a:pt x="156333" y="249967"/>
                  <a:pt x="157372" y="283053"/>
                </a:cubicBezTo>
                <a:cubicBezTo>
                  <a:pt x="158411" y="316139"/>
                  <a:pt x="185680" y="369823"/>
                  <a:pt x="219447" y="408642"/>
                </a:cubicBezTo>
                <a:cubicBezTo>
                  <a:pt x="253214" y="447461"/>
                  <a:pt x="356543" y="492040"/>
                  <a:pt x="359974" y="515970"/>
                </a:cubicBezTo>
                <a:cubicBezTo>
                  <a:pt x="363405" y="539900"/>
                  <a:pt x="286883" y="560029"/>
                  <a:pt x="240033" y="552224"/>
                </a:cubicBezTo>
                <a:cubicBezTo>
                  <a:pt x="193183" y="544419"/>
                  <a:pt x="116119" y="509914"/>
                  <a:pt x="78874" y="469141"/>
                </a:cubicBezTo>
                <a:cubicBezTo>
                  <a:pt x="19428" y="427608"/>
                  <a:pt x="-10429" y="338170"/>
                  <a:pt x="3301" y="266775"/>
                </a:cubicBez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8788743" y="4784398"/>
            <a:ext cx="823784" cy="757881"/>
          </a:xfrm>
          <a:prstGeom prst="ellipse">
            <a:avLst/>
          </a:prstGeom>
          <a:solidFill>
            <a:srgbClr val="FFD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90"/>
          <p:cNvSpPr/>
          <p:nvPr/>
        </p:nvSpPr>
        <p:spPr>
          <a:xfrm rot="1597680">
            <a:off x="8835637" y="5038868"/>
            <a:ext cx="154557" cy="24583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90"/>
          <p:cNvSpPr/>
          <p:nvPr/>
        </p:nvSpPr>
        <p:spPr>
          <a:xfrm rot="15910897">
            <a:off x="9062759" y="5207217"/>
            <a:ext cx="126535" cy="33926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90"/>
          <p:cNvSpPr/>
          <p:nvPr/>
        </p:nvSpPr>
        <p:spPr>
          <a:xfrm rot="15910897">
            <a:off x="9128404" y="4794171"/>
            <a:ext cx="144354" cy="33926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5" name="Straight Connector 194"/>
          <p:cNvCxnSpPr>
            <a:stCxn id="192" idx="0"/>
            <a:endCxn id="194" idx="0"/>
          </p:cNvCxnSpPr>
          <p:nvPr/>
        </p:nvCxnSpPr>
        <p:spPr>
          <a:xfrm flipV="1">
            <a:off x="8968007" y="4978050"/>
            <a:ext cx="63543" cy="7385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>
            <a:stCxn id="193" idx="7"/>
          </p:cNvCxnSpPr>
          <p:nvPr/>
        </p:nvCxnSpPr>
        <p:spPr>
          <a:xfrm flipH="1" flipV="1">
            <a:off x="8919909" y="5262627"/>
            <a:ext cx="82837" cy="7971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>
            <a:off x="8338336" y="5124294"/>
            <a:ext cx="2545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>
            <a:off x="6912749" y="5124294"/>
            <a:ext cx="2545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>
            <a:off x="5362504" y="5124294"/>
            <a:ext cx="2545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Box 199"/>
          <p:cNvSpPr txBox="1"/>
          <p:nvPr/>
        </p:nvSpPr>
        <p:spPr>
          <a:xfrm>
            <a:off x="5593923" y="5490557"/>
            <a:ext cx="1313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metamyelocyte</a:t>
            </a:r>
            <a:endParaRPr lang="en-US" sz="1400" dirty="0"/>
          </a:p>
        </p:txBody>
      </p:sp>
      <p:sp>
        <p:nvSpPr>
          <p:cNvPr id="201" name="TextBox 200"/>
          <p:cNvSpPr txBox="1"/>
          <p:nvPr/>
        </p:nvSpPr>
        <p:spPr>
          <a:xfrm>
            <a:off x="7520713" y="5490557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band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8783877" y="5490557"/>
            <a:ext cx="951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neutrophil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4196137" y="5490557"/>
            <a:ext cx="936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myelocyte</a:t>
            </a:r>
            <a:endParaRPr lang="en-US" sz="1400" dirty="0"/>
          </a:p>
        </p:txBody>
      </p:sp>
      <p:sp>
        <p:nvSpPr>
          <p:cNvPr id="204" name="TextBox 203"/>
          <p:cNvSpPr txBox="1"/>
          <p:nvPr/>
        </p:nvSpPr>
        <p:spPr>
          <a:xfrm>
            <a:off x="2609329" y="5535864"/>
            <a:ext cx="1185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promyelocyte</a:t>
            </a:r>
            <a:endParaRPr lang="en-US" sz="1400" dirty="0"/>
          </a:p>
        </p:txBody>
      </p:sp>
      <p:sp>
        <p:nvSpPr>
          <p:cNvPr id="205" name="TextBox 204"/>
          <p:cNvSpPr txBox="1"/>
          <p:nvPr/>
        </p:nvSpPr>
        <p:spPr>
          <a:xfrm>
            <a:off x="1436362" y="2575701"/>
            <a:ext cx="720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normal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1721423" y="3284058"/>
            <a:ext cx="984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PML-RAR</a:t>
            </a:r>
            <a:r>
              <a:rPr lang="el-GR" sz="1400" b="1" dirty="0">
                <a:solidFill>
                  <a:srgbClr val="FF0000"/>
                </a:solidFill>
              </a:rPr>
              <a:t>α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1308121" y="4461369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PML-RAR</a:t>
            </a:r>
            <a:r>
              <a:rPr lang="el-GR" sz="1400" b="1" dirty="0">
                <a:solidFill>
                  <a:srgbClr val="FF0000"/>
                </a:solidFill>
              </a:rPr>
              <a:t>α</a:t>
            </a:r>
            <a:endParaRPr lang="en-US" sz="1400" b="1" dirty="0">
              <a:solidFill>
                <a:srgbClr val="FF0000"/>
              </a:solidFill>
            </a:endParaRPr>
          </a:p>
          <a:p>
            <a:r>
              <a:rPr lang="en-US" sz="1400" b="1" dirty="0">
                <a:solidFill>
                  <a:srgbClr val="FF0000"/>
                </a:solidFill>
              </a:rPr>
              <a:t>+ ATRA</a:t>
            </a:r>
          </a:p>
        </p:txBody>
      </p:sp>
      <p:sp>
        <p:nvSpPr>
          <p:cNvPr id="41998" name="TextBox 41997"/>
          <p:cNvSpPr txBox="1"/>
          <p:nvPr/>
        </p:nvSpPr>
        <p:spPr>
          <a:xfrm>
            <a:off x="4320385" y="3129076"/>
            <a:ext cx="40123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Production of abnormal RAR</a:t>
            </a:r>
            <a:r>
              <a:rPr lang="el-GR" dirty="0"/>
              <a:t>α</a:t>
            </a:r>
            <a:r>
              <a:rPr lang="en-US" dirty="0"/>
              <a:t> protein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Repression of RAR</a:t>
            </a:r>
            <a:r>
              <a:rPr lang="el-GR" dirty="0"/>
              <a:t>α</a:t>
            </a:r>
            <a:r>
              <a:rPr lang="en-US" dirty="0"/>
              <a:t> target genes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Blocked differentiation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APL</a:t>
            </a:r>
          </a:p>
        </p:txBody>
      </p:sp>
      <p:sp>
        <p:nvSpPr>
          <p:cNvPr id="41999" name="TextBox 41998"/>
          <p:cNvSpPr txBox="1"/>
          <p:nvPr/>
        </p:nvSpPr>
        <p:spPr>
          <a:xfrm>
            <a:off x="4935222" y="6042199"/>
            <a:ext cx="3693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ATRA-induced myeloid differentiation</a:t>
            </a:r>
          </a:p>
        </p:txBody>
      </p:sp>
      <p:sp>
        <p:nvSpPr>
          <p:cNvPr id="42000" name="Right Brace 41999"/>
          <p:cNvSpPr/>
          <p:nvPr/>
        </p:nvSpPr>
        <p:spPr>
          <a:xfrm rot="5400000">
            <a:off x="6764965" y="3094824"/>
            <a:ext cx="274348" cy="5635001"/>
          </a:xfrm>
          <a:prstGeom prst="rightBrace">
            <a:avLst>
              <a:gd name="adj1" fmla="val 11768"/>
              <a:gd name="adj2" fmla="val 5150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77" grpId="0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200" grpId="0"/>
      <p:bldP spid="201" grpId="0"/>
      <p:bldP spid="202" grpId="0"/>
      <p:bldP spid="203" grpId="0"/>
      <p:bldP spid="204" grpId="0"/>
      <p:bldP spid="206" grpId="0"/>
      <p:bldP spid="207" grpId="0"/>
      <p:bldP spid="41998" grpId="0"/>
      <p:bldP spid="41999" grpId="0"/>
      <p:bldP spid="4200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124200" y="152400"/>
            <a:ext cx="5608638" cy="808038"/>
          </a:xfrm>
        </p:spPr>
        <p:txBody>
          <a:bodyPr anchor="t"/>
          <a:lstStyle/>
          <a:p>
            <a:r>
              <a:rPr lang="en-US" altLang="en-US"/>
              <a:t>Leukemogenesis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060575" y="1377951"/>
            <a:ext cx="7454900" cy="1806575"/>
          </a:xfrm>
          <a:solidFill>
            <a:schemeClr val="accent6">
              <a:lumMod val="60000"/>
              <a:lumOff val="40000"/>
            </a:schemeClr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Know which constitutional and genetic conditions predispose to the development of leukemia </a:t>
            </a:r>
          </a:p>
        </p:txBody>
      </p:sp>
    </p:spTree>
    <p:extLst>
      <p:ext uri="{BB962C8B-B14F-4D97-AF65-F5344CB8AC3E}">
        <p14:creationId xmlns:p14="http://schemas.microsoft.com/office/powerpoint/2010/main" val="3314509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A156A716-7857-D34B-9CDB-2C2B37804448}" vid="{94BA6E4C-853C-4A43-B92C-A561C3530A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9A214DB234C54691908C6F3DF6D4DB" ma:contentTypeVersion="16" ma:contentTypeDescription="Create a new document." ma:contentTypeScope="" ma:versionID="50ed737f5f2bd7ceaa98a187e0ccaa75">
  <xsd:schema xmlns:xsd="http://www.w3.org/2001/XMLSchema" xmlns:xs="http://www.w3.org/2001/XMLSchema" xmlns:p="http://schemas.microsoft.com/office/2006/metadata/properties" xmlns:ns2="5e0533bb-bfdf-45c4-9e5c-1558b0841ffd" xmlns:ns3="9c46be9e-554d-43f0-bc75-21fbb32bf30c" targetNamespace="http://schemas.microsoft.com/office/2006/metadata/properties" ma:root="true" ma:fieldsID="23697daaef9795037ab5ec31f3c509ee" ns2:_="" ns3:_="">
    <xsd:import namespace="5e0533bb-bfdf-45c4-9e5c-1558b0841ffd"/>
    <xsd:import namespace="9c46be9e-554d-43f0-bc75-21fbb32bf30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0533bb-bfdf-45c4-9e5c-1558b0841ff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f2caf26-25ad-42a2-bb61-6898ce245ac9}" ma:internalName="TaxCatchAll" ma:showField="CatchAllData" ma:web="5e0533bb-bfdf-45c4-9e5c-1558b0841f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46be9e-554d-43f0-bc75-21fbb32bf3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9e17280-6357-4f01-98d8-aff652f546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e0533bb-bfdf-45c4-9e5c-1558b0841ffd" xsi:nil="true"/>
    <lcf76f155ced4ddcb4097134ff3c332f xmlns="9c46be9e-554d-43f0-bc75-21fbb32bf30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8B8361C-D8C6-42E2-8469-CB6444BA4E0F}"/>
</file>

<file path=customXml/itemProps2.xml><?xml version="1.0" encoding="utf-8"?>
<ds:datastoreItem xmlns:ds="http://schemas.openxmlformats.org/officeDocument/2006/customXml" ds:itemID="{FA72D31D-F1EB-4D3C-B6A9-BFEACBEEDBD5}"/>
</file>

<file path=customXml/itemProps3.xml><?xml version="1.0" encoding="utf-8"?>
<ds:datastoreItem xmlns:ds="http://schemas.openxmlformats.org/officeDocument/2006/customXml" ds:itemID="{D533A1B7-BD8A-47A4-BE98-9EDC9E7657C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719</TotalTime>
  <Words>4438</Words>
  <Application>Microsoft Office PowerPoint</Application>
  <PresentationFormat>Widescreen</PresentationFormat>
  <Paragraphs>651</Paragraphs>
  <Slides>60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9" baseType="lpstr">
      <vt:lpstr>Arial</vt:lpstr>
      <vt:lpstr>Arial Narrow</vt:lpstr>
      <vt:lpstr>Calibri</vt:lpstr>
      <vt:lpstr>Calibri Light</vt:lpstr>
      <vt:lpstr>Palatino</vt:lpstr>
      <vt:lpstr>Symbol</vt:lpstr>
      <vt:lpstr>Times New Roman</vt:lpstr>
      <vt:lpstr>Wingdings</vt:lpstr>
      <vt:lpstr>Office Theme</vt:lpstr>
      <vt:lpstr>Acute and Chronic Myeloid Leukemia</vt:lpstr>
      <vt:lpstr>This talk will follow the topical structure suggested by the ABP:</vt:lpstr>
      <vt:lpstr>Classification of Myeloid Neoplasms</vt:lpstr>
      <vt:lpstr>Part 1: Acute Myeloid Leukemia</vt:lpstr>
      <vt:lpstr>Acute Myeloid Leukemia</vt:lpstr>
      <vt:lpstr>Recurring Cytogenetic Lesions</vt:lpstr>
      <vt:lpstr>PowerPoint Presentation</vt:lpstr>
      <vt:lpstr>t(15;17) and ATRA</vt:lpstr>
      <vt:lpstr>Leukemogenesis</vt:lpstr>
      <vt:lpstr>Major Myeloid Leukemia Predispositions</vt:lpstr>
      <vt:lpstr>Marrow Failure and MDS/AML</vt:lpstr>
      <vt:lpstr>Marrow Failure and MDS/AML</vt:lpstr>
      <vt:lpstr>Marrow Failure and MDS/AML</vt:lpstr>
      <vt:lpstr>Marrow Failure and MDS/AML</vt:lpstr>
      <vt:lpstr>t-AML</vt:lpstr>
      <vt:lpstr>t-AML</vt:lpstr>
      <vt:lpstr>Acute Myeloid Leukemia</vt:lpstr>
      <vt:lpstr>Epidemiology</vt:lpstr>
      <vt:lpstr>Epidemiology</vt:lpstr>
      <vt:lpstr>Epidemiology</vt:lpstr>
      <vt:lpstr>Epidemiology</vt:lpstr>
      <vt:lpstr>Monozygotic twins</vt:lpstr>
      <vt:lpstr>Prognostic Factors &amp;  Risk Stratification</vt:lpstr>
      <vt:lpstr>Prognostic Factors not used</vt:lpstr>
      <vt:lpstr>“Traditional” Risk Stratification</vt:lpstr>
      <vt:lpstr>Update: Incorporation of MRD</vt:lpstr>
      <vt:lpstr>“Current” Risk Stratification</vt:lpstr>
      <vt:lpstr>Acute Myeloid Leukemia</vt:lpstr>
      <vt:lpstr>Classification</vt:lpstr>
      <vt:lpstr>PowerPoint Presentation</vt:lpstr>
      <vt:lpstr>WHO: clinical/molecular; 20% blasts</vt:lpstr>
      <vt:lpstr>Immunophenotype</vt:lpstr>
      <vt:lpstr>Immunophenotype</vt:lpstr>
      <vt:lpstr>Acute Leukemia of Ambiguous Lineage</vt:lpstr>
      <vt:lpstr>Acute Myeloid Leukemia</vt:lpstr>
      <vt:lpstr>Therapy</vt:lpstr>
      <vt:lpstr>Current Standard Therapy</vt:lpstr>
      <vt:lpstr>Current Standard Therapy</vt:lpstr>
      <vt:lpstr>Current Standard Therapy</vt:lpstr>
      <vt:lpstr>Clinical aspects of APL</vt:lpstr>
      <vt:lpstr>MDS vs. AML</vt:lpstr>
      <vt:lpstr>Hyperleukocytosis</vt:lpstr>
      <vt:lpstr>Hyperleukocytosis</vt:lpstr>
      <vt:lpstr>Late Effects in AML</vt:lpstr>
      <vt:lpstr>Radiation in AML</vt:lpstr>
      <vt:lpstr>Part 2: Chronic Myeloid Leukemia</vt:lpstr>
      <vt:lpstr>Chronic Myeloid Leukemia</vt:lpstr>
      <vt:lpstr>CML: Biology</vt:lpstr>
      <vt:lpstr>CML: Definition</vt:lpstr>
      <vt:lpstr>CML: Molecular Biology</vt:lpstr>
      <vt:lpstr>Chronic Myeloid Leukemia</vt:lpstr>
      <vt:lpstr>CML: Clinical Features</vt:lpstr>
      <vt:lpstr>CML: Diagnosis</vt:lpstr>
      <vt:lpstr>Chronic Myeloid Leukemia</vt:lpstr>
      <vt:lpstr>CML: Treatment</vt:lpstr>
      <vt:lpstr>CML: Impact of Tyrosine Kinase Inhibitors</vt:lpstr>
      <vt:lpstr>CML: Treatment of CML-CP</vt:lpstr>
      <vt:lpstr>CML: Response</vt:lpstr>
      <vt:lpstr>CML: Response</vt:lpstr>
      <vt:lpstr>CML: Response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Sonya Jones</dc:creator>
  <cp:lastModifiedBy>Jerrod Liveoak</cp:lastModifiedBy>
  <cp:revision>30</cp:revision>
  <dcterms:created xsi:type="dcterms:W3CDTF">2020-10-02T16:01:30Z</dcterms:created>
  <dcterms:modified xsi:type="dcterms:W3CDTF">2020-12-16T19:30:34Z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0x010100579A214DB234C54691908C6F3DF6D4DB</vt:lpwstr>
  </property>
  <property fmtid="{D5CDD505-2E9C-101B-9397-08002B2CF9AE}" pid="3" name="Order">
    <vt:r8>100</vt:r8>
  </property>
</Properties>
</file>