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7" r:id="rId3"/>
    <p:sldId id="267" r:id="rId4"/>
    <p:sldId id="268" r:id="rId5"/>
    <p:sldId id="270" r:id="rId6"/>
    <p:sldId id="272" r:id="rId7"/>
    <p:sldId id="275" r:id="rId8"/>
    <p:sldId id="409" r:id="rId9"/>
    <p:sldId id="279" r:id="rId10"/>
    <p:sldId id="281" r:id="rId11"/>
    <p:sldId id="287" r:id="rId12"/>
    <p:sldId id="288" r:id="rId13"/>
    <p:sldId id="258" r:id="rId14"/>
    <p:sldId id="259" r:id="rId15"/>
    <p:sldId id="294" r:id="rId16"/>
    <p:sldId id="302" r:id="rId17"/>
    <p:sldId id="334" r:id="rId18"/>
    <p:sldId id="316" r:id="rId19"/>
    <p:sldId id="309" r:id="rId20"/>
    <p:sldId id="305" r:id="rId21"/>
    <p:sldId id="310" r:id="rId22"/>
    <p:sldId id="260" r:id="rId23"/>
    <p:sldId id="410" r:id="rId24"/>
    <p:sldId id="300" r:id="rId25"/>
    <p:sldId id="311" r:id="rId26"/>
    <p:sldId id="312" r:id="rId27"/>
    <p:sldId id="315" r:id="rId28"/>
    <p:sldId id="319" r:id="rId29"/>
    <p:sldId id="320" r:id="rId30"/>
    <p:sldId id="436" r:id="rId31"/>
    <p:sldId id="438" r:id="rId32"/>
    <p:sldId id="439" r:id="rId33"/>
    <p:sldId id="321" r:id="rId34"/>
    <p:sldId id="411" r:id="rId35"/>
    <p:sldId id="328" r:id="rId36"/>
    <p:sldId id="332" r:id="rId37"/>
    <p:sldId id="333" r:id="rId38"/>
    <p:sldId id="307" r:id="rId39"/>
    <p:sldId id="335" r:id="rId40"/>
    <p:sldId id="314" r:id="rId41"/>
    <p:sldId id="336" r:id="rId42"/>
    <p:sldId id="266" r:id="rId43"/>
    <p:sldId id="337" r:id="rId44"/>
    <p:sldId id="341" r:id="rId45"/>
    <p:sldId id="342" r:id="rId46"/>
    <p:sldId id="355" r:id="rId47"/>
    <p:sldId id="415" r:id="rId48"/>
    <p:sldId id="340" r:id="rId49"/>
    <p:sldId id="339" r:id="rId50"/>
    <p:sldId id="343" r:id="rId51"/>
    <p:sldId id="354" r:id="rId52"/>
    <p:sldId id="350" r:id="rId53"/>
    <p:sldId id="433" r:id="rId54"/>
    <p:sldId id="360" r:id="rId55"/>
    <p:sldId id="361" r:id="rId56"/>
    <p:sldId id="434" r:id="rId57"/>
    <p:sldId id="367" r:id="rId58"/>
    <p:sldId id="430" r:id="rId59"/>
    <p:sldId id="431" r:id="rId60"/>
    <p:sldId id="368" r:id="rId61"/>
    <p:sldId id="440" r:id="rId62"/>
    <p:sldId id="371" r:id="rId63"/>
    <p:sldId id="426" r:id="rId64"/>
    <p:sldId id="376" r:id="rId65"/>
    <p:sldId id="435" r:id="rId66"/>
    <p:sldId id="364" r:id="rId67"/>
    <p:sldId id="384" r:id="rId68"/>
    <p:sldId id="388" r:id="rId69"/>
    <p:sldId id="365" r:id="rId70"/>
    <p:sldId id="390" r:id="rId71"/>
    <p:sldId id="392" r:id="rId72"/>
    <p:sldId id="393" r:id="rId73"/>
    <p:sldId id="394" r:id="rId74"/>
    <p:sldId id="396" r:id="rId75"/>
    <p:sldId id="403" r:id="rId76"/>
    <p:sldId id="418" r:id="rId77"/>
    <p:sldId id="419" r:id="rId78"/>
    <p:sldId id="420" r:id="rId79"/>
    <p:sldId id="397" r:id="rId80"/>
    <p:sldId id="417" r:id="rId81"/>
    <p:sldId id="408" r:id="rId82"/>
    <p:sldId id="421" r:id="rId83"/>
    <p:sldId id="395" r:id="rId8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eney, Matthew" initials="HM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86877" autoAdjust="0"/>
  </p:normalViewPr>
  <p:slideViewPr>
    <p:cSldViewPr snapToGrid="0" snapToObjects="1">
      <p:cViewPr varScale="1">
        <p:scale>
          <a:sx n="95" d="100"/>
          <a:sy n="95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84B008-53D5-4580-AAEE-44461DF8E3E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5B80EF-0C86-490A-8D2E-8E1BA2DE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 of iron in</a:t>
            </a:r>
            <a:r>
              <a:rPr lang="en-US" baseline="0" dirty="0"/>
              <a:t> body.  Adults have approx. 3-5 grams total.  Take in 0.5 to 2 mg per day via duodenum.  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Most iron is in the bone marrow &amp; mature erythrocytes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Iron for new RBC synthesis is primarily from </a:t>
            </a:r>
            <a:r>
              <a:rPr lang="en-US" baseline="0" dirty="0" err="1"/>
              <a:t>reticuloendothelial</a:t>
            </a:r>
            <a:r>
              <a:rPr lang="en-US" baseline="0" dirty="0"/>
              <a:t> macrophages, which recycle iron from old RBCs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Circulating iron is bound to transferrin (only approx. 0.1% of total body iron)</a:t>
            </a:r>
          </a:p>
          <a:p>
            <a:pPr marL="174708" indent="-174708">
              <a:buFontTx/>
              <a:buChar char="-"/>
            </a:pPr>
            <a:endParaRPr lang="en-US" baseline="0" dirty="0"/>
          </a:p>
          <a:p>
            <a:r>
              <a:rPr lang="en-US" baseline="0" dirty="0"/>
              <a:t>Iron uptake by erythroid precursors occurs via transferrin cycle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- </a:t>
            </a:r>
            <a:r>
              <a:rPr lang="en-US" altLang="en-US" dirty="0"/>
              <a:t>Other tissues are much less dependent on the transferrin cycle for iron uptake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Erythroid precursors “shed” transferrin receptors into the serum (</a:t>
            </a:r>
            <a:r>
              <a:rPr lang="en-US" altLang="en-US" i="1" dirty="0" err="1">
                <a:solidFill>
                  <a:srgbClr val="FF0000"/>
                </a:solidFill>
              </a:rPr>
              <a:t>sTfR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 err="1">
                <a:sym typeface="Symbol" panose="05050102010706020507" pitchFamily="18" charset="2"/>
              </a:rPr>
              <a:t>sTfR</a:t>
            </a:r>
            <a:r>
              <a:rPr lang="en-US" altLang="en-US" dirty="0">
                <a:sym typeface="Symbol" panose="05050102010706020507" pitchFamily="18" charset="2"/>
              </a:rPr>
              <a:t> is roughly a measure of </a:t>
            </a:r>
            <a:r>
              <a:rPr lang="en-US" altLang="en-US" dirty="0" err="1">
                <a:sym typeface="Symbol" panose="05050102010706020507" pitchFamily="18" charset="2"/>
              </a:rPr>
              <a:t>erythropoietic</a:t>
            </a:r>
            <a:r>
              <a:rPr lang="en-US" altLang="en-US" dirty="0">
                <a:sym typeface="Symbol" panose="05050102010706020507" pitchFamily="18" charset="2"/>
              </a:rPr>
              <a:t> activity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Erythropoiesis rapidly becomes iron-restricted with  </a:t>
            </a:r>
            <a:r>
              <a:rPr lang="en-US" altLang="en-US" dirty="0">
                <a:sym typeface="Symbol" panose="05050102010706020507" pitchFamily="18" charset="2"/>
              </a:rPr>
              <a:t> </a:t>
            </a:r>
            <a:r>
              <a:rPr lang="en-US" altLang="en-US" dirty="0"/>
              <a:t>plasma iron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Transferrin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- 10% of non-albumin protein in serum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Binds 2 iron atoms @ 10</a:t>
            </a:r>
            <a:r>
              <a:rPr lang="en-US" altLang="en-US" baseline="30000" dirty="0"/>
              <a:t>-23</a:t>
            </a:r>
            <a:r>
              <a:rPr lang="en-US" altLang="en-US" dirty="0"/>
              <a:t> M</a:t>
            </a:r>
            <a:r>
              <a:rPr lang="en-US" altLang="en-US" baseline="30000" dirty="0"/>
              <a:t>-1</a:t>
            </a:r>
            <a:r>
              <a:rPr lang="en-US" altLang="en-US" dirty="0"/>
              <a:t> affinity 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Carries iron throughout the circulation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Delivers it to cell transferrin receptors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Ferritin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Stores iron within cells 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Polymer of 24 polypeptide subunits 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Holds up to 4500 iron atoms / </a:t>
            </a:r>
            <a:r>
              <a:rPr lang="en-US" altLang="en-US" dirty="0" err="1"/>
              <a:t>multimer</a:t>
            </a:r>
            <a:r>
              <a:rPr lang="en-US" altLang="en-US" dirty="0"/>
              <a:t> 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</a:t>
            </a:r>
            <a:r>
              <a:rPr lang="en-US" altLang="en-US" dirty="0" err="1"/>
              <a:t>Oxido</a:t>
            </a:r>
            <a:r>
              <a:rPr lang="en-US" altLang="en-US" dirty="0"/>
              <a:t>-reductase activity</a:t>
            </a:r>
          </a:p>
          <a:p>
            <a:pPr marL="116472" indent="-116472">
              <a:spcBef>
                <a:spcPts val="0"/>
              </a:spcBef>
              <a:buFont typeface="Times" charset="0"/>
              <a:buChar char="•"/>
              <a:defRPr/>
            </a:pPr>
            <a:r>
              <a:rPr lang="en-US" altLang="en-US" dirty="0"/>
              <a:t>  Iron can be mobilized when needed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E9A3-FCF5-490D-876C-A051AD83DE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15963"/>
            <a:ext cx="6276975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Powers JM and O’Brien SH. How I Approach</a:t>
            </a:r>
            <a:r>
              <a:rPr lang="en-US" baseline="0" dirty="0"/>
              <a:t> Iron Deficiency with and without Anemia. </a:t>
            </a:r>
            <a:r>
              <a:rPr lang="en-US" i="1" dirty="0" err="1"/>
              <a:t>Pediatr</a:t>
            </a:r>
            <a:r>
              <a:rPr lang="en-US" i="1" dirty="0"/>
              <a:t> Blood Cancer. </a:t>
            </a:r>
            <a:r>
              <a:rPr lang="en-US"/>
              <a:t>2018;e27544.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7DCD6-370C-4EFE-9080-3450B641A31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Iron Deficiency - Pediatric Grand Rounds Tyler - 3.20.2014</a:t>
            </a:r>
          </a:p>
        </p:txBody>
      </p:sp>
    </p:spTree>
    <p:extLst>
      <p:ext uri="{BB962C8B-B14F-4D97-AF65-F5344CB8AC3E}">
        <p14:creationId xmlns:p14="http://schemas.microsoft.com/office/powerpoint/2010/main" val="112889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15963"/>
            <a:ext cx="6276975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7DCD6-370C-4EFE-9080-3450B641A31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Iron Deficiency - Pediatric Grand Rounds Tyler - 3.20.2014</a:t>
            </a:r>
          </a:p>
        </p:txBody>
      </p:sp>
    </p:spTree>
    <p:extLst>
      <p:ext uri="{BB962C8B-B14F-4D97-AF65-F5344CB8AC3E}">
        <p14:creationId xmlns:p14="http://schemas.microsoft.com/office/powerpoint/2010/main" val="99451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Iron Deficiency - Pediatric Grand Rounds Tyler - 3.20.2014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7DCD6-370C-4EFE-9080-3450B641A3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6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30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4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Powers and Buchanan. Disorders</a:t>
            </a:r>
            <a:r>
              <a:rPr lang="en-US" baseline="0" dirty="0"/>
              <a:t> of Iron. Pediatric Hematology/Oncology Clinics, 2020. Pg. 397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E9A3-FCF5-490D-876C-A051AD83DE4D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1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Powers and Buchanan. Disorders</a:t>
            </a:r>
            <a:r>
              <a:rPr lang="en-US" baseline="0" dirty="0"/>
              <a:t> of Iron. Pediatric Hematology/Oncology Clinics, 2020. Pg. 397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2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Yolk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sac prior to liver (first 6 weeks)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Liver, spleen &amp; marrow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6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week of gestation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blood formation in liver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Fetal liver site of pure erythropoiesis during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months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Erythroid precursors represent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approx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50% of nucleated cells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Liver is chief organ of hematopoiesis from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6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fetal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Continues thru first postnatal week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During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fetal month, hematopoiesis also detected in spleen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Continues thru first postnatal week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Myeloid period of hematopoiesis commences during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fetal month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Becomes quantitatively important by sixth month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During last 3 months of gestation, bone marrow is chief site of blood 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Marrow cellularity becomes maximal at ~30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week of gestation…volume of marrow occupied by hematopoietic tissue continues to increase until term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376B-791B-4EA3-8D59-AF5A4E3DF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4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3C2D2-5E45-4C3F-8F08-61301EB25282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11200"/>
            <a:ext cx="6296025" cy="3541713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Iron Deficiency - Pediatric Grand Rounds Tyler - 3.20.2014</a:t>
            </a:r>
          </a:p>
        </p:txBody>
      </p:sp>
    </p:spTree>
    <p:extLst>
      <p:ext uri="{BB962C8B-B14F-4D97-AF65-F5344CB8AC3E}">
        <p14:creationId xmlns:p14="http://schemas.microsoft.com/office/powerpoint/2010/main" val="1400062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8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4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15963"/>
            <a:ext cx="6276975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7DCD6-370C-4EFE-9080-3450B641A31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Iron Deficiency - Pediatric Grand Rounds Tyler - 3.20.2014</a:t>
            </a:r>
          </a:p>
        </p:txBody>
      </p:sp>
    </p:spTree>
    <p:extLst>
      <p:ext uri="{BB962C8B-B14F-4D97-AF65-F5344CB8AC3E}">
        <p14:creationId xmlns:p14="http://schemas.microsoft.com/office/powerpoint/2010/main" val="1014698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Gross et al. J </a:t>
            </a:r>
            <a:r>
              <a:rPr lang="en-US" altLang="en-US" dirty="0" err="1"/>
              <a:t>Pediatr</a:t>
            </a:r>
            <a:r>
              <a:rPr lang="en-US" altLang="en-US" dirty="0"/>
              <a:t> 1976; 88:796-9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FIGURE 1 and FIGURE 2</a:t>
            </a:r>
          </a:p>
          <a:p>
            <a:pPr eaLnBrk="1" hangingPunct="1">
              <a:spcBef>
                <a:spcPct val="0"/>
              </a:spcBef>
            </a:pPr>
            <a:endParaRPr lang="en-US" altLang="en-US" i="1" dirty="0"/>
          </a:p>
          <a:p>
            <a:pPr eaLnBrk="1" hangingPunct="1">
              <a:spcBef>
                <a:spcPct val="0"/>
              </a:spcBef>
            </a:pPr>
            <a:endParaRPr lang="en-US" altLang="en-US" i="1" dirty="0"/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Inability to absorb oral iron is believed to be an extremely rare cause of therapeutic failure in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treatment of iron deficiency anemia. Six patients who had failed to respond to oral iron therapy were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studied by a simple oral absorption test and contrasted with 25 patients with untreated iron deficiency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anemia and JO normal subjects. All six of the patients who were therapeutic failures demonstrated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impaired iron absorption in the absence of other clinical evidence of gastrointestinal disease. </a:t>
            </a:r>
            <a:r>
              <a:rPr lang="en-US" altLang="en-US" b="1" i="1" dirty="0"/>
              <a:t>In the 25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i="1" dirty="0"/>
              <a:t>newly diagnosed patients with iron deficiency, 24 demonstrated elevated iron absorptions while 10 iron replete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i="1" dirty="0"/>
              <a:t>normal subjects had minimal elevations in their serum iron values following the administration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i="1" dirty="0"/>
              <a:t>of the test dose of 1 mg of elemental iron per kilogram</a:t>
            </a:r>
            <a:r>
              <a:rPr lang="en-US" altLang="en-US" i="1" dirty="0"/>
              <a:t>. </a:t>
            </a:r>
            <a:r>
              <a:rPr lang="en-US" altLang="en-US" i="1" dirty="0">
                <a:solidFill>
                  <a:srgbClr val="FF0000"/>
                </a:solidFill>
              </a:rPr>
              <a:t>When the therapeutic failures were treated with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parenteral iron, all had a therapeutic response. In addition, after treatment the impaired absorption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of iron improved transiently. </a:t>
            </a:r>
            <a:r>
              <a:rPr lang="en-US" altLang="en-US" i="1" dirty="0"/>
              <a:t>All children who absorbed iron readily responded to oral iron therapy.</a:t>
            </a:r>
            <a:endParaRPr lang="en-US" altLang="en-US" dirty="0"/>
          </a:p>
        </p:txBody>
      </p:sp>
      <p:sp>
        <p:nvSpPr>
          <p:cNvPr id="1249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319815-70D1-4DB1-ADDD-5E0537A92B0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22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15963"/>
            <a:ext cx="6276975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7DCD6-370C-4EFE-9080-3450B641A31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Iron Deficiency - Pediatric Grand Rounds Tyler - 3.20.2014</a:t>
            </a:r>
          </a:p>
        </p:txBody>
      </p:sp>
    </p:spTree>
    <p:extLst>
      <p:ext uri="{BB962C8B-B14F-4D97-AF65-F5344CB8AC3E}">
        <p14:creationId xmlns:p14="http://schemas.microsoft.com/office/powerpoint/2010/main" val="270926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Iron Deficiency - Pediatric Grand Rounds Tyler - 3.20.2014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7DCD6-370C-4EFE-9080-3450B641A31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03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15963"/>
            <a:ext cx="6276975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7DCD6-370C-4EFE-9080-3450B641A31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Iron Deficiency - Pediatric Grand Rounds Tyler - 3.20.2014</a:t>
            </a:r>
          </a:p>
        </p:txBody>
      </p:sp>
    </p:spTree>
    <p:extLst>
      <p:ext uri="{BB962C8B-B14F-4D97-AF65-F5344CB8AC3E}">
        <p14:creationId xmlns:p14="http://schemas.microsoft.com/office/powerpoint/2010/main" val="1355843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7CFD4-2890-4523-82D3-241F60CD5941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47675" y="717550"/>
            <a:ext cx="6286500" cy="3536950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As iron stores increase, the capacity of transferrin will be exceeded, and unbound iron will accumulated.</a:t>
            </a:r>
          </a:p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This free iron accumulates in organs, forms free radicals and reactive oxygen species,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which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damage membrane lipids and cellular contents, leading to organ toxicity.</a:t>
            </a:r>
          </a:p>
        </p:txBody>
      </p:sp>
    </p:spTree>
    <p:extLst>
      <p:ext uri="{BB962C8B-B14F-4D97-AF65-F5344CB8AC3E}">
        <p14:creationId xmlns:p14="http://schemas.microsoft.com/office/powerpoint/2010/main" val="23848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 of hemoglobin synthesis and red cell production decreases dramatically during first few days after delivery </a:t>
            </a:r>
          </a:p>
          <a:p>
            <a:pPr lvl="1">
              <a:lnSpc>
                <a:spcPct val="11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Production of red cells/hemoglobin decreases by a factor of 2 to 3 in first few days after birth</a:t>
            </a:r>
          </a:p>
          <a:p>
            <a:pPr lvl="1">
              <a:lnSpc>
                <a:spcPct val="11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Decreases by a factor of 10 during first week of life</a:t>
            </a:r>
          </a:p>
          <a:p>
            <a:pPr>
              <a:lnSpc>
                <a:spcPct val="11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 in red cell production due to sudden increase in tissue oxygen level, which corresponds with almost absent EPO in plasma</a:t>
            </a:r>
          </a:p>
          <a:p>
            <a:pPr>
              <a:lnSpc>
                <a:spcPct val="11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 of production reaches a minimum during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week of life, increases during following months and reaches maximum at about 3 months of age (at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mL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pRBCs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day or 2% of circulating red cell mass per day)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376B-791B-4EA3-8D59-AF5A4E3DF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6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35CD6-BF2A-4D93-8CB5-BEEE9B7E400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717550"/>
            <a:ext cx="6286500" cy="35369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611"/>
              </a:spcAft>
              <a:defRPr/>
            </a:pPr>
            <a:r>
              <a:rPr lang="en-US" sz="2400" dirty="0"/>
              <a:t>Strong founder effect – Northern European Caucasians</a:t>
            </a:r>
          </a:p>
          <a:p>
            <a:pPr>
              <a:spcBef>
                <a:spcPts val="0"/>
              </a:spcBef>
              <a:spcAft>
                <a:spcPts val="611"/>
              </a:spcAft>
              <a:defRPr/>
            </a:pPr>
            <a:r>
              <a:rPr lang="en-US" sz="2400" dirty="0"/>
              <a:t>Most commonly due to homozygosity of C282Y mutation</a:t>
            </a:r>
          </a:p>
          <a:p>
            <a:pPr lvl="1">
              <a:spcBef>
                <a:spcPts val="0"/>
              </a:spcBef>
              <a:spcAft>
                <a:spcPts val="611"/>
              </a:spcAft>
              <a:defRPr/>
            </a:pPr>
            <a:r>
              <a:rPr lang="en-US" u="sng" dirty="0"/>
              <a:t>High prevalence</a:t>
            </a:r>
            <a:r>
              <a:rPr lang="en-US" dirty="0"/>
              <a:t> 1 in 400 homozygous, 1 in 10 heterozygous </a:t>
            </a:r>
          </a:p>
          <a:p>
            <a:pPr lvl="1">
              <a:spcBef>
                <a:spcPts val="0"/>
              </a:spcBef>
              <a:spcAft>
                <a:spcPts val="611"/>
              </a:spcAft>
              <a:defRPr/>
            </a:pPr>
            <a:r>
              <a:rPr lang="en-US" u="sng" dirty="0"/>
              <a:t>Low penetrance</a:t>
            </a:r>
            <a:r>
              <a:rPr lang="en-US" dirty="0"/>
              <a:t> ~25% C282Y homozygotes develop disease</a:t>
            </a:r>
          </a:p>
          <a:p>
            <a:pPr>
              <a:spcBef>
                <a:spcPts val="0"/>
              </a:spcBef>
              <a:spcAft>
                <a:spcPts val="611"/>
              </a:spcAft>
              <a:defRPr/>
            </a:pPr>
            <a:r>
              <a:rPr lang="en-US" sz="2400" dirty="0"/>
              <a:t>Rarely symptomatic in children but many queries about it because of affected relatives.</a:t>
            </a:r>
          </a:p>
          <a:p>
            <a:pPr>
              <a:spcBef>
                <a:spcPts val="0"/>
              </a:spcBef>
              <a:spcAft>
                <a:spcPts val="611"/>
              </a:spcAft>
              <a:defRPr/>
            </a:pPr>
            <a:r>
              <a:rPr lang="en-US" sz="2400" dirty="0"/>
              <a:t>Testing: </a:t>
            </a:r>
            <a:r>
              <a:rPr lang="en-US" sz="2400" u="sng" dirty="0"/>
              <a:t>Molecular</a:t>
            </a:r>
            <a:r>
              <a:rPr lang="en-US" sz="2400" dirty="0"/>
              <a:t> – HFE gene analysis; </a:t>
            </a:r>
            <a:r>
              <a:rPr lang="en-US" sz="2400" u="sng" dirty="0"/>
              <a:t>Biochemical</a:t>
            </a:r>
            <a:r>
              <a:rPr lang="en-US" sz="2400" dirty="0"/>
              <a:t> – Transferrin saturation, serum ferritin</a:t>
            </a:r>
          </a:p>
          <a:p>
            <a:pPr>
              <a:spcBef>
                <a:spcPts val="0"/>
              </a:spcBef>
              <a:spcAft>
                <a:spcPts val="611"/>
              </a:spcAft>
              <a:defRPr/>
            </a:pPr>
            <a:r>
              <a:rPr lang="en-US" sz="2400" dirty="0"/>
              <a:t>Management of C282Y/C282Y homozygote</a:t>
            </a:r>
          </a:p>
          <a:p>
            <a:pPr lvl="1">
              <a:spcBef>
                <a:spcPts val="0"/>
              </a:spcBef>
              <a:spcAft>
                <a:spcPts val="611"/>
              </a:spcAft>
              <a:defRPr/>
            </a:pPr>
            <a:r>
              <a:rPr lang="en-US" dirty="0"/>
              <a:t>Monitoring  iron studies, low iron diet, abstain from alcohol.</a:t>
            </a:r>
          </a:p>
          <a:p>
            <a:pPr lvl="1">
              <a:spcBef>
                <a:spcPts val="0"/>
              </a:spcBef>
              <a:spcAft>
                <a:spcPts val="611"/>
              </a:spcAft>
              <a:defRPr/>
            </a:pPr>
            <a:r>
              <a:rPr lang="en-US" dirty="0"/>
              <a:t>Treatment – therapeutic phlebotomy</a:t>
            </a:r>
          </a:p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764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11"/>
              </a:spcAft>
            </a:pPr>
            <a:r>
              <a:rPr lang="en-US" b="1" dirty="0"/>
              <a:t>Iron loading in patients on chronic transfusion varies by underlying disease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11"/>
              </a:spcAft>
            </a:pPr>
            <a:r>
              <a:rPr lang="en-US" dirty="0"/>
              <a:t>Patients with thalassemia, sickle cell disease and Diamond-</a:t>
            </a:r>
            <a:r>
              <a:rPr lang="en-US" dirty="0" err="1"/>
              <a:t>Blackfan</a:t>
            </a:r>
            <a:r>
              <a:rPr lang="en-US" dirty="0"/>
              <a:t> anemia receiving chronic transfusion therapy load iron at different rates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11"/>
              </a:spcAft>
            </a:pPr>
            <a:r>
              <a:rPr lang="en-US" dirty="0"/>
              <a:t>Multifactorial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11"/>
              </a:spcAft>
            </a:pPr>
            <a:r>
              <a:rPr lang="en-US" dirty="0"/>
              <a:t>Variability in </a:t>
            </a:r>
            <a:r>
              <a:rPr lang="en-US" dirty="0" err="1"/>
              <a:t>erythropoeitic</a:t>
            </a:r>
            <a:r>
              <a:rPr lang="en-US" dirty="0"/>
              <a:t> activity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11"/>
              </a:spcAft>
            </a:pPr>
            <a:r>
              <a:rPr lang="en-US" dirty="0"/>
              <a:t>Variability in iron parameters and </a:t>
            </a:r>
            <a:r>
              <a:rPr lang="en-US" dirty="0" err="1"/>
              <a:t>hepcidin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11"/>
              </a:spcAft>
            </a:pPr>
            <a:r>
              <a:rPr lang="en-US" dirty="0">
                <a:sym typeface="Wingdings" panose="05000000000000000000" pitchFamily="2" charset="2"/>
              </a:rPr>
              <a:t>Data sparse in oncology patients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Iron Deficiency - Pediatric Grand Rounds Tyler - 3.20.2014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7DCD6-370C-4EFE-9080-3450B641A315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71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646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</a:pPr>
            <a:r>
              <a:rPr lang="en-US" altLang="en-US" b="1" dirty="0"/>
              <a:t>Folate</a:t>
            </a:r>
            <a:r>
              <a:rPr lang="en-US" altLang="en-US" dirty="0"/>
              <a:t>:</a:t>
            </a:r>
          </a:p>
          <a:p>
            <a:pPr lvl="1">
              <a:spcBef>
                <a:spcPts val="611"/>
              </a:spcBef>
            </a:pPr>
            <a:r>
              <a:rPr lang="en-US" altLang="en-US" dirty="0"/>
              <a:t>Facilitates biochemical reactions involving one </a:t>
            </a:r>
            <a:r>
              <a:rPr lang="en-US" altLang="en-US" u="sng" dirty="0"/>
              <a:t>carbon transfers</a:t>
            </a:r>
          </a:p>
          <a:p>
            <a:pPr lvl="1">
              <a:spcBef>
                <a:spcPts val="611"/>
              </a:spcBef>
            </a:pPr>
            <a:r>
              <a:rPr lang="en-US" altLang="en-US" dirty="0"/>
              <a:t>Facilitates </a:t>
            </a:r>
            <a:r>
              <a:rPr lang="en-US" altLang="en-US" u="sng" dirty="0"/>
              <a:t>purine biosynthesis</a:t>
            </a:r>
          </a:p>
          <a:p>
            <a:pPr>
              <a:spcBef>
                <a:spcPts val="611"/>
              </a:spcBef>
            </a:pPr>
            <a:r>
              <a:rPr lang="en-US" altLang="en-US" b="1" dirty="0"/>
              <a:t>Vitamin B</a:t>
            </a:r>
            <a:r>
              <a:rPr lang="en-US" altLang="en-US" b="1" baseline="-25000" dirty="0"/>
              <a:t>12</a:t>
            </a:r>
            <a:endParaRPr lang="en-US" altLang="en-US" b="1" dirty="0"/>
          </a:p>
          <a:p>
            <a:pPr lvl="1">
              <a:spcBef>
                <a:spcPts val="611"/>
              </a:spcBef>
            </a:pPr>
            <a:r>
              <a:rPr lang="en-US" altLang="en-US" u="sng" dirty="0"/>
              <a:t>Methionine synthesis </a:t>
            </a:r>
          </a:p>
          <a:p>
            <a:pPr lvl="1">
              <a:spcBef>
                <a:spcPts val="611"/>
              </a:spcBef>
            </a:pPr>
            <a:r>
              <a:rPr lang="en-US" altLang="en-US" dirty="0"/>
              <a:t>Formation of </a:t>
            </a:r>
            <a:r>
              <a:rPr lang="en-US" altLang="en-US" u="sng" dirty="0" err="1"/>
              <a:t>succinyl</a:t>
            </a:r>
            <a:r>
              <a:rPr lang="en-US" altLang="en-US" u="sng" dirty="0"/>
              <a:t> coenzyme</a:t>
            </a:r>
            <a:r>
              <a:rPr lang="en-US" altLang="en-US" dirty="0"/>
              <a:t> A from </a:t>
            </a:r>
            <a:r>
              <a:rPr lang="en-US" altLang="en-US" dirty="0" err="1"/>
              <a:t>methylmalonyl</a:t>
            </a:r>
            <a:r>
              <a:rPr lang="en-US" altLang="en-US" dirty="0"/>
              <a:t> coenzyme A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defTabSz="931774"/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defTabSz="931774"/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Bottom line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 Required for DNA synthesis and regulation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9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CB50A1-C58D-4287-B7C7-56AE6BCCEF80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5775" y="733425"/>
            <a:ext cx="6505575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en-US" dirty="0"/>
              <a:t>Images from 2019 ASPHO presentation – courtesty of Mark D. Fleming, MD, DPhil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8189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DF7052F-5A91-492B-8F47-024D0E523088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5775" y="733425"/>
            <a:ext cx="6505575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en-US" dirty="0"/>
              <a:t>From 2019 ASPHO talk - Mark D. Fleming, MD, DPhil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034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47289F-9C0B-42BB-A863-9F3DDAFC392A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5775" y="733425"/>
            <a:ext cx="6505575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948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505838-19D9-4061-ACFD-B78967F3CA35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0538" y="736600"/>
            <a:ext cx="6496050" cy="36544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947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C524E5-5B20-4CDF-9FF2-CF9FEA72A6F8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5775" y="733425"/>
            <a:ext cx="6505575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en-US"/>
              <a:t>Mark D. Fleming, MD, DPhil</a:t>
            </a: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27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adults,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78% of red cells appear as biconcave discs, 18% as bowl forms,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3% as other cell types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spherocytes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poikilocytes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term infants, only 43% are biconcave discs, 40% as bowl forms, up to 14% as cells with morphologic distortions</a:t>
            </a:r>
          </a:p>
          <a:p>
            <a:pPr>
              <a:lnSpc>
                <a:spcPct val="120000"/>
              </a:lnSpc>
              <a:spcBef>
                <a:spcPts val="611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premature infants, even more marked difference in morphology</a:t>
            </a:r>
          </a:p>
          <a:p>
            <a:pPr lvl="1"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40% discs, 30% bowls, up to 27% other morphology</a:t>
            </a:r>
          </a:p>
          <a:p>
            <a:pPr lvl="1">
              <a:lnSpc>
                <a:spcPct val="120000"/>
              </a:lnSpc>
              <a:spcBef>
                <a:spcPts val="611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frequency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dysmorphology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hematologically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neonates makes it difficult to diagnosis specific red cell disorders at birth</a:t>
            </a:r>
          </a:p>
          <a:p>
            <a:pPr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severe, condition referred to as “infantile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pyknocytosis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376B-791B-4EA3-8D59-AF5A4E3DFA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ED1833-9F9B-421A-B0FC-26A5AEAA0EB8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5775" y="733425"/>
            <a:ext cx="6505575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/>
              <a:t>Laboratory Findings</a:t>
            </a:r>
          </a:p>
          <a:p>
            <a:pPr>
              <a:spcBef>
                <a:spcPct val="0"/>
              </a:spcBef>
            </a:pPr>
            <a:r>
              <a:rPr lang="en-US" altLang="en-US" dirty="0" err="1"/>
              <a:t>Macrocytosis</a:t>
            </a:r>
            <a:r>
              <a:rPr lang="en-US" altLang="en-US" dirty="0"/>
              <a:t>, relatively low reticulocyte count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Mild thrombocytopenia and/or neutropenia</a:t>
            </a:r>
          </a:p>
          <a:p>
            <a:pPr>
              <a:spcBef>
                <a:spcPct val="0"/>
              </a:spcBef>
            </a:pPr>
            <a:r>
              <a:rPr lang="en-US" altLang="en-US" dirty="0" err="1"/>
              <a:t>Hypersegmentation</a:t>
            </a:r>
            <a:r>
              <a:rPr lang="en-US" altLang="en-US" dirty="0"/>
              <a:t> of neutrophils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Megaloblastic changes in marrow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524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7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11"/>
              </a:spcAft>
            </a:pPr>
            <a:r>
              <a:rPr lang="en-US" altLang="en-US" dirty="0"/>
              <a:t>Present in all meat and dairy products</a:t>
            </a:r>
          </a:p>
          <a:p>
            <a:pPr>
              <a:spcBef>
                <a:spcPct val="0"/>
              </a:spcBef>
              <a:spcAft>
                <a:spcPts val="611"/>
              </a:spcAft>
            </a:pPr>
            <a:r>
              <a:rPr lang="en-US" altLang="en-US" dirty="0"/>
              <a:t>Intrinsic factor (IF) required for absorption</a:t>
            </a:r>
          </a:p>
          <a:p>
            <a:pPr lvl="1"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produced by gastric parietal cells</a:t>
            </a:r>
          </a:p>
          <a:p>
            <a:pPr lvl="1"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IF-B</a:t>
            </a:r>
            <a:r>
              <a:rPr lang="en-US" altLang="en-US" baseline="-25000" dirty="0">
                <a:sym typeface="Symbol" panose="05050102010706020507" pitchFamily="18" charset="2"/>
              </a:rPr>
              <a:t>12</a:t>
            </a:r>
            <a:r>
              <a:rPr lang="en-US" altLang="en-US" dirty="0">
                <a:sym typeface="Symbol" panose="05050102010706020507" pitchFamily="18" charset="2"/>
              </a:rPr>
              <a:t> complex binds to </a:t>
            </a:r>
            <a:r>
              <a:rPr lang="en-US" altLang="en-US" dirty="0" err="1">
                <a:sym typeface="Symbol" panose="05050102010706020507" pitchFamily="18" charset="2"/>
              </a:rPr>
              <a:t>cubulin</a:t>
            </a:r>
            <a:r>
              <a:rPr lang="en-US" altLang="en-US" dirty="0">
                <a:sym typeface="Symbol" panose="05050102010706020507" pitchFamily="18" charset="2"/>
              </a:rPr>
              <a:t> receptors in terminal ileum and absorbed</a:t>
            </a:r>
          </a:p>
          <a:p>
            <a:pPr>
              <a:spcBef>
                <a:spcPct val="0"/>
              </a:spcBef>
              <a:spcAft>
                <a:spcPts val="611"/>
              </a:spcAft>
            </a:pPr>
            <a:r>
              <a:rPr lang="en-US" altLang="en-US" dirty="0">
                <a:sym typeface="Symbol" panose="05050102010706020507" pitchFamily="18" charset="2"/>
              </a:rPr>
              <a:t>Transported by </a:t>
            </a:r>
            <a:r>
              <a:rPr lang="en-US" altLang="en-US" dirty="0" err="1">
                <a:sym typeface="Symbol" panose="05050102010706020507" pitchFamily="18" charset="2"/>
              </a:rPr>
              <a:t>transcobalamin</a:t>
            </a:r>
            <a:r>
              <a:rPr lang="en-US" altLang="en-US" dirty="0">
                <a:sym typeface="Symbol" panose="05050102010706020507" pitchFamily="18" charset="2"/>
              </a:rPr>
              <a:t> (TC-I and TC-II) in plasma</a:t>
            </a:r>
          </a:p>
          <a:p>
            <a:pPr>
              <a:spcBef>
                <a:spcPct val="0"/>
              </a:spcBef>
              <a:spcAft>
                <a:spcPts val="611"/>
              </a:spcAft>
            </a:pPr>
            <a:r>
              <a:rPr lang="en-US" altLang="en-US" dirty="0" err="1">
                <a:sym typeface="Symbol" panose="05050102010706020507" pitchFamily="18" charset="2"/>
              </a:rPr>
              <a:t>Transcobalamin</a:t>
            </a:r>
            <a:r>
              <a:rPr lang="en-US" altLang="en-US" dirty="0">
                <a:sym typeface="Symbol" panose="05050102010706020507" pitchFamily="18" charset="2"/>
              </a:rPr>
              <a:t> II (TC-II) required for entry into cells</a:t>
            </a:r>
          </a:p>
          <a:p>
            <a:pPr>
              <a:spcBef>
                <a:spcPct val="0"/>
              </a:spcBef>
              <a:spcAft>
                <a:spcPts val="611"/>
              </a:spcAft>
            </a:pPr>
            <a:r>
              <a:rPr lang="en-US" altLang="en-US" dirty="0">
                <a:sym typeface="Symbol" panose="05050102010706020507" pitchFamily="18" charset="2"/>
              </a:rPr>
              <a:t>Abundant B</a:t>
            </a:r>
            <a:r>
              <a:rPr lang="en-US" altLang="en-US" baseline="-25000" dirty="0">
                <a:sym typeface="Symbol" panose="05050102010706020507" pitchFamily="18" charset="2"/>
              </a:rPr>
              <a:t>12</a:t>
            </a:r>
            <a:r>
              <a:rPr lang="en-US" altLang="en-US" dirty="0">
                <a:sym typeface="Symbol" panose="05050102010706020507" pitchFamily="18" charset="2"/>
              </a:rPr>
              <a:t> stores in liver and other tissues (2-5 year supply)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5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evaluation – Adult Pernicious anemia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Autoantibodies</a:t>
            </a:r>
          </a:p>
          <a:p>
            <a:pPr>
              <a:lnSpc>
                <a:spcPct val="80000"/>
              </a:lnSpc>
            </a:pPr>
            <a:r>
              <a:rPr lang="en-US" altLang="en-US" i="1" dirty="0"/>
              <a:t>Against intrinsic factor</a:t>
            </a:r>
            <a:r>
              <a:rPr lang="en-US" altLang="en-US" dirty="0"/>
              <a:t> (IF) are specific but not sensitive</a:t>
            </a:r>
            <a:endParaRPr lang="en-US" altLang="en-US" sz="2900" dirty="0"/>
          </a:p>
          <a:p>
            <a:pPr>
              <a:lnSpc>
                <a:spcPct val="80000"/>
              </a:lnSpc>
            </a:pPr>
            <a:r>
              <a:rPr lang="en-US" altLang="en-US" dirty="0"/>
              <a:t>50% of patients with pernicious anemia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Rare in normal individuals</a:t>
            </a:r>
          </a:p>
          <a:p>
            <a:pPr>
              <a:lnSpc>
                <a:spcPct val="80000"/>
              </a:lnSpc>
            </a:pPr>
            <a:endParaRPr lang="en-US" altLang="en-US" i="1" dirty="0"/>
          </a:p>
          <a:p>
            <a:pPr>
              <a:lnSpc>
                <a:spcPct val="80000"/>
              </a:lnSpc>
            </a:pPr>
            <a:r>
              <a:rPr lang="en-US" altLang="en-US" i="1" dirty="0"/>
              <a:t>Against gastric parietal cells</a:t>
            </a:r>
            <a:r>
              <a:rPr lang="en-US" altLang="en-US" dirty="0"/>
              <a:t> are sensitive but not specific</a:t>
            </a:r>
            <a:endParaRPr lang="en-US" altLang="en-US" sz="2900" dirty="0"/>
          </a:p>
          <a:p>
            <a:pPr>
              <a:lnSpc>
                <a:spcPct val="80000"/>
              </a:lnSpc>
            </a:pPr>
            <a:r>
              <a:rPr lang="en-US" altLang="en-US" dirty="0"/>
              <a:t>85% of patients with pernicious anemia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But also 3-10% of normal individuals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/>
              <a:t>Schilling test (of historical interest)</a:t>
            </a:r>
            <a:endParaRPr lang="en-US" altLang="en-US" sz="3300" dirty="0"/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en-US" altLang="en-US" sz="2000" dirty="0"/>
              <a:t>Oral administration of radiolabeled B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, with or without intrinsic factor; “chase” dose of IV B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; measure B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 absorption indirectly by urinary excretion</a:t>
            </a:r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en-US" altLang="en-US" sz="2000" dirty="0"/>
              <a:t>Distinguishes IF deficiency from malabsorption</a:t>
            </a:r>
            <a:endParaRPr lang="en-US" altLang="en-US" sz="3300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1106481" lvl="2"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84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Dietary sources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/>
              <a:t>Fresh fruits and leafy vegetables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/>
              <a:t>Meat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/>
              <a:t>Cow and human milk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/>
              <a:t>Cereals and bread (fortified)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Chemical forms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/>
              <a:t>Folic acid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/>
              <a:t>Tetrahydrofolate </a:t>
            </a:r>
            <a:r>
              <a:rPr lang="en-US" altLang="en-US" dirty="0" err="1"/>
              <a:t>monoglutamate</a:t>
            </a:r>
            <a:r>
              <a:rPr lang="en-US" altLang="en-US" dirty="0"/>
              <a:t> (plasma) and </a:t>
            </a:r>
            <a:r>
              <a:rPr lang="en-US" altLang="en-US" dirty="0" err="1"/>
              <a:t>polyglutamates</a:t>
            </a:r>
            <a:r>
              <a:rPr lang="en-US" altLang="en-US" dirty="0"/>
              <a:t> (tissues)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Absorption in </a:t>
            </a:r>
            <a:r>
              <a:rPr lang="en-US" altLang="en-US" u="sng" dirty="0"/>
              <a:t>proximal jejunum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dirty="0"/>
              <a:t>Daily requirement:  3 </a:t>
            </a:r>
            <a:r>
              <a:rPr lang="en-US" altLang="en-US" dirty="0">
                <a:sym typeface="Symbol" panose="05050102010706020507" pitchFamily="18" charset="2"/>
              </a:rPr>
              <a:t>g/kg</a:t>
            </a:r>
          </a:p>
          <a:p>
            <a:endParaRPr lang="en-US" dirty="0"/>
          </a:p>
          <a:p>
            <a:pPr>
              <a:spcBef>
                <a:spcPct val="0"/>
              </a:spcBef>
              <a:buSzPct val="95000"/>
            </a:pPr>
            <a:r>
              <a:rPr lang="en-US" altLang="en-US" sz="2600" u="sng" dirty="0">
                <a:solidFill>
                  <a:srgbClr val="FF7E27"/>
                </a:solidFill>
              </a:rPr>
              <a:t>Decreased intake</a:t>
            </a:r>
            <a:r>
              <a:rPr lang="en-US" altLang="en-US" sz="2600" dirty="0"/>
              <a:t> (rare due to supplementation of packaged foods)</a:t>
            </a:r>
          </a:p>
          <a:p>
            <a:pPr lvl="1">
              <a:spcBef>
                <a:spcPct val="0"/>
              </a:spcBef>
              <a:buSzPct val="95000"/>
            </a:pPr>
            <a:r>
              <a:rPr lang="en-US" altLang="en-US" sz="2600" dirty="0"/>
              <a:t>Severe malnutrition</a:t>
            </a:r>
          </a:p>
          <a:p>
            <a:pPr lvl="1">
              <a:spcBef>
                <a:spcPct val="0"/>
              </a:spcBef>
              <a:buSzPct val="95000"/>
            </a:pPr>
            <a:r>
              <a:rPr lang="en-US" altLang="en-US" sz="2600" dirty="0"/>
              <a:t>Sick premature infant</a:t>
            </a:r>
          </a:p>
          <a:p>
            <a:pPr lvl="1">
              <a:spcBef>
                <a:spcPct val="0"/>
              </a:spcBef>
              <a:buSzPct val="95000"/>
            </a:pPr>
            <a:r>
              <a:rPr lang="en-US" altLang="en-US" sz="2600" dirty="0"/>
              <a:t>Unpasteurized goat milk</a:t>
            </a:r>
          </a:p>
          <a:p>
            <a:pPr>
              <a:spcBef>
                <a:spcPct val="0"/>
              </a:spcBef>
              <a:buSzPct val="95000"/>
            </a:pPr>
            <a:r>
              <a:rPr lang="en-US" altLang="en-US" sz="2600" u="sng" dirty="0">
                <a:solidFill>
                  <a:srgbClr val="FF7E27"/>
                </a:solidFill>
              </a:rPr>
              <a:t>Intestinal malabsorption</a:t>
            </a:r>
            <a:r>
              <a:rPr lang="en-US" altLang="en-US" sz="2600" dirty="0"/>
              <a:t> (celiac disease, inflammatory bowel disease, anticonvulsants)</a:t>
            </a:r>
          </a:p>
          <a:p>
            <a:pPr>
              <a:spcBef>
                <a:spcPct val="0"/>
              </a:spcBef>
              <a:buSzPct val="95000"/>
            </a:pPr>
            <a:r>
              <a:rPr lang="en-US" altLang="en-US" sz="2600" u="sng" dirty="0">
                <a:solidFill>
                  <a:srgbClr val="FF7E27"/>
                </a:solidFill>
              </a:rPr>
              <a:t>Increased requirements</a:t>
            </a:r>
          </a:p>
          <a:p>
            <a:pPr lvl="1">
              <a:spcBef>
                <a:spcPct val="0"/>
              </a:spcBef>
              <a:buSzPct val="95000"/>
            </a:pPr>
            <a:r>
              <a:rPr lang="en-US" altLang="en-US" sz="2600" dirty="0"/>
              <a:t>Pregnancy</a:t>
            </a:r>
          </a:p>
          <a:p>
            <a:pPr lvl="1">
              <a:spcBef>
                <a:spcPct val="0"/>
              </a:spcBef>
              <a:buSzPct val="95000"/>
            </a:pPr>
            <a:r>
              <a:rPr lang="en-US" altLang="en-US" sz="2600" dirty="0"/>
              <a:t>Chronic hemolytic anemia (rare)</a:t>
            </a:r>
          </a:p>
          <a:p>
            <a:pPr>
              <a:spcBef>
                <a:spcPct val="0"/>
              </a:spcBef>
              <a:buSzPct val="95000"/>
            </a:pPr>
            <a:r>
              <a:rPr lang="en-US" altLang="en-US" sz="2600" u="sng" dirty="0">
                <a:solidFill>
                  <a:srgbClr val="FF7E27"/>
                </a:solidFill>
              </a:rPr>
              <a:t>Hereditary</a:t>
            </a:r>
            <a:r>
              <a:rPr lang="en-US" altLang="en-US" sz="2600" dirty="0">
                <a:solidFill>
                  <a:srgbClr val="FF7E27"/>
                </a:solidFill>
              </a:rPr>
              <a:t> folate malabsorption (autosomal recessive) or other inborn errors</a:t>
            </a:r>
          </a:p>
          <a:p>
            <a:endParaRPr lang="en-US" dirty="0"/>
          </a:p>
          <a:p>
            <a:pPr defTabSz="931774"/>
            <a:r>
              <a:rPr lang="en-US" altLang="en-US" dirty="0"/>
              <a:t>Neural tube defects (spina bifida, anencephaly) </a:t>
            </a:r>
          </a:p>
          <a:p>
            <a:endParaRPr lang="en-US" dirty="0"/>
          </a:p>
          <a:p>
            <a:r>
              <a:rPr lang="en-US" u="sng" dirty="0" err="1"/>
              <a:t>Dx</a:t>
            </a:r>
            <a:r>
              <a:rPr lang="en-US" u="sng" dirty="0"/>
              <a:t>/Management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Consistent history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Absence of neurologic manifestations of B</a:t>
            </a:r>
            <a:r>
              <a:rPr lang="en-US" altLang="en-US" baseline="-25000" dirty="0"/>
              <a:t>12</a:t>
            </a:r>
            <a:r>
              <a:rPr lang="en-US" altLang="en-US" dirty="0"/>
              <a:t> deficiency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Reduced serum folate (reflects current status)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Reduced red cell folate (reflects tissue levels)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Megaloblastic changes in CBC ± marrow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Complete response to therapy with physiologic doses of folate (200-400 </a:t>
            </a:r>
            <a:r>
              <a:rPr lang="en-US" altLang="en-US" dirty="0">
                <a:sym typeface="Symbol" panose="05050102010706020507" pitchFamily="18" charset="2"/>
              </a:rPr>
              <a:t>g/day)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13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9A8DF05-AE4C-4609-8F41-2CF8E354A189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5775" y="733425"/>
            <a:ext cx="6505575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635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3050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61B054B-D03C-46EE-963C-AFCC2843DDA0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0538" y="736600"/>
            <a:ext cx="6496050" cy="36544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038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972560" y="8978451"/>
            <a:ext cx="3037840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556A9C-B0F2-44BA-AFF7-8C47F5DF8582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Geneva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Geneva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412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0CBD99-3C30-4933-BCB1-791BBF0CFC88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26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5608F9-AC8C-4952-BC35-D9DC37E049B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0538" y="736600"/>
            <a:ext cx="6496050" cy="36544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70" tIns="49337" rIns="98670" bIns="493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4214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https://commons.wikimedia.org/wiki/File:Oxygen-Haemoglobin_dissociation_curves.svg</a:t>
            </a:r>
          </a:p>
          <a:p>
            <a:endParaRPr lang="en-US" altLang="en-US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C5DB3A-8797-4204-8EC6-F280CC3567BB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04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https://commons.wikimedia.org/wiki/File:Oxygen-Haemoglobin_dissociation_curves.svg</a:t>
            </a:r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8B8027F-E530-42D1-9B9B-CC4179E59B9E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050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2EFBCC-50E1-4191-8B27-2B8A2784FE68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0538" y="736600"/>
            <a:ext cx="6496050" cy="36544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1888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840285-3F39-49FF-9A0C-73237BA61ABC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0538" y="736600"/>
            <a:ext cx="6496050" cy="36544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152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840285-3F39-49FF-9A0C-73237BA61ABC}" type="slidenum">
              <a:rPr lang="en-US" altLang="en-US" smtClean="0"/>
              <a:pPr/>
              <a:t>82</a:t>
            </a:fld>
            <a:endParaRPr lang="en-US" alt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0538" y="736600"/>
            <a:ext cx="6496050" cy="36544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47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31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2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Maternal iron status affects iron stores of neonates</a:t>
            </a:r>
          </a:p>
          <a:p>
            <a:pPr lvl="1">
              <a:lnSpc>
                <a:spcPct val="120000"/>
              </a:lnSpc>
              <a:spcBef>
                <a:spcPts val="611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Fetal iron stores vary linearly with maternal hemoglobin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376B-791B-4EA3-8D59-AF5A4E3DF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dirty="0"/>
              <a:t>Nutritional Anemias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dirty="0"/>
              <a:t>Jacquelyn M. Powers, MD, MS</a:t>
            </a:r>
          </a:p>
          <a:p>
            <a:r>
              <a:rPr lang="en-US" altLang="en-US" dirty="0"/>
              <a:t>Baylor College of Medicine</a:t>
            </a:r>
          </a:p>
          <a:p>
            <a:r>
              <a:rPr lang="en-US" altLang="en-US" dirty="0"/>
              <a:t>Texas Children’s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Anemia</a:t>
            </a:r>
          </a:p>
        </p:txBody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2D3AE383-7472-44FF-ADA5-22577C2D14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7091" y="1690688"/>
            <a:ext cx="11610109" cy="44862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/>
              <a:t>Reduction in red blood cell mass (</a:t>
            </a:r>
            <a:r>
              <a:rPr lang="en-US" sz="3600" dirty="0" err="1"/>
              <a:t>Hct</a:t>
            </a:r>
            <a:r>
              <a:rPr lang="en-US" sz="3600" dirty="0"/>
              <a:t>) or hemoglobin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/>
              <a:t>Hemoglobin &gt;2 SD below mean for age, sex, and race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/>
              <a:t>Affected by age, sex, ethnicity, Tanner stage, altitude, heredity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/>
              <a:t>Physiologic: </a:t>
            </a:r>
            <a:r>
              <a:rPr lang="en-US" sz="3600" dirty="0" err="1"/>
              <a:t>Hgb</a:t>
            </a:r>
            <a:r>
              <a:rPr lang="en-US" sz="3600" dirty="0"/>
              <a:t> too low to meet cellular oxygen demands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>
                <a:sym typeface="Wingdings" panose="05000000000000000000" pitchFamily="2" charset="2"/>
              </a:rPr>
              <a:t>2 </a:t>
            </a:r>
            <a:r>
              <a:rPr lang="en-US" sz="3200" dirty="0" err="1">
                <a:sym typeface="Wingdings" panose="05000000000000000000" pitchFamily="2" charset="2"/>
              </a:rPr>
              <a:t>mo</a:t>
            </a:r>
            <a:r>
              <a:rPr lang="en-US" sz="3200" dirty="0">
                <a:sym typeface="Wingdings" panose="05000000000000000000" pitchFamily="2" charset="2"/>
              </a:rPr>
              <a:t> premature infant, </a:t>
            </a:r>
            <a:r>
              <a:rPr lang="en-US" sz="3200" dirty="0" err="1">
                <a:sym typeface="Wingdings" panose="05000000000000000000" pitchFamily="2" charset="2"/>
              </a:rPr>
              <a:t>Hgb</a:t>
            </a:r>
            <a:r>
              <a:rPr lang="en-US" sz="3200" dirty="0">
                <a:sym typeface="Wingdings" panose="05000000000000000000" pitchFamily="2" charset="2"/>
              </a:rPr>
              <a:t> 7.5  normal for 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/>
              <a:t>2 </a:t>
            </a:r>
            <a:r>
              <a:rPr lang="en-US" sz="3200" dirty="0" err="1"/>
              <a:t>yo</a:t>
            </a:r>
            <a:r>
              <a:rPr lang="en-US" sz="3200" dirty="0"/>
              <a:t> with cyanotic heart disease, </a:t>
            </a:r>
            <a:r>
              <a:rPr lang="en-US" sz="3200" dirty="0" err="1"/>
              <a:t>Hgb</a:t>
            </a:r>
            <a:r>
              <a:rPr lang="en-US" sz="3200" dirty="0"/>
              <a:t> 14 </a:t>
            </a:r>
            <a:r>
              <a:rPr lang="en-US" sz="3200" dirty="0">
                <a:sym typeface="Wingdings" panose="05000000000000000000" pitchFamily="2" charset="2"/>
              </a:rPr>
              <a:t> anemic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57974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Approach to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Commonly taught as either:</a:t>
            </a:r>
          </a:p>
          <a:p>
            <a:r>
              <a:rPr lang="en-US" sz="3200" dirty="0">
                <a:cs typeface="Arial" panose="020B0604020202020204" pitchFamily="34" charset="0"/>
              </a:rPr>
              <a:t>Pathophysiology (production, hemolysis, blood loss) 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					OR</a:t>
            </a:r>
          </a:p>
          <a:p>
            <a:r>
              <a:rPr lang="en-US" sz="3200" dirty="0">
                <a:cs typeface="Arial" panose="020B0604020202020204" pitchFamily="34" charset="0"/>
              </a:rPr>
              <a:t>Based on size (MCV): microcytic, normocytic, macrocytic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		In reality, you consider both simultaneously.</a:t>
            </a:r>
          </a:p>
          <a:p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/>
          <p:cNvSpPr/>
          <p:nvPr/>
        </p:nvSpPr>
        <p:spPr>
          <a:xfrm>
            <a:off x="5052204" y="276045"/>
            <a:ext cx="2449902" cy="1086929"/>
          </a:xfrm>
          <a:prstGeom prst="diamon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Reticulocyte count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8620" y="1362974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Normal / Decreased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4528" y="1362974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Increased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914" y="4025663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Microcytic</a:t>
            </a:r>
          </a:p>
        </p:txBody>
      </p:sp>
      <p:sp>
        <p:nvSpPr>
          <p:cNvPr id="9" name="Diamond 8"/>
          <p:cNvSpPr/>
          <p:nvPr/>
        </p:nvSpPr>
        <p:spPr>
          <a:xfrm>
            <a:off x="1899250" y="2533291"/>
            <a:ext cx="2449902" cy="1086929"/>
          </a:xfrm>
          <a:prstGeom prst="diamon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MCV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8620" y="4025663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Normocytic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4326" y="4025662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Macrocytic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9133" y="4025660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Blood loss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0157" y="4025660"/>
            <a:ext cx="1751162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Hemolysis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054" y="4986071"/>
            <a:ext cx="1563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deficiency</a:t>
            </a:r>
          </a:p>
          <a:p>
            <a:r>
              <a:rPr lang="en-US" dirty="0"/>
              <a:t>Thalassemia</a:t>
            </a:r>
          </a:p>
          <a:p>
            <a:r>
              <a:rPr lang="en-US" dirty="0"/>
              <a:t>ACD (late)</a:t>
            </a:r>
          </a:p>
          <a:p>
            <a:r>
              <a:rPr lang="en-US" dirty="0" err="1"/>
              <a:t>Sideroblastic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28214" y="4986071"/>
            <a:ext cx="1591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</a:t>
            </a:r>
          </a:p>
          <a:p>
            <a:r>
              <a:rPr lang="en-US" dirty="0"/>
              <a:t>ACD (early)</a:t>
            </a:r>
          </a:p>
          <a:p>
            <a:r>
              <a:rPr lang="en-US" dirty="0"/>
              <a:t>Low </a:t>
            </a:r>
            <a:r>
              <a:rPr lang="en-US" dirty="0" err="1"/>
              <a:t>epo</a:t>
            </a:r>
            <a:r>
              <a:rPr lang="en-US" dirty="0"/>
              <a:t>/Renal</a:t>
            </a:r>
          </a:p>
          <a:p>
            <a:r>
              <a:rPr lang="en-US" dirty="0"/>
              <a:t>Hypothyroid</a:t>
            </a:r>
          </a:p>
          <a:p>
            <a:r>
              <a:rPr lang="en-US" dirty="0"/>
              <a:t>BM Invasion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4992" y="4986071"/>
            <a:ext cx="1249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B12/Folate</a:t>
            </a:r>
          </a:p>
          <a:p>
            <a:r>
              <a:rPr lang="en-US" dirty="0"/>
              <a:t>Medication</a:t>
            </a:r>
          </a:p>
          <a:p>
            <a:r>
              <a:rPr lang="en-US" dirty="0"/>
              <a:t>BM Aplasia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5986" y="4986071"/>
            <a:ext cx="1699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Extrinsic to RBC</a:t>
            </a:r>
          </a:p>
          <a:p>
            <a:r>
              <a:rPr lang="en-US" dirty="0"/>
              <a:t> Immune</a:t>
            </a:r>
          </a:p>
          <a:p>
            <a:r>
              <a:rPr lang="en-US" dirty="0"/>
              <a:t> Non-immune</a:t>
            </a:r>
          </a:p>
          <a:p>
            <a:r>
              <a:rPr lang="en-US" u="sng" dirty="0" err="1"/>
              <a:t>Instrinsic</a:t>
            </a:r>
            <a:r>
              <a:rPr lang="en-US" u="sng" dirty="0"/>
              <a:t> to RBC</a:t>
            </a:r>
          </a:p>
          <a:p>
            <a:r>
              <a:rPr lang="en-US" dirty="0"/>
              <a:t> Membrane, </a:t>
            </a:r>
            <a:r>
              <a:rPr lang="en-US" dirty="0" err="1"/>
              <a:t>Hb</a:t>
            </a:r>
            <a:endParaRPr lang="en-US" dirty="0"/>
          </a:p>
          <a:p>
            <a:r>
              <a:rPr lang="en-US" dirty="0"/>
              <a:t> Enzyme</a:t>
            </a:r>
          </a:p>
        </p:txBody>
      </p:sp>
      <p:cxnSp>
        <p:nvCxnSpPr>
          <p:cNvPr id="26" name="Straight Connector 25"/>
          <p:cNvCxnSpPr>
            <a:stCxn id="5" idx="1"/>
          </p:cNvCxnSpPr>
          <p:nvPr/>
        </p:nvCxnSpPr>
        <p:spPr>
          <a:xfrm flipH="1" flipV="1">
            <a:off x="3124201" y="819509"/>
            <a:ext cx="192800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502106" y="819508"/>
            <a:ext cx="192800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6" idx="0"/>
          </p:cNvCxnSpPr>
          <p:nvPr/>
        </p:nvCxnSpPr>
        <p:spPr>
          <a:xfrm>
            <a:off x="3124201" y="819509"/>
            <a:ext cx="0" cy="5434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420046" y="819509"/>
            <a:ext cx="0" cy="5434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12700" y="2145097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19890" y="3659900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977848" y="3076754"/>
            <a:ext cx="9144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356154" y="3076753"/>
            <a:ext cx="9144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8291425" y="3076752"/>
            <a:ext cx="256032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77848" y="3076752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62115" y="3076752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291425" y="3076752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857498" y="3076752"/>
            <a:ext cx="0" cy="914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2"/>
          </p:cNvCxnSpPr>
          <p:nvPr/>
        </p:nvCxnSpPr>
        <p:spPr>
          <a:xfrm flipH="1">
            <a:off x="9420046" y="2130725"/>
            <a:ext cx="10063" cy="9632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6566" y="342454"/>
            <a:ext cx="188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Approach to Anemia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5875" y="1584502"/>
            <a:ext cx="202299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+mn-lt"/>
                <a:cs typeface="Arial" panose="020B0604020202020204" pitchFamily="34" charset="0"/>
              </a:rPr>
              <a:t>Three critical aspects</a:t>
            </a:r>
            <a:r>
              <a:rPr lang="en-US" sz="1600" b="1" dirty="0"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Clinical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CBC/retic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Peripheral smear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42961" y="1622893"/>
            <a:ext cx="14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(Appropriate)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6889" y="1484394"/>
            <a:ext cx="172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(Inappropriate)  Production issue</a:t>
            </a:r>
          </a:p>
        </p:txBody>
      </p:sp>
    </p:spTree>
    <p:extLst>
      <p:ext uri="{BB962C8B-B14F-4D97-AF65-F5344CB8AC3E}">
        <p14:creationId xmlns:p14="http://schemas.microsoft.com/office/powerpoint/2010/main" val="4382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Disorders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Management and Treatment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homeostasis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Maternal-placental transfer of iron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Iron “endowment” occurs during 3</a:t>
            </a:r>
            <a:r>
              <a:rPr lang="en-US" baseline="30000" dirty="0">
                <a:cs typeface="Arial" panose="020B0604020202020204" pitchFamily="34" charset="0"/>
              </a:rPr>
              <a:t>rd</a:t>
            </a:r>
            <a:r>
              <a:rPr lang="en-US" dirty="0">
                <a:cs typeface="Arial" panose="020B0604020202020204" pitchFamily="34" charset="0"/>
              </a:rPr>
              <a:t> trimester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Even in iron-deficient mothers, placenta will continue to remove iron from mother to support fetal development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Full term infants born with adequate iron stores to last approx. 6 months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Preterm infants at greater risk for iron deficiency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Stores depleted by 3 to 4 months of age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5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Arial" panose="020B0604020202020204" pitchFamily="34" charset="0"/>
              </a:rPr>
              <a:t>Iron distribution in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825624"/>
            <a:ext cx="4740671" cy="46274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Healthy adults approx. 3-5 grams total body iron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Net requirement 1-2 mg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Balanced with losses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Majority in RBC’s &amp; bone marrow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Storage iron in liver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Circulating iron bound to transferrin (0.1% total body iron)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cs typeface="Arial" panose="020B0604020202020204" pitchFamily="34" charset="0"/>
              </a:rPr>
              <a:t>Children require higher amounts to support growth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b="24871"/>
          <a:stretch/>
        </p:blipFill>
        <p:spPr>
          <a:xfrm>
            <a:off x="5726847" y="1014754"/>
            <a:ext cx="4979391" cy="540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2928" y="5767490"/>
            <a:ext cx="809837" cy="45576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81" dirty="0">
                <a:solidFill>
                  <a:schemeClr val="bg1"/>
                </a:solidFill>
              </a:rPr>
              <a:t>Liver 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(1000 mg)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0723585" y="3733584"/>
            <a:ext cx="1466735" cy="2033906"/>
          </a:xfrm>
          <a:prstGeom prst="rect">
            <a:avLst/>
          </a:prstGeom>
        </p:spPr>
        <p:txBody>
          <a:bodyPr vert="horz" lIns="77153" tIns="38576" rIns="77153" bIns="3857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From Andrews NC. Iron homeostasis: insights from genetics and animal models. </a:t>
            </a:r>
            <a:r>
              <a:rPr lang="en-US" sz="1200" i="1" dirty="0"/>
              <a:t>Nat Rev Genet. </a:t>
            </a:r>
            <a:r>
              <a:rPr lang="en-US" sz="1200" dirty="0"/>
              <a:t>2000 Dec;1(3):208-17. </a:t>
            </a:r>
            <a:r>
              <a:rPr lang="en-US" sz="1200" dirty="0" err="1"/>
              <a:t>doi</a:t>
            </a:r>
            <a:r>
              <a:rPr lang="en-US" sz="1200" dirty="0"/>
              <a:t>: 10.1038/35042073. © 2000, Macmillan Magazines Ltd. Reprinted with permission.</a:t>
            </a:r>
            <a:endParaRPr lang="en-US" altLang="en-US" sz="8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071" y="3313148"/>
            <a:ext cx="1154483" cy="63748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81" dirty="0">
                <a:solidFill>
                  <a:schemeClr val="bg1"/>
                </a:solidFill>
              </a:rPr>
              <a:t>Muscle 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(Myoglobin)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(300 - 1000 mg)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7365" y="5767490"/>
            <a:ext cx="1021433" cy="45576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81" dirty="0">
                <a:solidFill>
                  <a:schemeClr val="bg1"/>
                </a:solidFill>
              </a:rPr>
              <a:t>Macrophages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(600 mg)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48848" y="2295826"/>
            <a:ext cx="1629070" cy="6374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81" dirty="0">
                <a:solidFill>
                  <a:schemeClr val="bg1"/>
                </a:solidFill>
              </a:rPr>
              <a:t>Circulating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RBC’s 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(1800 -2700 mg)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0341" y="2588675"/>
            <a:ext cx="1066318" cy="45576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81" dirty="0">
                <a:solidFill>
                  <a:schemeClr val="bg1"/>
                </a:solidFill>
              </a:rPr>
              <a:t>Bone Marrow 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(300 mg)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8613" y="4101696"/>
            <a:ext cx="907621" cy="63748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81" dirty="0">
                <a:solidFill>
                  <a:schemeClr val="bg1"/>
                </a:solidFill>
              </a:rPr>
              <a:t>Plasma </a:t>
            </a:r>
            <a:br>
              <a:rPr lang="en-US" sz="1181" dirty="0">
                <a:solidFill>
                  <a:schemeClr val="bg1"/>
                </a:solidFill>
              </a:rPr>
            </a:br>
            <a:r>
              <a:rPr lang="en-US" sz="1181" dirty="0">
                <a:solidFill>
                  <a:schemeClr val="bg1"/>
                </a:solidFill>
              </a:rPr>
              <a:t>transferrin </a:t>
            </a:r>
          </a:p>
          <a:p>
            <a:pPr algn="ctr"/>
            <a:r>
              <a:rPr lang="en-US" sz="1181" dirty="0">
                <a:solidFill>
                  <a:schemeClr val="bg1"/>
                </a:solidFill>
              </a:rPr>
              <a:t>(3 mg)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65429" y="1014754"/>
            <a:ext cx="1347590" cy="303351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25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Iron recycling via macrophages</a:t>
            </a:r>
            <a:endParaRPr lang="en-US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57175" indent="-257175">
              <a:spcAft>
                <a:spcPts val="600"/>
              </a:spcAft>
              <a:buFontTx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Old or damaged RBC’s engulfed by reticuloendothelial macrophages </a:t>
            </a:r>
          </a:p>
          <a:p>
            <a:pPr marL="257175" indent="-257175">
              <a:spcAft>
                <a:spcPts val="600"/>
              </a:spcAft>
              <a:buFontTx/>
              <a:buChar char="•"/>
              <a:defRPr/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Heme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released from RBC</a:t>
            </a:r>
          </a:p>
          <a:p>
            <a:pPr marL="257175" indent="-257175">
              <a:spcAft>
                <a:spcPts val="600"/>
              </a:spcAft>
              <a:buFontTx/>
              <a:buChar char="•"/>
              <a:defRPr/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Heme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oxygenase releases ferritin </a:t>
            </a:r>
          </a:p>
          <a:p>
            <a:pPr marL="257175" indent="-257175">
              <a:spcAft>
                <a:spcPts val="600"/>
              </a:spcAft>
              <a:buFontTx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Ferritin exported via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ferroportin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into the plasma</a:t>
            </a:r>
          </a:p>
          <a:p>
            <a:pPr marL="257175" indent="-257175">
              <a:spcAft>
                <a:spcPts val="600"/>
              </a:spcAft>
              <a:buFontTx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Utilized for erythropoiesis, limits need for additional iron </a:t>
            </a:r>
          </a:p>
          <a:p>
            <a:pPr marL="257175" indent="-257175">
              <a:spcAft>
                <a:spcPts val="600"/>
              </a:spcAft>
              <a:buFontTx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17388" r="13580" b="9057"/>
          <a:stretch/>
        </p:blipFill>
        <p:spPr>
          <a:xfrm>
            <a:off x="7422854" y="1739697"/>
            <a:ext cx="2884715" cy="3363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15583" y="4457052"/>
            <a:ext cx="23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Transferrin transports ferritin to tissues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7622" y="3949112"/>
            <a:ext cx="14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Ferroportin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9883A-45C8-4E93-BF0F-234B82194D84}"/>
              </a:ext>
            </a:extLst>
          </p:cNvPr>
          <p:cNvSpPr/>
          <p:nvPr/>
        </p:nvSpPr>
        <p:spPr>
          <a:xfrm>
            <a:off x="9189179" y="5103383"/>
            <a:ext cx="2811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Created with ©</a:t>
            </a:r>
            <a:r>
              <a:rPr lang="en-US" sz="1200" dirty="0" err="1">
                <a:solidFill>
                  <a:srgbClr val="000000"/>
                </a:solidFill>
              </a:rPr>
              <a:t>BioRender</a:t>
            </a:r>
            <a:r>
              <a:rPr lang="en-US" sz="1200" dirty="0">
                <a:solidFill>
                  <a:srgbClr val="000000"/>
                </a:solidFill>
              </a:rPr>
              <a:t> - biorender.com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068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57461" y="3122869"/>
            <a:ext cx="3379636" cy="1816701"/>
            <a:chOff x="1584" y="1296"/>
            <a:chExt cx="1680" cy="2112"/>
          </a:xfrm>
        </p:grpSpPr>
        <p:sp>
          <p:nvSpPr>
            <p:cNvPr id="715780" name="Line 4"/>
            <p:cNvSpPr>
              <a:spLocks noChangeShapeType="1"/>
            </p:cNvSpPr>
            <p:nvPr/>
          </p:nvSpPr>
          <p:spPr bwMode="auto">
            <a:xfrm>
              <a:off x="1584" y="1344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5781" name="Line 5"/>
            <p:cNvSpPr>
              <a:spLocks noChangeShapeType="1"/>
            </p:cNvSpPr>
            <p:nvPr/>
          </p:nvSpPr>
          <p:spPr bwMode="auto">
            <a:xfrm>
              <a:off x="1584" y="3408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5782" name="Line 6"/>
            <p:cNvSpPr>
              <a:spLocks noChangeShapeType="1"/>
            </p:cNvSpPr>
            <p:nvPr/>
          </p:nvSpPr>
          <p:spPr bwMode="auto">
            <a:xfrm>
              <a:off x="3264" y="1296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15814" name="Rectangle 38"/>
          <p:cNvSpPr>
            <a:spLocks noChangeArrowheads="1"/>
          </p:cNvSpPr>
          <p:nvPr/>
        </p:nvSpPr>
        <p:spPr bwMode="auto">
          <a:xfrm>
            <a:off x="5806679" y="4682393"/>
            <a:ext cx="289323" cy="5143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76356" y="1950639"/>
            <a:ext cx="2097584" cy="742057"/>
            <a:chOff x="716" y="1477"/>
            <a:chExt cx="1392" cy="554"/>
          </a:xfrm>
        </p:grpSpPr>
        <p:sp>
          <p:nvSpPr>
            <p:cNvPr id="715785" name="Text Box 9"/>
            <p:cNvSpPr txBox="1">
              <a:spLocks noChangeArrowheads="1"/>
            </p:cNvSpPr>
            <p:nvPr/>
          </p:nvSpPr>
          <p:spPr bwMode="auto">
            <a:xfrm>
              <a:off x="716" y="1477"/>
              <a:ext cx="139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Mucosal Surface</a:t>
              </a:r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 flipH="1">
              <a:off x="1153" y="1723"/>
              <a:ext cx="46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4273672" y="3831160"/>
            <a:ext cx="1374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Ferritin</a:t>
            </a:r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>
            <a:off x="5951339" y="3332223"/>
            <a:ext cx="0" cy="450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4039386" y="1587525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+3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5438646" y="1804797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+2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rot="6404239" flipH="1" flipV="1">
            <a:off x="5150058" y="1518405"/>
            <a:ext cx="140949" cy="10902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85399" y="4959115"/>
            <a:ext cx="2386905" cy="637579"/>
            <a:chOff x="821" y="2590"/>
            <a:chExt cx="1584" cy="476"/>
          </a:xfrm>
        </p:grpSpPr>
        <p:sp>
          <p:nvSpPr>
            <p:cNvPr id="715801" name="Text Box 25"/>
            <p:cNvSpPr txBox="1">
              <a:spLocks noChangeArrowheads="1"/>
            </p:cNvSpPr>
            <p:nvPr/>
          </p:nvSpPr>
          <p:spPr bwMode="auto">
            <a:xfrm>
              <a:off x="821" y="2813"/>
              <a:ext cx="15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Basolateral Surface</a:t>
              </a:r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 flipV="1">
              <a:off x="1710" y="2590"/>
              <a:ext cx="76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715803" name="Text Box 27"/>
          <p:cNvSpPr txBox="1">
            <a:spLocks noChangeArrowheads="1"/>
          </p:cNvSpPr>
          <p:nvPr/>
        </p:nvSpPr>
        <p:spPr bwMode="auto">
          <a:xfrm>
            <a:off x="6307718" y="4982881"/>
            <a:ext cx="1663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Ferroportin </a:t>
            </a:r>
          </a:p>
        </p:txBody>
      </p:sp>
      <p:sp>
        <p:nvSpPr>
          <p:cNvPr id="715818" name="Line 42"/>
          <p:cNvSpPr>
            <a:spLocks noChangeShapeType="1"/>
          </p:cNvSpPr>
          <p:nvPr/>
        </p:nvSpPr>
        <p:spPr bwMode="auto">
          <a:xfrm>
            <a:off x="5951339" y="4247958"/>
            <a:ext cx="0" cy="370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5820" name="Line 44"/>
          <p:cNvSpPr>
            <a:spLocks noChangeShapeType="1"/>
          </p:cNvSpPr>
          <p:nvPr/>
        </p:nvSpPr>
        <p:spPr bwMode="auto">
          <a:xfrm>
            <a:off x="6096003" y="5453920"/>
            <a:ext cx="322071" cy="3569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5821" name="Text Box 45"/>
          <p:cNvSpPr txBox="1">
            <a:spLocks noChangeArrowheads="1"/>
          </p:cNvSpPr>
          <p:nvPr/>
        </p:nvSpPr>
        <p:spPr bwMode="auto">
          <a:xfrm>
            <a:off x="6288882" y="5401678"/>
            <a:ext cx="1521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Hephaestin</a:t>
            </a:r>
          </a:p>
        </p:txBody>
      </p:sp>
      <p:sp>
        <p:nvSpPr>
          <p:cNvPr id="715827" name="Text Box 51"/>
          <p:cNvSpPr txBox="1">
            <a:spLocks noChangeArrowheads="1"/>
          </p:cNvSpPr>
          <p:nvPr/>
        </p:nvSpPr>
        <p:spPr bwMode="auto">
          <a:xfrm>
            <a:off x="5402169" y="5208797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+2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6211821" y="5810842"/>
            <a:ext cx="2828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Transferrin - bound iron in plasma (Fe</a:t>
            </a:r>
            <a:r>
              <a:rPr lang="en-US" sz="2000" b="1" baseline="30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+3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5453065" y="3782284"/>
            <a:ext cx="1034059" cy="4656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51442" y="1870310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64064" y="2093226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7717" y="3917976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42833" y="4010510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79598" y="3835418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44238" y="3978426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8727708">
            <a:off x="4728259" y="1407291"/>
            <a:ext cx="2844673" cy="2951231"/>
          </a:xfrm>
          <a:custGeom>
            <a:avLst/>
            <a:gdLst>
              <a:gd name="connsiteX0" fmla="*/ 0 w 2457628"/>
              <a:gd name="connsiteY0" fmla="*/ 391773 h 3117882"/>
              <a:gd name="connsiteX1" fmla="*/ 632389 w 2457628"/>
              <a:gd name="connsiteY1" fmla="*/ 7213 h 3117882"/>
              <a:gd name="connsiteX2" fmla="*/ 239282 w 2457628"/>
              <a:gd name="connsiteY2" fmla="*/ 690876 h 3117882"/>
              <a:gd name="connsiteX3" fmla="*/ 683663 w 2457628"/>
              <a:gd name="connsiteY3" fmla="*/ 383228 h 3117882"/>
              <a:gd name="connsiteX4" fmla="*/ 282011 w 2457628"/>
              <a:gd name="connsiteY4" fmla="*/ 947250 h 3117882"/>
              <a:gd name="connsiteX5" fmla="*/ 1025495 w 2457628"/>
              <a:gd name="connsiteY5" fmla="*/ 554143 h 3117882"/>
              <a:gd name="connsiteX6" fmla="*/ 512747 w 2457628"/>
              <a:gd name="connsiteY6" fmla="*/ 1118166 h 3117882"/>
              <a:gd name="connsiteX7" fmla="*/ 1341690 w 2457628"/>
              <a:gd name="connsiteY7" fmla="*/ 699422 h 3117882"/>
              <a:gd name="connsiteX8" fmla="*/ 820396 w 2457628"/>
              <a:gd name="connsiteY8" fmla="*/ 1314719 h 3117882"/>
              <a:gd name="connsiteX9" fmla="*/ 1478422 w 2457628"/>
              <a:gd name="connsiteY9" fmla="*/ 989979 h 3117882"/>
              <a:gd name="connsiteX10" fmla="*/ 940037 w 2457628"/>
              <a:gd name="connsiteY10" fmla="*/ 1836013 h 3117882"/>
              <a:gd name="connsiteX11" fmla="*/ 1657884 w 2457628"/>
              <a:gd name="connsiteY11" fmla="*/ 1323265 h 3117882"/>
              <a:gd name="connsiteX12" fmla="*/ 1170774 w 2457628"/>
              <a:gd name="connsiteY12" fmla="*/ 1972745 h 3117882"/>
              <a:gd name="connsiteX13" fmla="*/ 1811708 w 2457628"/>
              <a:gd name="connsiteY13" fmla="*/ 1613822 h 3117882"/>
              <a:gd name="connsiteX14" fmla="*/ 1222048 w 2457628"/>
              <a:gd name="connsiteY14" fmla="*/ 2194936 h 3117882"/>
              <a:gd name="connsiteX15" fmla="*/ 2059536 w 2457628"/>
              <a:gd name="connsiteY15" fmla="*/ 1801829 h 3117882"/>
              <a:gd name="connsiteX16" fmla="*/ 1452785 w 2457628"/>
              <a:gd name="connsiteY16" fmla="*/ 2502585 h 3117882"/>
              <a:gd name="connsiteX17" fmla="*/ 2025353 w 2457628"/>
              <a:gd name="connsiteY17" fmla="*/ 2288940 h 3117882"/>
              <a:gd name="connsiteX18" fmla="*/ 2281727 w 2457628"/>
              <a:gd name="connsiteY18" fmla="*/ 2177844 h 3117882"/>
              <a:gd name="connsiteX19" fmla="*/ 1538243 w 2457628"/>
              <a:gd name="connsiteY19" fmla="*/ 2904237 h 3117882"/>
              <a:gd name="connsiteX20" fmla="*/ 2452643 w 2457628"/>
              <a:gd name="connsiteY20" fmla="*/ 2476947 h 3117882"/>
              <a:gd name="connsiteX21" fmla="*/ 1837346 w 2457628"/>
              <a:gd name="connsiteY21" fmla="*/ 3117882 h 311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7628" h="3117882">
                <a:moveTo>
                  <a:pt x="0" y="391773"/>
                </a:moveTo>
                <a:cubicBezTo>
                  <a:pt x="296254" y="174567"/>
                  <a:pt x="592509" y="-42638"/>
                  <a:pt x="632389" y="7213"/>
                </a:cubicBezTo>
                <a:cubicBezTo>
                  <a:pt x="672269" y="57064"/>
                  <a:pt x="230736" y="628207"/>
                  <a:pt x="239282" y="690876"/>
                </a:cubicBezTo>
                <a:cubicBezTo>
                  <a:pt x="247828" y="753545"/>
                  <a:pt x="676542" y="340499"/>
                  <a:pt x="683663" y="383228"/>
                </a:cubicBezTo>
                <a:cubicBezTo>
                  <a:pt x="690785" y="425957"/>
                  <a:pt x="225039" y="918764"/>
                  <a:pt x="282011" y="947250"/>
                </a:cubicBezTo>
                <a:cubicBezTo>
                  <a:pt x="338983" y="975736"/>
                  <a:pt x="987039" y="525657"/>
                  <a:pt x="1025495" y="554143"/>
                </a:cubicBezTo>
                <a:cubicBezTo>
                  <a:pt x="1063951" y="582629"/>
                  <a:pt x="460048" y="1093953"/>
                  <a:pt x="512747" y="1118166"/>
                </a:cubicBezTo>
                <a:cubicBezTo>
                  <a:pt x="565446" y="1142379"/>
                  <a:pt x="1290415" y="666663"/>
                  <a:pt x="1341690" y="699422"/>
                </a:cubicBezTo>
                <a:cubicBezTo>
                  <a:pt x="1392965" y="732181"/>
                  <a:pt x="797607" y="1266293"/>
                  <a:pt x="820396" y="1314719"/>
                </a:cubicBezTo>
                <a:cubicBezTo>
                  <a:pt x="843185" y="1363145"/>
                  <a:pt x="1458482" y="903097"/>
                  <a:pt x="1478422" y="989979"/>
                </a:cubicBezTo>
                <a:cubicBezTo>
                  <a:pt x="1498362" y="1076861"/>
                  <a:pt x="910127" y="1780465"/>
                  <a:pt x="940037" y="1836013"/>
                </a:cubicBezTo>
                <a:cubicBezTo>
                  <a:pt x="969947" y="1891561"/>
                  <a:pt x="1619428" y="1300476"/>
                  <a:pt x="1657884" y="1323265"/>
                </a:cubicBezTo>
                <a:cubicBezTo>
                  <a:pt x="1696340" y="1346054"/>
                  <a:pt x="1145137" y="1924319"/>
                  <a:pt x="1170774" y="1972745"/>
                </a:cubicBezTo>
                <a:cubicBezTo>
                  <a:pt x="1196411" y="2021171"/>
                  <a:pt x="1803162" y="1576790"/>
                  <a:pt x="1811708" y="1613822"/>
                </a:cubicBezTo>
                <a:cubicBezTo>
                  <a:pt x="1820254" y="1650854"/>
                  <a:pt x="1180743" y="2163601"/>
                  <a:pt x="1222048" y="2194936"/>
                </a:cubicBezTo>
                <a:cubicBezTo>
                  <a:pt x="1263353" y="2226271"/>
                  <a:pt x="2021080" y="1750554"/>
                  <a:pt x="2059536" y="1801829"/>
                </a:cubicBezTo>
                <a:cubicBezTo>
                  <a:pt x="2097992" y="1853104"/>
                  <a:pt x="1458482" y="2421400"/>
                  <a:pt x="1452785" y="2502585"/>
                </a:cubicBezTo>
                <a:cubicBezTo>
                  <a:pt x="1447088" y="2583770"/>
                  <a:pt x="1887196" y="2343063"/>
                  <a:pt x="2025353" y="2288940"/>
                </a:cubicBezTo>
                <a:cubicBezTo>
                  <a:pt x="2163510" y="2234817"/>
                  <a:pt x="2362912" y="2075295"/>
                  <a:pt x="2281727" y="2177844"/>
                </a:cubicBezTo>
                <a:cubicBezTo>
                  <a:pt x="2200542" y="2280393"/>
                  <a:pt x="1509757" y="2854387"/>
                  <a:pt x="1538243" y="2904237"/>
                </a:cubicBezTo>
                <a:cubicBezTo>
                  <a:pt x="1566729" y="2954087"/>
                  <a:pt x="2402793" y="2441340"/>
                  <a:pt x="2452643" y="2476947"/>
                </a:cubicBezTo>
                <a:cubicBezTo>
                  <a:pt x="2502494" y="2512555"/>
                  <a:pt x="2169920" y="2815218"/>
                  <a:pt x="1837346" y="31178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srgbClr val="FFFFFF"/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813987" y="2486676"/>
            <a:ext cx="209684" cy="75868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096002" y="3353432"/>
            <a:ext cx="122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DMT1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 flipV="1">
            <a:off x="5965001" y="3142912"/>
            <a:ext cx="146012" cy="2157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461475" y="2105246"/>
            <a:ext cx="238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Ferrireductase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72072" y="5557285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534404" y="6134006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461476" y="1433361"/>
            <a:ext cx="3498098" cy="1033769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60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Absorption of iron occurs in duodenum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3673D-2E5C-420E-AB84-5A244C526231}"/>
              </a:ext>
            </a:extLst>
          </p:cNvPr>
          <p:cNvSpPr/>
          <p:nvPr/>
        </p:nvSpPr>
        <p:spPr>
          <a:xfrm>
            <a:off x="1881598" y="6043989"/>
            <a:ext cx="416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 and O’Brien SH. How I Approach Iron Deficiency and out Anemia. </a:t>
            </a:r>
            <a:r>
              <a:rPr lang="en-US" sz="1200" i="1" dirty="0" err="1">
                <a:solidFill>
                  <a:srgbClr val="000000"/>
                </a:solidFill>
              </a:rPr>
              <a:t>Pediatr</a:t>
            </a:r>
            <a:r>
              <a:rPr lang="en-US" sz="1200" i="1" dirty="0">
                <a:solidFill>
                  <a:srgbClr val="000000"/>
                </a:solidFill>
              </a:rPr>
              <a:t> Blood Cancer. </a:t>
            </a:r>
            <a:r>
              <a:rPr lang="en-US" sz="1200" dirty="0">
                <a:solidFill>
                  <a:srgbClr val="000000"/>
                </a:solidFill>
              </a:rPr>
              <a:t>2018;e27544. © 2018 Wiley Periodicals, Inc. Reprinted with permission.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0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06901 0.3381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1 0.33819 L 0.05977 0.4657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7 0.46574 L 0.20248 0.5990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57460" y="3122866"/>
            <a:ext cx="3379636" cy="1816701"/>
            <a:chOff x="1584" y="1296"/>
            <a:chExt cx="1680" cy="2112"/>
          </a:xfrm>
        </p:grpSpPr>
        <p:sp>
          <p:nvSpPr>
            <p:cNvPr id="715780" name="Line 4"/>
            <p:cNvSpPr>
              <a:spLocks noChangeShapeType="1"/>
            </p:cNvSpPr>
            <p:nvPr/>
          </p:nvSpPr>
          <p:spPr bwMode="auto">
            <a:xfrm>
              <a:off x="1584" y="1344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5781" name="Line 5"/>
            <p:cNvSpPr>
              <a:spLocks noChangeShapeType="1"/>
            </p:cNvSpPr>
            <p:nvPr/>
          </p:nvSpPr>
          <p:spPr bwMode="auto">
            <a:xfrm>
              <a:off x="1584" y="3408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5782" name="Line 6"/>
            <p:cNvSpPr>
              <a:spLocks noChangeShapeType="1"/>
            </p:cNvSpPr>
            <p:nvPr/>
          </p:nvSpPr>
          <p:spPr bwMode="auto">
            <a:xfrm>
              <a:off x="3264" y="1296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715814" name="Rectangle 38"/>
          <p:cNvSpPr>
            <a:spLocks noChangeArrowheads="1"/>
          </p:cNvSpPr>
          <p:nvPr/>
        </p:nvSpPr>
        <p:spPr bwMode="auto">
          <a:xfrm>
            <a:off x="5806678" y="4682391"/>
            <a:ext cx="289322" cy="5143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76356" y="1950636"/>
            <a:ext cx="2097584" cy="742057"/>
            <a:chOff x="716" y="1477"/>
            <a:chExt cx="1392" cy="554"/>
          </a:xfrm>
        </p:grpSpPr>
        <p:sp>
          <p:nvSpPr>
            <p:cNvPr id="715785" name="Text Box 9"/>
            <p:cNvSpPr txBox="1">
              <a:spLocks noChangeArrowheads="1"/>
            </p:cNvSpPr>
            <p:nvPr/>
          </p:nvSpPr>
          <p:spPr bwMode="auto">
            <a:xfrm>
              <a:off x="716" y="1477"/>
              <a:ext cx="139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Mucosal Surface</a:t>
              </a:r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 flipH="1">
              <a:off x="1153" y="1723"/>
              <a:ext cx="46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4273668" y="3831160"/>
            <a:ext cx="1374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Ferritin</a:t>
            </a:r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>
            <a:off x="5951339" y="3332222"/>
            <a:ext cx="0" cy="450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4039383" y="1587525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rgbClr val="000000"/>
                </a:solidFill>
                <a:latin typeface="+mn-lt"/>
              </a:rPr>
              <a:t>+3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5438643" y="1804798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rgbClr val="000000"/>
                </a:solidFill>
                <a:latin typeface="+mn-lt"/>
              </a:rPr>
              <a:t>+2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rot="6404239" flipH="1" flipV="1">
            <a:off x="5150056" y="1518403"/>
            <a:ext cx="140949" cy="1090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85395" y="4959111"/>
            <a:ext cx="2386905" cy="637578"/>
            <a:chOff x="821" y="2590"/>
            <a:chExt cx="1584" cy="476"/>
          </a:xfrm>
        </p:grpSpPr>
        <p:sp>
          <p:nvSpPr>
            <p:cNvPr id="715801" name="Text Box 25"/>
            <p:cNvSpPr txBox="1">
              <a:spLocks noChangeArrowheads="1"/>
            </p:cNvSpPr>
            <p:nvPr/>
          </p:nvSpPr>
          <p:spPr bwMode="auto">
            <a:xfrm>
              <a:off x="821" y="2813"/>
              <a:ext cx="15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Basolateral Surface</a:t>
              </a:r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 flipV="1">
              <a:off x="1710" y="2590"/>
              <a:ext cx="76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715803" name="Text Box 27"/>
          <p:cNvSpPr txBox="1">
            <a:spLocks noChangeArrowheads="1"/>
          </p:cNvSpPr>
          <p:nvPr/>
        </p:nvSpPr>
        <p:spPr bwMode="auto">
          <a:xfrm>
            <a:off x="6307714" y="4982880"/>
            <a:ext cx="1663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Ferroportin </a:t>
            </a:r>
          </a:p>
        </p:txBody>
      </p:sp>
      <p:sp>
        <p:nvSpPr>
          <p:cNvPr id="715818" name="Line 42"/>
          <p:cNvSpPr>
            <a:spLocks noChangeShapeType="1"/>
          </p:cNvSpPr>
          <p:nvPr/>
        </p:nvSpPr>
        <p:spPr bwMode="auto">
          <a:xfrm>
            <a:off x="5951339" y="4247957"/>
            <a:ext cx="0" cy="370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3063" y="3782280"/>
            <a:ext cx="1034058" cy="4656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51439" y="1870307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64061" y="209322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7714" y="3917973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42830" y="4010507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79595" y="3835415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44236" y="397842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8727708">
            <a:off x="4728256" y="1407287"/>
            <a:ext cx="2844673" cy="2951231"/>
          </a:xfrm>
          <a:custGeom>
            <a:avLst/>
            <a:gdLst>
              <a:gd name="connsiteX0" fmla="*/ 0 w 2457628"/>
              <a:gd name="connsiteY0" fmla="*/ 391773 h 3117882"/>
              <a:gd name="connsiteX1" fmla="*/ 632389 w 2457628"/>
              <a:gd name="connsiteY1" fmla="*/ 7213 h 3117882"/>
              <a:gd name="connsiteX2" fmla="*/ 239282 w 2457628"/>
              <a:gd name="connsiteY2" fmla="*/ 690876 h 3117882"/>
              <a:gd name="connsiteX3" fmla="*/ 683663 w 2457628"/>
              <a:gd name="connsiteY3" fmla="*/ 383228 h 3117882"/>
              <a:gd name="connsiteX4" fmla="*/ 282011 w 2457628"/>
              <a:gd name="connsiteY4" fmla="*/ 947250 h 3117882"/>
              <a:gd name="connsiteX5" fmla="*/ 1025495 w 2457628"/>
              <a:gd name="connsiteY5" fmla="*/ 554143 h 3117882"/>
              <a:gd name="connsiteX6" fmla="*/ 512747 w 2457628"/>
              <a:gd name="connsiteY6" fmla="*/ 1118166 h 3117882"/>
              <a:gd name="connsiteX7" fmla="*/ 1341690 w 2457628"/>
              <a:gd name="connsiteY7" fmla="*/ 699422 h 3117882"/>
              <a:gd name="connsiteX8" fmla="*/ 820396 w 2457628"/>
              <a:gd name="connsiteY8" fmla="*/ 1314719 h 3117882"/>
              <a:gd name="connsiteX9" fmla="*/ 1478422 w 2457628"/>
              <a:gd name="connsiteY9" fmla="*/ 989979 h 3117882"/>
              <a:gd name="connsiteX10" fmla="*/ 940037 w 2457628"/>
              <a:gd name="connsiteY10" fmla="*/ 1836013 h 3117882"/>
              <a:gd name="connsiteX11" fmla="*/ 1657884 w 2457628"/>
              <a:gd name="connsiteY11" fmla="*/ 1323265 h 3117882"/>
              <a:gd name="connsiteX12" fmla="*/ 1170774 w 2457628"/>
              <a:gd name="connsiteY12" fmla="*/ 1972745 h 3117882"/>
              <a:gd name="connsiteX13" fmla="*/ 1811708 w 2457628"/>
              <a:gd name="connsiteY13" fmla="*/ 1613822 h 3117882"/>
              <a:gd name="connsiteX14" fmla="*/ 1222048 w 2457628"/>
              <a:gd name="connsiteY14" fmla="*/ 2194936 h 3117882"/>
              <a:gd name="connsiteX15" fmla="*/ 2059536 w 2457628"/>
              <a:gd name="connsiteY15" fmla="*/ 1801829 h 3117882"/>
              <a:gd name="connsiteX16" fmla="*/ 1452785 w 2457628"/>
              <a:gd name="connsiteY16" fmla="*/ 2502585 h 3117882"/>
              <a:gd name="connsiteX17" fmla="*/ 2025353 w 2457628"/>
              <a:gd name="connsiteY17" fmla="*/ 2288940 h 3117882"/>
              <a:gd name="connsiteX18" fmla="*/ 2281727 w 2457628"/>
              <a:gd name="connsiteY18" fmla="*/ 2177844 h 3117882"/>
              <a:gd name="connsiteX19" fmla="*/ 1538243 w 2457628"/>
              <a:gd name="connsiteY19" fmla="*/ 2904237 h 3117882"/>
              <a:gd name="connsiteX20" fmla="*/ 2452643 w 2457628"/>
              <a:gd name="connsiteY20" fmla="*/ 2476947 h 3117882"/>
              <a:gd name="connsiteX21" fmla="*/ 1837346 w 2457628"/>
              <a:gd name="connsiteY21" fmla="*/ 3117882 h 311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7628" h="3117882">
                <a:moveTo>
                  <a:pt x="0" y="391773"/>
                </a:moveTo>
                <a:cubicBezTo>
                  <a:pt x="296254" y="174567"/>
                  <a:pt x="592509" y="-42638"/>
                  <a:pt x="632389" y="7213"/>
                </a:cubicBezTo>
                <a:cubicBezTo>
                  <a:pt x="672269" y="57064"/>
                  <a:pt x="230736" y="628207"/>
                  <a:pt x="239282" y="690876"/>
                </a:cubicBezTo>
                <a:cubicBezTo>
                  <a:pt x="247828" y="753545"/>
                  <a:pt x="676542" y="340499"/>
                  <a:pt x="683663" y="383228"/>
                </a:cubicBezTo>
                <a:cubicBezTo>
                  <a:pt x="690785" y="425957"/>
                  <a:pt x="225039" y="918764"/>
                  <a:pt x="282011" y="947250"/>
                </a:cubicBezTo>
                <a:cubicBezTo>
                  <a:pt x="338983" y="975736"/>
                  <a:pt x="987039" y="525657"/>
                  <a:pt x="1025495" y="554143"/>
                </a:cubicBezTo>
                <a:cubicBezTo>
                  <a:pt x="1063951" y="582629"/>
                  <a:pt x="460048" y="1093953"/>
                  <a:pt x="512747" y="1118166"/>
                </a:cubicBezTo>
                <a:cubicBezTo>
                  <a:pt x="565446" y="1142379"/>
                  <a:pt x="1290415" y="666663"/>
                  <a:pt x="1341690" y="699422"/>
                </a:cubicBezTo>
                <a:cubicBezTo>
                  <a:pt x="1392965" y="732181"/>
                  <a:pt x="797607" y="1266293"/>
                  <a:pt x="820396" y="1314719"/>
                </a:cubicBezTo>
                <a:cubicBezTo>
                  <a:pt x="843185" y="1363145"/>
                  <a:pt x="1458482" y="903097"/>
                  <a:pt x="1478422" y="989979"/>
                </a:cubicBezTo>
                <a:cubicBezTo>
                  <a:pt x="1498362" y="1076861"/>
                  <a:pt x="910127" y="1780465"/>
                  <a:pt x="940037" y="1836013"/>
                </a:cubicBezTo>
                <a:cubicBezTo>
                  <a:pt x="969947" y="1891561"/>
                  <a:pt x="1619428" y="1300476"/>
                  <a:pt x="1657884" y="1323265"/>
                </a:cubicBezTo>
                <a:cubicBezTo>
                  <a:pt x="1696340" y="1346054"/>
                  <a:pt x="1145137" y="1924319"/>
                  <a:pt x="1170774" y="1972745"/>
                </a:cubicBezTo>
                <a:cubicBezTo>
                  <a:pt x="1196411" y="2021171"/>
                  <a:pt x="1803162" y="1576790"/>
                  <a:pt x="1811708" y="1613822"/>
                </a:cubicBezTo>
                <a:cubicBezTo>
                  <a:pt x="1820254" y="1650854"/>
                  <a:pt x="1180743" y="2163601"/>
                  <a:pt x="1222048" y="2194936"/>
                </a:cubicBezTo>
                <a:cubicBezTo>
                  <a:pt x="1263353" y="2226271"/>
                  <a:pt x="2021080" y="1750554"/>
                  <a:pt x="2059536" y="1801829"/>
                </a:cubicBezTo>
                <a:cubicBezTo>
                  <a:pt x="2097992" y="1853104"/>
                  <a:pt x="1458482" y="2421400"/>
                  <a:pt x="1452785" y="2502585"/>
                </a:cubicBezTo>
                <a:cubicBezTo>
                  <a:pt x="1447088" y="2583770"/>
                  <a:pt x="1887196" y="2343063"/>
                  <a:pt x="2025353" y="2288940"/>
                </a:cubicBezTo>
                <a:cubicBezTo>
                  <a:pt x="2163510" y="2234817"/>
                  <a:pt x="2362912" y="2075295"/>
                  <a:pt x="2281727" y="2177844"/>
                </a:cubicBezTo>
                <a:cubicBezTo>
                  <a:pt x="2200542" y="2280393"/>
                  <a:pt x="1509757" y="2854387"/>
                  <a:pt x="1538243" y="2904237"/>
                </a:cubicBezTo>
                <a:cubicBezTo>
                  <a:pt x="1566729" y="2954087"/>
                  <a:pt x="2402793" y="2441340"/>
                  <a:pt x="2452643" y="2476947"/>
                </a:cubicBezTo>
                <a:cubicBezTo>
                  <a:pt x="2502494" y="2512555"/>
                  <a:pt x="2169920" y="2815218"/>
                  <a:pt x="1837346" y="31178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813986" y="2486673"/>
            <a:ext cx="209684" cy="75868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096000" y="3353431"/>
            <a:ext cx="122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DMT1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 flipV="1">
            <a:off x="5965000" y="3142909"/>
            <a:ext cx="146012" cy="215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461471" y="2105243"/>
            <a:ext cx="238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Ferrireductase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Hepcidin</a:t>
            </a:r>
            <a:r>
              <a:rPr lang="en-US" dirty="0"/>
              <a:t> regulates iron absorption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45239" y="5733618"/>
            <a:ext cx="2930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HEPCIDIN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limits iron absorption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64757" y="5271549"/>
            <a:ext cx="203125" cy="4620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inus 41"/>
          <p:cNvSpPr/>
          <p:nvPr/>
        </p:nvSpPr>
        <p:spPr>
          <a:xfrm>
            <a:off x="5592567" y="5093185"/>
            <a:ext cx="717947" cy="38575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>
            <a:off x="6591623" y="3992250"/>
            <a:ext cx="1793527" cy="134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93425" y="3615454"/>
            <a:ext cx="1677481" cy="830997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ferritin sloughed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394160" y="5271549"/>
            <a:ext cx="2181720" cy="1200329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iron sufficient, iron-load, inflammation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729792" y="5922307"/>
            <a:ext cx="1451808" cy="247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wn Arrow 57"/>
          <p:cNvSpPr/>
          <p:nvPr/>
        </p:nvSpPr>
        <p:spPr bwMode="auto">
          <a:xfrm flipV="1">
            <a:off x="5304759" y="5775219"/>
            <a:ext cx="148305" cy="294179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81125" y="1251163"/>
            <a:ext cx="2701352" cy="186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Iron homeostasis regulated by:</a:t>
            </a:r>
          </a:p>
          <a:p>
            <a:pPr marL="119063" indent="-119063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Erythropoietic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 demand</a:t>
            </a:r>
          </a:p>
          <a:p>
            <a:pPr marL="119063" indent="-119063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Hypoxia</a:t>
            </a:r>
          </a:p>
          <a:p>
            <a:pPr marL="119063" indent="-119063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Total body iron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2094779" y="3346026"/>
            <a:ext cx="2097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Duodenal enterocyte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4A6C14-8239-429F-BE77-41A6153E9FB2}"/>
              </a:ext>
            </a:extLst>
          </p:cNvPr>
          <p:cNvSpPr/>
          <p:nvPr/>
        </p:nvSpPr>
        <p:spPr>
          <a:xfrm>
            <a:off x="7797067" y="5220468"/>
            <a:ext cx="416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 and O’Brien SH. How I Approach Iron Deficiency and out Anemia. </a:t>
            </a:r>
            <a:r>
              <a:rPr lang="en-US" sz="1200" i="1" dirty="0" err="1">
                <a:solidFill>
                  <a:srgbClr val="000000"/>
                </a:solidFill>
              </a:rPr>
              <a:t>Pediatr</a:t>
            </a:r>
            <a:r>
              <a:rPr lang="en-US" sz="1200" i="1" dirty="0">
                <a:solidFill>
                  <a:srgbClr val="000000"/>
                </a:solidFill>
              </a:rPr>
              <a:t> Blood Cancer. </a:t>
            </a:r>
            <a:r>
              <a:rPr lang="en-US" sz="1200" dirty="0">
                <a:solidFill>
                  <a:srgbClr val="000000"/>
                </a:solidFill>
              </a:rPr>
              <a:t>2018;e27544. © 2018 Wiley Periodicals, Inc. Reprinted with permission.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81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8" grpId="0" animBg="1"/>
      <p:bldP spid="55" grpId="0" animBg="1"/>
      <p:bldP spid="56" grpId="0" animBg="1"/>
      <p:bldP spid="58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 applicable, 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Iron balance is a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Too little</a:t>
            </a:r>
            <a:r>
              <a:rPr lang="en-US" dirty="0"/>
              <a:t> is bad (</a:t>
            </a:r>
            <a:r>
              <a:rPr lang="en-US" b="1" dirty="0"/>
              <a:t>iron deficiency</a:t>
            </a:r>
            <a:r>
              <a:rPr lang="en-US" dirty="0"/>
              <a:t>)</a:t>
            </a:r>
          </a:p>
          <a:p>
            <a:r>
              <a:rPr lang="en-US" dirty="0"/>
              <a:t>Anemia</a:t>
            </a:r>
          </a:p>
          <a:p>
            <a:pPr>
              <a:spcAft>
                <a:spcPts val="600"/>
              </a:spcAft>
            </a:pPr>
            <a:r>
              <a:rPr lang="en-US" dirty="0"/>
              <a:t>Non-hematologic effects of iron depletion</a:t>
            </a:r>
          </a:p>
          <a:p>
            <a:pPr marL="0" indent="0">
              <a:buNone/>
            </a:pPr>
            <a:r>
              <a:rPr lang="en-US" i="1" dirty="0"/>
              <a:t>Preventive mechanisms:</a:t>
            </a:r>
          </a:p>
          <a:p>
            <a:r>
              <a:rPr lang="en-US" dirty="0"/>
              <a:t>Iron loss minimized (no active excretion of iron from the body)</a:t>
            </a:r>
          </a:p>
          <a:p>
            <a:r>
              <a:rPr lang="en-US" dirty="0"/>
              <a:t>Iron absorption enhanced when iron deficient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Too much</a:t>
            </a:r>
            <a:r>
              <a:rPr lang="en-US" dirty="0"/>
              <a:t> is bad (</a:t>
            </a:r>
            <a:r>
              <a:rPr lang="en-US" b="1" dirty="0"/>
              <a:t>iron overload</a:t>
            </a:r>
            <a:r>
              <a:rPr lang="en-US" dirty="0"/>
              <a:t>)</a:t>
            </a:r>
          </a:p>
          <a:p>
            <a:r>
              <a:rPr lang="en-US" dirty="0"/>
              <a:t>Generates free radicals</a:t>
            </a:r>
          </a:p>
          <a:p>
            <a:pPr>
              <a:spcAft>
                <a:spcPts val="0"/>
              </a:spcAft>
            </a:pPr>
            <a:r>
              <a:rPr lang="en-US" dirty="0"/>
              <a:t>Oxidant injury to cells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Preventive mechanisms:</a:t>
            </a:r>
          </a:p>
          <a:p>
            <a:r>
              <a:rPr lang="en-US" dirty="0"/>
              <a:t>Iron absorption tightly regulated / minimized when sufficient iron </a:t>
            </a:r>
          </a:p>
          <a:p>
            <a:r>
              <a:rPr lang="en-US" dirty="0"/>
              <a:t>Iron in cells/plasma tightly bound to proteins (transferrin, ferritin, </a:t>
            </a:r>
            <a:r>
              <a:rPr lang="en-US" dirty="0" err="1"/>
              <a:t>Hgb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3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Few mechanisms for iron imbalance to occur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7091" y="2919845"/>
            <a:ext cx="5742709" cy="325711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/>
              <a:t>Iron deficiency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Increased iron demands (rapid growth)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Insufficient iron intake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Excessive iron losses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919845"/>
            <a:ext cx="5715000" cy="325711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/>
              <a:t>Iron overload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Unregulated iron absorption (hereditary hemochromatosis)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Iron loading (transfusions)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562100" y="186382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There is no mechanism to actively excrete iron from body!</a:t>
            </a:r>
          </a:p>
        </p:txBody>
      </p:sp>
    </p:spTree>
    <p:extLst>
      <p:ext uri="{BB962C8B-B14F-4D97-AF65-F5344CB8AC3E}">
        <p14:creationId xmlns:p14="http://schemas.microsoft.com/office/powerpoint/2010/main" val="106815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6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 – Risk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652173"/>
              </p:ext>
            </p:extLst>
          </p:nvPr>
        </p:nvGraphicFramePr>
        <p:xfrm>
          <a:off x="277091" y="1555460"/>
          <a:ext cx="11609388" cy="5076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504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Patient population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Prevalence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Primary etiology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</a:t>
                      </a:r>
                      <a:r>
                        <a:rPr lang="en-US" sz="2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ther risk factors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7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Infants,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young children,</a:t>
                      </a:r>
                    </a:p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to 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 years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2-3%</a:t>
                      </a:r>
                    </a:p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Higher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in Latino ethnicity, Asian race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Diet (excessive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cow milk, breastfeeding)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Prematurity</a:t>
                      </a:r>
                    </a:p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GI symptoms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7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School age children,</a:t>
                      </a:r>
                    </a:p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to 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 years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Low (&lt;1%)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Gastrointestinal blood loss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7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Adolescent males,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10-18 years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Low (&lt;1%)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Gastrointestinal blood loss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Diet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lood donation</a:t>
                      </a:r>
                    </a:p>
                    <a:p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7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Adolescent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females, 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 to 18 years)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9-16%</a:t>
                      </a:r>
                    </a:p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Higher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in Latino ethnicity, Black race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Menstrual blood loss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Diet</a:t>
                      </a:r>
                    </a:p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GI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symptoms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Blood donation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7091" y="2098964"/>
            <a:ext cx="3151909" cy="1174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5664" y="2098964"/>
            <a:ext cx="2822863" cy="1174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6370" y="5453862"/>
            <a:ext cx="3151909" cy="1174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4943" y="5453862"/>
            <a:ext cx="2822863" cy="1174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Pica: compulsive eating of non-food items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53056" y="5950340"/>
            <a:ext cx="33021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50" i="1" dirty="0">
                <a:solidFill>
                  <a:srgbClr val="FFFFFF"/>
                </a:solidFill>
                <a:latin typeface="Arial" panose="020B0604020202020204" pitchFamily="34" charset="0"/>
                <a:cs typeface="+mn-cs"/>
              </a:rPr>
              <a:t>Photos courtesy of George R. Buchanan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7" y="1400377"/>
            <a:ext cx="9368518" cy="4700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925" y="1928874"/>
            <a:ext cx="263270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Pica seen in patients with: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Iron deficiency</a:t>
            </a:r>
            <a:br>
              <a:rPr lang="en-US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Sickle cell disease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Neurodevelopmental d/o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925" y="3425791"/>
            <a:ext cx="3081157" cy="1200329"/>
          </a:xfrm>
          <a:prstGeom prst="rect">
            <a:avLst/>
          </a:prstGeom>
          <a:solidFill>
            <a:srgbClr val="09299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Ice, dirt, drywall, cardboard, paper, wipes, erasers, cornstarch, soap, laundry detergent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5FDF7-E5D8-43EE-B88C-EEFB5C4F4FAC}"/>
              </a:ext>
            </a:extLst>
          </p:cNvPr>
          <p:cNvSpPr/>
          <p:nvPr/>
        </p:nvSpPr>
        <p:spPr>
          <a:xfrm>
            <a:off x="2298329" y="6169709"/>
            <a:ext cx="749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JM, Buchanan GR. Disorders of Iron Metabolism: New Diagnostic and Treatment Approaches to Iron Deficiency. </a:t>
            </a:r>
            <a:r>
              <a:rPr lang="en-US" sz="1200" i="1" dirty="0" err="1">
                <a:solidFill>
                  <a:srgbClr val="000000"/>
                </a:solidFill>
              </a:rPr>
              <a:t>Hematol</a:t>
            </a:r>
            <a:r>
              <a:rPr lang="en-US" sz="1200" i="1" dirty="0">
                <a:solidFill>
                  <a:srgbClr val="000000"/>
                </a:solidFill>
              </a:rPr>
              <a:t> Oncol Clin North Am. </a:t>
            </a:r>
            <a:r>
              <a:rPr lang="en-US" sz="1200" dirty="0">
                <a:solidFill>
                  <a:srgbClr val="000000"/>
                </a:solidFill>
              </a:rPr>
              <a:t>2019 Jun;33(3):393-408. </a:t>
            </a:r>
            <a:r>
              <a:rPr lang="en-US" sz="1200" dirty="0" err="1">
                <a:solidFill>
                  <a:srgbClr val="000000"/>
                </a:solidFill>
              </a:rPr>
              <a:t>doi</a:t>
            </a:r>
            <a:r>
              <a:rPr lang="en-US" sz="1200" dirty="0">
                <a:solidFill>
                  <a:srgbClr val="000000"/>
                </a:solidFill>
              </a:rPr>
              <a:t>: 10.1016/j.hoc.2019.01.006. © 2019 Elsevier Inc. Used with permission. All rights reserved.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305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Laboratory values consistent with IDA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41080"/>
              </p:ext>
            </p:extLst>
          </p:nvPr>
        </p:nvGraphicFramePr>
        <p:xfrm>
          <a:off x="1916906" y="1777787"/>
          <a:ext cx="8358188" cy="401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Iron</a:t>
                      </a:r>
                      <a:r>
                        <a:rPr lang="en-US" sz="1600" b="1" baseline="0" dirty="0">
                          <a:latin typeface="+mn-lt"/>
                          <a:cs typeface="Arial" panose="020B0604020202020204" pitchFamily="34" charset="0"/>
                        </a:rPr>
                        <a:t> Compartment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Conventional Test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US" sz="1600" b="1" baseline="0" dirty="0">
                          <a:latin typeface="+mn-lt"/>
                          <a:cs typeface="Arial" panose="020B0604020202020204" pitchFamily="34" charset="0"/>
                        </a:rPr>
                        <a:t> suggestive of IDA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Storage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Serum ferritin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 15 mg/L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96">
                <a:tc rowSpan="4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Plasma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Serum iron (Fe)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 40 mg/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96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Total iron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binding capacity (TIBC)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&gt; 400-425 mg/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96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Transferrin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saturation (Fe/TIBC)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 15%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96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Soluble transferrin receptor (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sTfr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&gt; 35 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nmol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/L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RBC’s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Hemoglobin concentration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aseline="0" dirty="0" err="1">
                          <a:latin typeface="+mn-lt"/>
                          <a:cs typeface="Arial" panose="020B0604020202020204" pitchFamily="34" charset="0"/>
                        </a:rPr>
                        <a:t>Hgb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 11 g/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 (increases with age)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Mean corpuscular volume (MCV)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 70 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fl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 (increases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age)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Red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cell distribution width (RDW)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&gt; 16%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844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Reticulocyte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hemoglobin equivalent (Ret-He) or content (</a:t>
                      </a:r>
                      <a:r>
                        <a:rPr lang="en-US" sz="1600" baseline="0" dirty="0" err="1">
                          <a:latin typeface="+mn-lt"/>
                          <a:cs typeface="Arial" panose="020B0604020202020204" pitchFamily="34" charset="0"/>
                        </a:rPr>
                        <a:t>CHr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 26 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(also low in thalassemia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trait)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Hepcidin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(serum or urine)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Reduced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2298950"/>
            <a:ext cx="6693694" cy="1663451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25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95601" y="5859218"/>
            <a:ext cx="7496175" cy="69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5pPr>
            <a:lvl6pPr marL="385785"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6pPr>
            <a:lvl7pPr marL="771571"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7pPr>
            <a:lvl8pPr marL="1157356"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8pPr>
            <a:lvl9pPr marL="1543141" algn="ctr" rtl="0" eaLnBrk="0" fontAlgn="base" hangingPunct="0">
              <a:spcBef>
                <a:spcPct val="0"/>
              </a:spcBef>
              <a:spcAft>
                <a:spcPct val="0"/>
              </a:spcAft>
              <a:defRPr sz="3713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400" b="1" i="1" kern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Anemia is the final stage of iron deficiency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304" y="2394107"/>
            <a:ext cx="201629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+mn-lt"/>
                <a:cs typeface="+mn-cs"/>
              </a:rPr>
              <a:t>Ferritin</a:t>
            </a: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is most important iron parameter</a:t>
            </a:r>
          </a:p>
        </p:txBody>
      </p:sp>
    </p:spTree>
    <p:extLst>
      <p:ext uri="{BB962C8B-B14F-4D97-AF65-F5344CB8AC3E}">
        <p14:creationId xmlns:p14="http://schemas.microsoft.com/office/powerpoint/2010/main" val="41367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3E-6 -1.48148E-6 L 0.00062 0.23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29" y="1401347"/>
            <a:ext cx="10741370" cy="456247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4657" y="2567279"/>
            <a:ext cx="3211286" cy="2046714"/>
          </a:xfrm>
          <a:prstGeom prst="rect">
            <a:avLst/>
          </a:prstGeom>
          <a:solidFill>
            <a:srgbClr val="FFCFAF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Hallmarks of IDA</a:t>
            </a:r>
          </a:p>
          <a:p>
            <a:pPr marL="350838" indent="-350838">
              <a:spcBef>
                <a:spcPts val="600"/>
              </a:spcBef>
              <a:buFontTx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+mn-lt"/>
                <a:cs typeface="+mn-cs"/>
              </a:rPr>
              <a:t>Hypochromia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  <a:p>
            <a:pPr marL="350838" indent="-350838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Microcytosis</a:t>
            </a:r>
          </a:p>
          <a:p>
            <a:pPr marL="350838" indent="-350838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Thrombocytosis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 – Peripheral smear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46460-2945-4B32-983D-F2B29C94FBC7}"/>
              </a:ext>
            </a:extLst>
          </p:cNvPr>
          <p:cNvSpPr/>
          <p:nvPr/>
        </p:nvSpPr>
        <p:spPr>
          <a:xfrm>
            <a:off x="2298329" y="6169709"/>
            <a:ext cx="749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JM, Buchanan GR. Disorders of Iron Metabolism: New Diagnostic and Treatment Approaches to Iron Deficiency. </a:t>
            </a:r>
            <a:r>
              <a:rPr lang="en-US" sz="1200" i="1" dirty="0" err="1">
                <a:solidFill>
                  <a:srgbClr val="000000"/>
                </a:solidFill>
              </a:rPr>
              <a:t>Hematol</a:t>
            </a:r>
            <a:r>
              <a:rPr lang="en-US" sz="1200" i="1" dirty="0">
                <a:solidFill>
                  <a:srgbClr val="000000"/>
                </a:solidFill>
              </a:rPr>
              <a:t> Oncol Clin North Am. </a:t>
            </a:r>
            <a:r>
              <a:rPr lang="en-US" sz="1200" dirty="0">
                <a:solidFill>
                  <a:srgbClr val="000000"/>
                </a:solidFill>
              </a:rPr>
              <a:t>2019 Jun;33(3):393-408. </a:t>
            </a:r>
            <a:r>
              <a:rPr lang="en-US" sz="1200" dirty="0" err="1">
                <a:solidFill>
                  <a:srgbClr val="000000"/>
                </a:solidFill>
              </a:rPr>
              <a:t>doi</a:t>
            </a:r>
            <a:r>
              <a:rPr lang="en-US" sz="1200" dirty="0">
                <a:solidFill>
                  <a:srgbClr val="000000"/>
                </a:solidFill>
              </a:rPr>
              <a:t>: 10.1016/j.hoc.2019.01.006. © 2019 Elsevier Inc. Used with permission. All rights reserved.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211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l">
              <a:defRPr/>
            </a:pPr>
            <a:r>
              <a:rPr lang="en-US" dirty="0">
                <a:cs typeface="Times New Roman" pitchFamily="18" charset="0"/>
              </a:rPr>
              <a:t>Reasons for “persistent” IDA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Incorrect diagnosis 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Persistence of etiology (low iron diet, ongoing blood loss)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Insufficient iron dose (dosing incorrect, duration too short)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Non-adherence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Malabsorption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Rarely primary etiology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Inflammation/underlying GI condition	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Very rare genetic condition (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  <a:sym typeface="Wingdings" panose="05000000000000000000" pitchFamily="2" charset="2"/>
              </a:rPr>
              <a:t>Iron Refractory Iron Deficiency Anemia)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52375" indent="-220657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6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Iron deficiency anemia – Correct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Iron-rich diet</a:t>
            </a:r>
          </a:p>
          <a:p>
            <a:pPr lvl="1"/>
            <a:r>
              <a:rPr lang="en-US" sz="2800" dirty="0"/>
              <a:t>Meat, liver, beans (black beans or lentils)</a:t>
            </a:r>
          </a:p>
          <a:p>
            <a:pPr lvl="1"/>
            <a:r>
              <a:rPr lang="en-US" sz="2800" dirty="0"/>
              <a:t>Avoidance of tannins (tea), limitation of milk products</a:t>
            </a:r>
          </a:p>
          <a:p>
            <a:pPr lvl="1"/>
            <a:endParaRPr lang="en-US" sz="2800" dirty="0"/>
          </a:p>
          <a:p>
            <a:r>
              <a:rPr lang="en-US" sz="3200" dirty="0"/>
              <a:t>Minimize blood loss</a:t>
            </a:r>
          </a:p>
          <a:p>
            <a:pPr lvl="1"/>
            <a:r>
              <a:rPr lang="en-US" sz="2800" dirty="0"/>
              <a:t>Hormonal therapy for menstrual blood loss</a:t>
            </a:r>
          </a:p>
          <a:p>
            <a:pPr lvl="1"/>
            <a:r>
              <a:rPr lang="en-US" sz="2800" dirty="0"/>
              <a:t>Treatment of underlying GI disease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56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365125"/>
            <a:ext cx="11765973" cy="1325563"/>
          </a:xfrm>
        </p:spPr>
        <p:txBody>
          <a:bodyPr/>
          <a:lstStyle/>
          <a:p>
            <a:pPr algn="l"/>
            <a:r>
              <a:rPr lang="en-US" dirty="0"/>
              <a:t>Iron deficiency anemia - Oral iron is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therapy/supplementation </a:t>
            </a:r>
          </a:p>
          <a:p>
            <a:pPr lvl="1"/>
            <a:r>
              <a:rPr lang="en-US" dirty="0"/>
              <a:t>Ferrous sulfate (iron salt)</a:t>
            </a:r>
          </a:p>
          <a:p>
            <a:pPr lvl="1"/>
            <a:r>
              <a:rPr lang="en-US" dirty="0"/>
              <a:t>Once daily dosing; Specific dose variable – studies lacking </a:t>
            </a:r>
          </a:p>
          <a:p>
            <a:pPr lvl="1"/>
            <a:r>
              <a:rPr lang="en-US" u="sng" dirty="0"/>
              <a:t>Minimum</a:t>
            </a:r>
            <a:r>
              <a:rPr lang="en-US" dirty="0"/>
              <a:t> 3 months of therapy</a:t>
            </a:r>
          </a:p>
          <a:p>
            <a:r>
              <a:rPr lang="en-US" dirty="0"/>
              <a:t>Standard time points for assessment</a:t>
            </a:r>
          </a:p>
          <a:p>
            <a:pPr lvl="1"/>
            <a:r>
              <a:rPr lang="en-US" dirty="0"/>
              <a:t>Baseline (diagnosis, initiation of therapy)</a:t>
            </a:r>
          </a:p>
          <a:p>
            <a:pPr lvl="1"/>
            <a:r>
              <a:rPr lang="en-US" dirty="0"/>
              <a:t>1 week (severe patients only, assess initial response - </a:t>
            </a:r>
            <a:r>
              <a:rPr lang="en-US" i="1" dirty="0" err="1"/>
              <a:t>reticulocytosis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1 month (assess hemoglobin increment: CBC +/- retic, </a:t>
            </a:r>
            <a:r>
              <a:rPr lang="en-US" i="1" dirty="0"/>
              <a:t>ideally anemia resolved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en-US" dirty="0"/>
              <a:t>3 months (potentially assess if able to stop therapy: CBC/retic, ferritin)</a:t>
            </a:r>
            <a:endParaRPr lang="en-US" b="1" dirty="0"/>
          </a:p>
          <a:p>
            <a:pPr lvl="1"/>
            <a:r>
              <a:rPr lang="en-US" b="1" dirty="0"/>
              <a:t>Anemia corrects prior to changes in iron parameters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4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 Domains covered in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572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The </a:t>
            </a:r>
            <a:r>
              <a:rPr lang="en-US" altLang="en-US" dirty="0" err="1"/>
              <a:t>erythron</a:t>
            </a:r>
            <a:endParaRPr lang="en-US" altLang="en-US" dirty="0"/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Developmental changes of the </a:t>
            </a:r>
            <a:r>
              <a:rPr lang="en-US" altLang="en-US" dirty="0" err="1"/>
              <a:t>erythron</a:t>
            </a:r>
            <a:r>
              <a:rPr lang="en-US" altLang="en-US" dirty="0"/>
              <a:t>, normal erythrocytes, erythrocyte physiology</a:t>
            </a:r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Approach to anemia</a:t>
            </a:r>
          </a:p>
          <a:p>
            <a:pPr marL="400050" indent="-4572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Iron disorders</a:t>
            </a:r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Iron deficiency anemia</a:t>
            </a:r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Anemia of chronic disease and disorders of iron metabolism</a:t>
            </a:r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 err="1"/>
              <a:t>Transfusional</a:t>
            </a:r>
            <a:r>
              <a:rPr lang="en-US" altLang="en-US" dirty="0"/>
              <a:t> and congenital iron overload</a:t>
            </a:r>
          </a:p>
          <a:p>
            <a:pPr marL="400050" indent="-4572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Megaloblastic anemia</a:t>
            </a:r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Nutritional deficiencies: folate and B12</a:t>
            </a:r>
          </a:p>
          <a:p>
            <a:pPr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/>
              <a:t>Metabolic disorders and drugs</a:t>
            </a:r>
          </a:p>
          <a:p>
            <a:pPr marL="400050" indent="-4572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dirty="0" err="1"/>
              <a:t>Erythrocytosis</a:t>
            </a:r>
            <a:r>
              <a:rPr lang="en-US" altLang="en-US" dirty="0"/>
              <a:t> (primary or secondary)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Iron Refractory Iron Deficiency Anemia (IRIDA)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AR mutations in the TMPRSS6 gene, extremely rare</a:t>
            </a:r>
          </a:p>
          <a:p>
            <a:pPr lvl="1"/>
            <a:r>
              <a:rPr lang="en-US" sz="2800" dirty="0"/>
              <a:t>Upregulation of </a:t>
            </a:r>
            <a:r>
              <a:rPr lang="en-US" sz="2800" dirty="0" err="1"/>
              <a:t>hepcidin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Key clinical features</a:t>
            </a:r>
          </a:p>
          <a:p>
            <a:pPr lvl="1"/>
            <a:r>
              <a:rPr lang="en-US" sz="2800" dirty="0"/>
              <a:t>Persistent moderate IDA, congenital onset</a:t>
            </a:r>
          </a:p>
          <a:p>
            <a:pPr lvl="1"/>
            <a:r>
              <a:rPr lang="en-US" sz="2800" dirty="0"/>
              <a:t>Severe </a:t>
            </a:r>
            <a:r>
              <a:rPr lang="en-US" sz="2800" dirty="0" err="1"/>
              <a:t>microcytosis</a:t>
            </a:r>
            <a:r>
              <a:rPr lang="en-US" sz="2800" dirty="0"/>
              <a:t> (MCV 50-60 </a:t>
            </a:r>
            <a:r>
              <a:rPr lang="en-US" sz="2800" dirty="0" err="1"/>
              <a:t>fL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Poor oral iron absorption </a:t>
            </a:r>
            <a:r>
              <a:rPr lang="en-US" sz="2800" dirty="0">
                <a:sym typeface="Wingdings" panose="05000000000000000000" pitchFamily="2" charset="2"/>
              </a:rPr>
              <a:t> not responsive to oral iron </a:t>
            </a:r>
            <a:r>
              <a:rPr lang="en-US" sz="2800" dirty="0" err="1">
                <a:sym typeface="Wingdings" panose="05000000000000000000" pitchFamily="2" charset="2"/>
              </a:rPr>
              <a:t>tx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“Fail” oral iron challenge</a:t>
            </a:r>
            <a:endParaRPr lang="en-US" sz="2800" dirty="0"/>
          </a:p>
          <a:p>
            <a:pPr lvl="1"/>
            <a:r>
              <a:rPr lang="en-US" sz="2800" dirty="0"/>
              <a:t>Blunted response to IV iron (may be overcome by high doses)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4890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57460" y="3122866"/>
            <a:ext cx="3379636" cy="1816701"/>
            <a:chOff x="1584" y="1296"/>
            <a:chExt cx="1680" cy="2112"/>
          </a:xfrm>
        </p:grpSpPr>
        <p:sp>
          <p:nvSpPr>
            <p:cNvPr id="715780" name="Line 4"/>
            <p:cNvSpPr>
              <a:spLocks noChangeShapeType="1"/>
            </p:cNvSpPr>
            <p:nvPr/>
          </p:nvSpPr>
          <p:spPr bwMode="auto">
            <a:xfrm>
              <a:off x="1584" y="1344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5781" name="Line 5"/>
            <p:cNvSpPr>
              <a:spLocks noChangeShapeType="1"/>
            </p:cNvSpPr>
            <p:nvPr/>
          </p:nvSpPr>
          <p:spPr bwMode="auto">
            <a:xfrm>
              <a:off x="1584" y="3408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5782" name="Line 6"/>
            <p:cNvSpPr>
              <a:spLocks noChangeShapeType="1"/>
            </p:cNvSpPr>
            <p:nvPr/>
          </p:nvSpPr>
          <p:spPr bwMode="auto">
            <a:xfrm>
              <a:off x="3264" y="1296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715814" name="Rectangle 38"/>
          <p:cNvSpPr>
            <a:spLocks noChangeArrowheads="1"/>
          </p:cNvSpPr>
          <p:nvPr/>
        </p:nvSpPr>
        <p:spPr bwMode="auto">
          <a:xfrm>
            <a:off x="5806678" y="4682391"/>
            <a:ext cx="289322" cy="5143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76356" y="1950636"/>
            <a:ext cx="2097584" cy="742057"/>
            <a:chOff x="716" y="1477"/>
            <a:chExt cx="1392" cy="554"/>
          </a:xfrm>
        </p:grpSpPr>
        <p:sp>
          <p:nvSpPr>
            <p:cNvPr id="715785" name="Text Box 9"/>
            <p:cNvSpPr txBox="1">
              <a:spLocks noChangeArrowheads="1"/>
            </p:cNvSpPr>
            <p:nvPr/>
          </p:nvSpPr>
          <p:spPr bwMode="auto">
            <a:xfrm>
              <a:off x="716" y="1477"/>
              <a:ext cx="139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Mucosal Surface</a:t>
              </a:r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 flipH="1">
              <a:off x="1153" y="1723"/>
              <a:ext cx="46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4273668" y="3831160"/>
            <a:ext cx="1374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Ferritin</a:t>
            </a:r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>
            <a:off x="5951339" y="3332222"/>
            <a:ext cx="0" cy="450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4039383" y="1587525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rgbClr val="000000"/>
                </a:solidFill>
                <a:latin typeface="+mn-lt"/>
              </a:rPr>
              <a:t>+3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5438643" y="1804798"/>
            <a:ext cx="1084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Fe</a:t>
            </a:r>
            <a:r>
              <a:rPr lang="en-US" sz="2000" b="1" baseline="30000" dirty="0">
                <a:solidFill>
                  <a:srgbClr val="000000"/>
                </a:solidFill>
                <a:latin typeface="+mn-lt"/>
              </a:rPr>
              <a:t>+2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rot="6404239" flipH="1" flipV="1">
            <a:off x="5150056" y="1518403"/>
            <a:ext cx="140949" cy="1090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85395" y="4959111"/>
            <a:ext cx="2386905" cy="637578"/>
            <a:chOff x="821" y="2590"/>
            <a:chExt cx="1584" cy="476"/>
          </a:xfrm>
        </p:grpSpPr>
        <p:sp>
          <p:nvSpPr>
            <p:cNvPr id="715801" name="Text Box 25"/>
            <p:cNvSpPr txBox="1">
              <a:spLocks noChangeArrowheads="1"/>
            </p:cNvSpPr>
            <p:nvPr/>
          </p:nvSpPr>
          <p:spPr bwMode="auto">
            <a:xfrm>
              <a:off x="821" y="2813"/>
              <a:ext cx="15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</a:rPr>
                <a:t>Basolateral Surface</a:t>
              </a:r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 flipV="1">
              <a:off x="1710" y="2590"/>
              <a:ext cx="76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715803" name="Text Box 27"/>
          <p:cNvSpPr txBox="1">
            <a:spLocks noChangeArrowheads="1"/>
          </p:cNvSpPr>
          <p:nvPr/>
        </p:nvSpPr>
        <p:spPr bwMode="auto">
          <a:xfrm>
            <a:off x="6307714" y="4982880"/>
            <a:ext cx="1663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Ferroportin </a:t>
            </a:r>
          </a:p>
        </p:txBody>
      </p:sp>
      <p:sp>
        <p:nvSpPr>
          <p:cNvPr id="715818" name="Line 42"/>
          <p:cNvSpPr>
            <a:spLocks noChangeShapeType="1"/>
          </p:cNvSpPr>
          <p:nvPr/>
        </p:nvSpPr>
        <p:spPr bwMode="auto">
          <a:xfrm>
            <a:off x="5951339" y="4247957"/>
            <a:ext cx="0" cy="370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3063" y="3782280"/>
            <a:ext cx="1034058" cy="4656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51439" y="1870307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64061" y="209322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7714" y="3917973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42830" y="4010507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79595" y="3835415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44236" y="397842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8727708">
            <a:off x="4728256" y="1407287"/>
            <a:ext cx="2844673" cy="2951231"/>
          </a:xfrm>
          <a:custGeom>
            <a:avLst/>
            <a:gdLst>
              <a:gd name="connsiteX0" fmla="*/ 0 w 2457628"/>
              <a:gd name="connsiteY0" fmla="*/ 391773 h 3117882"/>
              <a:gd name="connsiteX1" fmla="*/ 632389 w 2457628"/>
              <a:gd name="connsiteY1" fmla="*/ 7213 h 3117882"/>
              <a:gd name="connsiteX2" fmla="*/ 239282 w 2457628"/>
              <a:gd name="connsiteY2" fmla="*/ 690876 h 3117882"/>
              <a:gd name="connsiteX3" fmla="*/ 683663 w 2457628"/>
              <a:gd name="connsiteY3" fmla="*/ 383228 h 3117882"/>
              <a:gd name="connsiteX4" fmla="*/ 282011 w 2457628"/>
              <a:gd name="connsiteY4" fmla="*/ 947250 h 3117882"/>
              <a:gd name="connsiteX5" fmla="*/ 1025495 w 2457628"/>
              <a:gd name="connsiteY5" fmla="*/ 554143 h 3117882"/>
              <a:gd name="connsiteX6" fmla="*/ 512747 w 2457628"/>
              <a:gd name="connsiteY6" fmla="*/ 1118166 h 3117882"/>
              <a:gd name="connsiteX7" fmla="*/ 1341690 w 2457628"/>
              <a:gd name="connsiteY7" fmla="*/ 699422 h 3117882"/>
              <a:gd name="connsiteX8" fmla="*/ 820396 w 2457628"/>
              <a:gd name="connsiteY8" fmla="*/ 1314719 h 3117882"/>
              <a:gd name="connsiteX9" fmla="*/ 1478422 w 2457628"/>
              <a:gd name="connsiteY9" fmla="*/ 989979 h 3117882"/>
              <a:gd name="connsiteX10" fmla="*/ 940037 w 2457628"/>
              <a:gd name="connsiteY10" fmla="*/ 1836013 h 3117882"/>
              <a:gd name="connsiteX11" fmla="*/ 1657884 w 2457628"/>
              <a:gd name="connsiteY11" fmla="*/ 1323265 h 3117882"/>
              <a:gd name="connsiteX12" fmla="*/ 1170774 w 2457628"/>
              <a:gd name="connsiteY12" fmla="*/ 1972745 h 3117882"/>
              <a:gd name="connsiteX13" fmla="*/ 1811708 w 2457628"/>
              <a:gd name="connsiteY13" fmla="*/ 1613822 h 3117882"/>
              <a:gd name="connsiteX14" fmla="*/ 1222048 w 2457628"/>
              <a:gd name="connsiteY14" fmla="*/ 2194936 h 3117882"/>
              <a:gd name="connsiteX15" fmla="*/ 2059536 w 2457628"/>
              <a:gd name="connsiteY15" fmla="*/ 1801829 h 3117882"/>
              <a:gd name="connsiteX16" fmla="*/ 1452785 w 2457628"/>
              <a:gd name="connsiteY16" fmla="*/ 2502585 h 3117882"/>
              <a:gd name="connsiteX17" fmla="*/ 2025353 w 2457628"/>
              <a:gd name="connsiteY17" fmla="*/ 2288940 h 3117882"/>
              <a:gd name="connsiteX18" fmla="*/ 2281727 w 2457628"/>
              <a:gd name="connsiteY18" fmla="*/ 2177844 h 3117882"/>
              <a:gd name="connsiteX19" fmla="*/ 1538243 w 2457628"/>
              <a:gd name="connsiteY19" fmla="*/ 2904237 h 3117882"/>
              <a:gd name="connsiteX20" fmla="*/ 2452643 w 2457628"/>
              <a:gd name="connsiteY20" fmla="*/ 2476947 h 3117882"/>
              <a:gd name="connsiteX21" fmla="*/ 1837346 w 2457628"/>
              <a:gd name="connsiteY21" fmla="*/ 3117882 h 311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7628" h="3117882">
                <a:moveTo>
                  <a:pt x="0" y="391773"/>
                </a:moveTo>
                <a:cubicBezTo>
                  <a:pt x="296254" y="174567"/>
                  <a:pt x="592509" y="-42638"/>
                  <a:pt x="632389" y="7213"/>
                </a:cubicBezTo>
                <a:cubicBezTo>
                  <a:pt x="672269" y="57064"/>
                  <a:pt x="230736" y="628207"/>
                  <a:pt x="239282" y="690876"/>
                </a:cubicBezTo>
                <a:cubicBezTo>
                  <a:pt x="247828" y="753545"/>
                  <a:pt x="676542" y="340499"/>
                  <a:pt x="683663" y="383228"/>
                </a:cubicBezTo>
                <a:cubicBezTo>
                  <a:pt x="690785" y="425957"/>
                  <a:pt x="225039" y="918764"/>
                  <a:pt x="282011" y="947250"/>
                </a:cubicBezTo>
                <a:cubicBezTo>
                  <a:pt x="338983" y="975736"/>
                  <a:pt x="987039" y="525657"/>
                  <a:pt x="1025495" y="554143"/>
                </a:cubicBezTo>
                <a:cubicBezTo>
                  <a:pt x="1063951" y="582629"/>
                  <a:pt x="460048" y="1093953"/>
                  <a:pt x="512747" y="1118166"/>
                </a:cubicBezTo>
                <a:cubicBezTo>
                  <a:pt x="565446" y="1142379"/>
                  <a:pt x="1290415" y="666663"/>
                  <a:pt x="1341690" y="699422"/>
                </a:cubicBezTo>
                <a:cubicBezTo>
                  <a:pt x="1392965" y="732181"/>
                  <a:pt x="797607" y="1266293"/>
                  <a:pt x="820396" y="1314719"/>
                </a:cubicBezTo>
                <a:cubicBezTo>
                  <a:pt x="843185" y="1363145"/>
                  <a:pt x="1458482" y="903097"/>
                  <a:pt x="1478422" y="989979"/>
                </a:cubicBezTo>
                <a:cubicBezTo>
                  <a:pt x="1498362" y="1076861"/>
                  <a:pt x="910127" y="1780465"/>
                  <a:pt x="940037" y="1836013"/>
                </a:cubicBezTo>
                <a:cubicBezTo>
                  <a:pt x="969947" y="1891561"/>
                  <a:pt x="1619428" y="1300476"/>
                  <a:pt x="1657884" y="1323265"/>
                </a:cubicBezTo>
                <a:cubicBezTo>
                  <a:pt x="1696340" y="1346054"/>
                  <a:pt x="1145137" y="1924319"/>
                  <a:pt x="1170774" y="1972745"/>
                </a:cubicBezTo>
                <a:cubicBezTo>
                  <a:pt x="1196411" y="2021171"/>
                  <a:pt x="1803162" y="1576790"/>
                  <a:pt x="1811708" y="1613822"/>
                </a:cubicBezTo>
                <a:cubicBezTo>
                  <a:pt x="1820254" y="1650854"/>
                  <a:pt x="1180743" y="2163601"/>
                  <a:pt x="1222048" y="2194936"/>
                </a:cubicBezTo>
                <a:cubicBezTo>
                  <a:pt x="1263353" y="2226271"/>
                  <a:pt x="2021080" y="1750554"/>
                  <a:pt x="2059536" y="1801829"/>
                </a:cubicBezTo>
                <a:cubicBezTo>
                  <a:pt x="2097992" y="1853104"/>
                  <a:pt x="1458482" y="2421400"/>
                  <a:pt x="1452785" y="2502585"/>
                </a:cubicBezTo>
                <a:cubicBezTo>
                  <a:pt x="1447088" y="2583770"/>
                  <a:pt x="1887196" y="2343063"/>
                  <a:pt x="2025353" y="2288940"/>
                </a:cubicBezTo>
                <a:cubicBezTo>
                  <a:pt x="2163510" y="2234817"/>
                  <a:pt x="2362912" y="2075295"/>
                  <a:pt x="2281727" y="2177844"/>
                </a:cubicBezTo>
                <a:cubicBezTo>
                  <a:pt x="2200542" y="2280393"/>
                  <a:pt x="1509757" y="2854387"/>
                  <a:pt x="1538243" y="2904237"/>
                </a:cubicBezTo>
                <a:cubicBezTo>
                  <a:pt x="1566729" y="2954087"/>
                  <a:pt x="2402793" y="2441340"/>
                  <a:pt x="2452643" y="2476947"/>
                </a:cubicBezTo>
                <a:cubicBezTo>
                  <a:pt x="2502494" y="2512555"/>
                  <a:pt x="2169920" y="2815218"/>
                  <a:pt x="1837346" y="31178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813986" y="2486673"/>
            <a:ext cx="209684" cy="75868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096000" y="3353431"/>
            <a:ext cx="122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DMT1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 flipV="1">
            <a:off x="5965000" y="3142909"/>
            <a:ext cx="146012" cy="215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461471" y="2105243"/>
            <a:ext cx="238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Ferrireductase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Hepcidin</a:t>
            </a:r>
            <a:r>
              <a:rPr lang="en-US" dirty="0"/>
              <a:t> regulates iron absorption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67617" y="5733618"/>
            <a:ext cx="2885790" cy="81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b="1" dirty="0">
                <a:solidFill>
                  <a:srgbClr val="C00000"/>
                </a:solidFill>
              </a:rPr>
              <a:t>HEPCIDIN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b="1" dirty="0">
                <a:solidFill>
                  <a:srgbClr val="C00000"/>
                </a:solidFill>
              </a:rPr>
              <a:t>limits iron absorption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64757" y="5271549"/>
            <a:ext cx="203125" cy="4620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inus 41"/>
          <p:cNvSpPr/>
          <p:nvPr/>
        </p:nvSpPr>
        <p:spPr>
          <a:xfrm>
            <a:off x="5592567" y="5093185"/>
            <a:ext cx="717947" cy="38575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>
            <a:off x="6591623" y="3992250"/>
            <a:ext cx="1793527" cy="134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93425" y="3615454"/>
            <a:ext cx="1677481" cy="830997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ferritin sloughed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394160" y="5271549"/>
            <a:ext cx="2181720" cy="1200329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iron sufficient, iron-load, inflammation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729792" y="5922307"/>
            <a:ext cx="1451808" cy="247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wn Arrow 57"/>
          <p:cNvSpPr/>
          <p:nvPr/>
        </p:nvSpPr>
        <p:spPr bwMode="auto">
          <a:xfrm flipV="1">
            <a:off x="5304759" y="5775219"/>
            <a:ext cx="148305" cy="294179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704759" y="3866772"/>
            <a:ext cx="1839659" cy="1200329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TMPRSS6 Mutations (IRIDA)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615016" y="4997319"/>
            <a:ext cx="1605516" cy="7994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2094779" y="3346026"/>
            <a:ext cx="2097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Duodenal enterocyte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43172-2FFC-4C95-B57C-42D871569296}"/>
              </a:ext>
            </a:extLst>
          </p:cNvPr>
          <p:cNvSpPr/>
          <p:nvPr/>
        </p:nvSpPr>
        <p:spPr>
          <a:xfrm>
            <a:off x="7753407" y="5209054"/>
            <a:ext cx="4306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 and O’Brien SH. How I Approach Iron Deficiency and out Anemia. </a:t>
            </a:r>
            <a:r>
              <a:rPr lang="en-US" sz="1200" dirty="0" err="1">
                <a:solidFill>
                  <a:srgbClr val="000000"/>
                </a:solidFill>
              </a:rPr>
              <a:t>Pediatr</a:t>
            </a:r>
            <a:r>
              <a:rPr lang="en-US" sz="1200" dirty="0">
                <a:solidFill>
                  <a:srgbClr val="000000"/>
                </a:solidFill>
              </a:rPr>
              <a:t> Blood Cancer. 2018;e27544. © 2018 Wiley Periodicals, Inc. Used with permission.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1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160321"/>
            <a:ext cx="44751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4" y="1312722"/>
            <a:ext cx="2998787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3592513" y="3179621"/>
            <a:ext cx="161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Normal</a:t>
            </a:r>
          </a:p>
        </p:txBody>
      </p:sp>
      <p:sp>
        <p:nvSpPr>
          <p:cNvPr id="123909" name="Oval 7"/>
          <p:cNvSpPr>
            <a:spLocks noChangeArrowheads="1"/>
          </p:cNvSpPr>
          <p:nvPr/>
        </p:nvSpPr>
        <p:spPr bwMode="auto">
          <a:xfrm>
            <a:off x="3633788" y="3049447"/>
            <a:ext cx="1547812" cy="625475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910" name="Text Box 8"/>
          <p:cNvSpPr txBox="1">
            <a:spLocks noChangeArrowheads="1"/>
          </p:cNvSpPr>
          <p:nvPr/>
        </p:nvSpPr>
        <p:spPr bwMode="auto">
          <a:xfrm>
            <a:off x="8745538" y="2157271"/>
            <a:ext cx="161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/>
              <a:t>Iron Deficient</a:t>
            </a:r>
          </a:p>
        </p:txBody>
      </p:sp>
      <p:sp>
        <p:nvSpPr>
          <p:cNvPr id="123911" name="Oval 9"/>
          <p:cNvSpPr>
            <a:spLocks noChangeArrowheads="1"/>
          </p:cNvSpPr>
          <p:nvPr/>
        </p:nvSpPr>
        <p:spPr bwMode="auto">
          <a:xfrm>
            <a:off x="8686800" y="1922322"/>
            <a:ext cx="1652588" cy="785813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91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Oral Iron Challenge Test</a:t>
            </a:r>
          </a:p>
        </p:txBody>
      </p:sp>
      <p:sp>
        <p:nvSpPr>
          <p:cNvPr id="123913" name="Rectangle 10"/>
          <p:cNvSpPr>
            <a:spLocks noChangeArrowheads="1"/>
          </p:cNvSpPr>
          <p:nvPr/>
        </p:nvSpPr>
        <p:spPr bwMode="auto">
          <a:xfrm>
            <a:off x="1849582" y="6123782"/>
            <a:ext cx="783474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Reprinted from Journal of Pediatrics, 88/5, Gross SJ et. al, Malabsorption of iron in children with iron deficiency, 795-9, 1976, with permission from Elsevier.</a:t>
            </a:r>
          </a:p>
        </p:txBody>
      </p:sp>
    </p:spTree>
    <p:extLst>
      <p:ext uri="{BB962C8B-B14F-4D97-AF65-F5344CB8AC3E}">
        <p14:creationId xmlns:p14="http://schemas.microsoft.com/office/powerpoint/2010/main" val="402397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Indications for intravenous iron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/>
              <a:t>Not</a:t>
            </a:r>
            <a:r>
              <a:rPr lang="en-US" sz="3200" b="1" dirty="0"/>
              <a:t> considered SOC for majority of our patients</a:t>
            </a:r>
          </a:p>
          <a:p>
            <a:r>
              <a:rPr lang="en-US" sz="3200" dirty="0"/>
              <a:t>Approved for use in patients with: </a:t>
            </a:r>
          </a:p>
          <a:p>
            <a:pPr lvl="1"/>
            <a:r>
              <a:rPr lang="en-US" sz="2800" dirty="0"/>
              <a:t>CKD</a:t>
            </a:r>
            <a:r>
              <a:rPr lang="en-US" sz="2800" i="1" dirty="0"/>
              <a:t> </a:t>
            </a:r>
            <a:endParaRPr lang="en-US" sz="2800" dirty="0"/>
          </a:p>
          <a:p>
            <a:pPr lvl="1"/>
            <a:r>
              <a:rPr lang="en-US" sz="2800" dirty="0"/>
              <a:t>“intolerance to oral iron” (often off-label)</a:t>
            </a:r>
          </a:p>
          <a:p>
            <a:pPr lvl="1"/>
            <a:r>
              <a:rPr lang="en-US" sz="2800" dirty="0"/>
              <a:t>Concomitant IDA and anemia of inflammation</a:t>
            </a:r>
          </a:p>
          <a:p>
            <a:pPr lvl="1"/>
            <a:r>
              <a:rPr lang="en-US" sz="2800" dirty="0"/>
              <a:t>Confirmed IRIDA 	</a:t>
            </a:r>
          </a:p>
          <a:p>
            <a:r>
              <a:rPr lang="en-US" sz="3200" dirty="0"/>
              <a:t>Dosing of intravenous iron by product-labeling or </a:t>
            </a:r>
            <a:r>
              <a:rPr lang="en-US" sz="3200" dirty="0" err="1"/>
              <a:t>Ganzoni</a:t>
            </a:r>
            <a:r>
              <a:rPr lang="en-US" sz="3200" dirty="0"/>
              <a:t> formula (calculation of iron deficit) </a:t>
            </a:r>
          </a:p>
        </p:txBody>
      </p:sp>
    </p:spTree>
    <p:extLst>
      <p:ext uri="{BB962C8B-B14F-4D97-AF65-F5344CB8AC3E}">
        <p14:creationId xmlns:p14="http://schemas.microsoft.com/office/powerpoint/2010/main" val="380390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73573"/>
              </p:ext>
            </p:extLst>
          </p:nvPr>
        </p:nvGraphicFramePr>
        <p:xfrm>
          <a:off x="573339" y="1447800"/>
          <a:ext cx="9737911" cy="43800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7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0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3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Generic</a:t>
                      </a:r>
                      <a:r>
                        <a:rPr lang="en-US" sz="14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Ferric gluconate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Iron sucrose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LMW Iron Dextran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Ferumoxytol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Ferric </a:t>
                      </a:r>
                      <a:r>
                        <a:rPr lang="en-US" sz="16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carboxymaltose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Ferric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derisomaltose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FDA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Indication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CKD on dialysis + ESAs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CKD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Oral iron administration is unsatisfactory or impossible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CKD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Intolerance or unsatisfactory response to oral iron; NDDCKD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157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Intolerance or unsatisfactory response to oral iron; NDDCKD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TDI (Y/N) 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 (Europe)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 (Europe)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Maximum Dose 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125 mg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200 – 300 mg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100 mg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(1000 mg off-label)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510 mg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750 mg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(1000 mg Europe)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1000 mg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(20 mg/kg)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Infusion Time (min)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 minutes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2-5 minutes (Typically 60)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 minutes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15-60 minutes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 minutes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 minutes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Test Dose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Black Box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40026" marR="40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Intravenous iron preparations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73339" y="5995737"/>
            <a:ext cx="10004425" cy="762000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Distinguishing properties: Strength of carbohydrate shell that binds iron, immunogenic properties</a:t>
            </a:r>
          </a:p>
        </p:txBody>
      </p:sp>
    </p:spTree>
    <p:extLst>
      <p:ext uri="{BB962C8B-B14F-4D97-AF65-F5344CB8AC3E}">
        <p14:creationId xmlns:p14="http://schemas.microsoft.com/office/powerpoint/2010/main" val="270527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of inflammation</a:t>
            </a:r>
            <a:br>
              <a:rPr lang="en-US" dirty="0"/>
            </a:br>
            <a:r>
              <a:rPr lang="en-US" dirty="0"/>
              <a:t>(Iron-restricted erythropoiesis)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Anemia of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A form of iron-restricted erythropoiesis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Result of excessive </a:t>
            </a:r>
            <a:r>
              <a:rPr lang="en-US" dirty="0" err="1">
                <a:cs typeface="Arial" panose="020B0604020202020204" pitchFamily="34" charset="0"/>
              </a:rPr>
              <a:t>hepcidin</a:t>
            </a:r>
            <a:r>
              <a:rPr lang="en-US" dirty="0">
                <a:cs typeface="Arial" panose="020B0604020202020204" pitchFamily="34" charset="0"/>
              </a:rPr>
              <a:t> production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Iron is (typically) present in the body but not available for utilization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Limited absorption of oral iron from GI tract</a:t>
            </a:r>
          </a:p>
        </p:txBody>
      </p:sp>
    </p:spTree>
    <p:extLst>
      <p:ext uri="{BB962C8B-B14F-4D97-AF65-F5344CB8AC3E}">
        <p14:creationId xmlns:p14="http://schemas.microsoft.com/office/powerpoint/2010/main" val="4291700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57461" y="3136697"/>
            <a:ext cx="3379636" cy="1816701"/>
            <a:chOff x="1584" y="1296"/>
            <a:chExt cx="1680" cy="2112"/>
          </a:xfrm>
        </p:grpSpPr>
        <p:sp>
          <p:nvSpPr>
            <p:cNvPr id="715780" name="Line 4"/>
            <p:cNvSpPr>
              <a:spLocks noChangeShapeType="1"/>
            </p:cNvSpPr>
            <p:nvPr/>
          </p:nvSpPr>
          <p:spPr bwMode="auto">
            <a:xfrm>
              <a:off x="1584" y="1344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5781" name="Line 5"/>
            <p:cNvSpPr>
              <a:spLocks noChangeShapeType="1"/>
            </p:cNvSpPr>
            <p:nvPr/>
          </p:nvSpPr>
          <p:spPr bwMode="auto">
            <a:xfrm>
              <a:off x="1584" y="3408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5782" name="Line 6"/>
            <p:cNvSpPr>
              <a:spLocks noChangeShapeType="1"/>
            </p:cNvSpPr>
            <p:nvPr/>
          </p:nvSpPr>
          <p:spPr bwMode="auto">
            <a:xfrm>
              <a:off x="3264" y="1296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5814" name="Rectangle 38"/>
          <p:cNvSpPr>
            <a:spLocks noChangeArrowheads="1"/>
          </p:cNvSpPr>
          <p:nvPr/>
        </p:nvSpPr>
        <p:spPr bwMode="auto">
          <a:xfrm>
            <a:off x="5806679" y="4696221"/>
            <a:ext cx="289323" cy="5143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1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59103" y="1967844"/>
            <a:ext cx="2097584" cy="747415"/>
            <a:chOff x="711" y="1473"/>
            <a:chExt cx="1392" cy="558"/>
          </a:xfrm>
        </p:grpSpPr>
        <p:sp>
          <p:nvSpPr>
            <p:cNvPr id="715785" name="Text Box 9"/>
            <p:cNvSpPr txBox="1">
              <a:spLocks noChangeArrowheads="1"/>
            </p:cNvSpPr>
            <p:nvPr/>
          </p:nvSpPr>
          <p:spPr bwMode="auto">
            <a:xfrm>
              <a:off x="711" y="1473"/>
              <a:ext cx="13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Mucosal Surface</a:t>
              </a:r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 flipH="1">
              <a:off x="1153" y="1723"/>
              <a:ext cx="46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4264525" y="3850720"/>
            <a:ext cx="1374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Ferritin</a:t>
            </a:r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>
            <a:off x="5951339" y="3346051"/>
            <a:ext cx="0" cy="450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51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4039386" y="1601353"/>
            <a:ext cx="1084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</a:t>
            </a:r>
            <a:r>
              <a:rPr lang="en-US" b="1" baseline="30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+3</a:t>
            </a:r>
            <a:endParaRPr lang="en-US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5438646" y="1818625"/>
            <a:ext cx="1084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</a:t>
            </a:r>
            <a:r>
              <a:rPr lang="en-US" b="1" baseline="30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+2</a:t>
            </a:r>
            <a:endParaRPr lang="en-US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rot="6404239" flipH="1" flipV="1">
            <a:off x="5150058" y="1532233"/>
            <a:ext cx="140949" cy="10902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51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9099" y="4972939"/>
            <a:ext cx="2386905" cy="582660"/>
            <a:chOff x="850" y="2590"/>
            <a:chExt cx="1584" cy="435"/>
          </a:xfrm>
        </p:grpSpPr>
        <p:sp>
          <p:nvSpPr>
            <p:cNvPr id="715801" name="Text Box 25"/>
            <p:cNvSpPr txBox="1">
              <a:spLocks noChangeArrowheads="1"/>
            </p:cNvSpPr>
            <p:nvPr/>
          </p:nvSpPr>
          <p:spPr bwMode="auto">
            <a:xfrm>
              <a:off x="850" y="2795"/>
              <a:ext cx="15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Basolateral Surface</a:t>
              </a:r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 flipV="1">
              <a:off x="1710" y="2590"/>
              <a:ext cx="76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715803" name="Text Box 27"/>
          <p:cNvSpPr txBox="1">
            <a:spLocks noChangeArrowheads="1"/>
          </p:cNvSpPr>
          <p:nvPr/>
        </p:nvSpPr>
        <p:spPr bwMode="auto">
          <a:xfrm>
            <a:off x="6328007" y="4995735"/>
            <a:ext cx="1663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Ferroportin </a:t>
            </a:r>
          </a:p>
        </p:txBody>
      </p:sp>
      <p:sp>
        <p:nvSpPr>
          <p:cNvPr id="715818" name="Line 42"/>
          <p:cNvSpPr>
            <a:spLocks noChangeShapeType="1"/>
          </p:cNvSpPr>
          <p:nvPr/>
        </p:nvSpPr>
        <p:spPr bwMode="auto">
          <a:xfrm>
            <a:off x="5951339" y="4261786"/>
            <a:ext cx="0" cy="370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51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3065" y="3796112"/>
            <a:ext cx="1034059" cy="4656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51442" y="1884138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64064" y="210705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7717" y="393180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42833" y="4024338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79598" y="3849246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44238" y="3992254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rot="18727708">
            <a:off x="4728259" y="1421119"/>
            <a:ext cx="2844673" cy="2951231"/>
          </a:xfrm>
          <a:custGeom>
            <a:avLst/>
            <a:gdLst>
              <a:gd name="connsiteX0" fmla="*/ 0 w 2457628"/>
              <a:gd name="connsiteY0" fmla="*/ 391773 h 3117882"/>
              <a:gd name="connsiteX1" fmla="*/ 632389 w 2457628"/>
              <a:gd name="connsiteY1" fmla="*/ 7213 h 3117882"/>
              <a:gd name="connsiteX2" fmla="*/ 239282 w 2457628"/>
              <a:gd name="connsiteY2" fmla="*/ 690876 h 3117882"/>
              <a:gd name="connsiteX3" fmla="*/ 683663 w 2457628"/>
              <a:gd name="connsiteY3" fmla="*/ 383228 h 3117882"/>
              <a:gd name="connsiteX4" fmla="*/ 282011 w 2457628"/>
              <a:gd name="connsiteY4" fmla="*/ 947250 h 3117882"/>
              <a:gd name="connsiteX5" fmla="*/ 1025495 w 2457628"/>
              <a:gd name="connsiteY5" fmla="*/ 554143 h 3117882"/>
              <a:gd name="connsiteX6" fmla="*/ 512747 w 2457628"/>
              <a:gd name="connsiteY6" fmla="*/ 1118166 h 3117882"/>
              <a:gd name="connsiteX7" fmla="*/ 1341690 w 2457628"/>
              <a:gd name="connsiteY7" fmla="*/ 699422 h 3117882"/>
              <a:gd name="connsiteX8" fmla="*/ 820396 w 2457628"/>
              <a:gd name="connsiteY8" fmla="*/ 1314719 h 3117882"/>
              <a:gd name="connsiteX9" fmla="*/ 1478422 w 2457628"/>
              <a:gd name="connsiteY9" fmla="*/ 989979 h 3117882"/>
              <a:gd name="connsiteX10" fmla="*/ 940037 w 2457628"/>
              <a:gd name="connsiteY10" fmla="*/ 1836013 h 3117882"/>
              <a:gd name="connsiteX11" fmla="*/ 1657884 w 2457628"/>
              <a:gd name="connsiteY11" fmla="*/ 1323265 h 3117882"/>
              <a:gd name="connsiteX12" fmla="*/ 1170774 w 2457628"/>
              <a:gd name="connsiteY12" fmla="*/ 1972745 h 3117882"/>
              <a:gd name="connsiteX13" fmla="*/ 1811708 w 2457628"/>
              <a:gd name="connsiteY13" fmla="*/ 1613822 h 3117882"/>
              <a:gd name="connsiteX14" fmla="*/ 1222048 w 2457628"/>
              <a:gd name="connsiteY14" fmla="*/ 2194936 h 3117882"/>
              <a:gd name="connsiteX15" fmla="*/ 2059536 w 2457628"/>
              <a:gd name="connsiteY15" fmla="*/ 1801829 h 3117882"/>
              <a:gd name="connsiteX16" fmla="*/ 1452785 w 2457628"/>
              <a:gd name="connsiteY16" fmla="*/ 2502585 h 3117882"/>
              <a:gd name="connsiteX17" fmla="*/ 2025353 w 2457628"/>
              <a:gd name="connsiteY17" fmla="*/ 2288940 h 3117882"/>
              <a:gd name="connsiteX18" fmla="*/ 2281727 w 2457628"/>
              <a:gd name="connsiteY18" fmla="*/ 2177844 h 3117882"/>
              <a:gd name="connsiteX19" fmla="*/ 1538243 w 2457628"/>
              <a:gd name="connsiteY19" fmla="*/ 2904237 h 3117882"/>
              <a:gd name="connsiteX20" fmla="*/ 2452643 w 2457628"/>
              <a:gd name="connsiteY20" fmla="*/ 2476947 h 3117882"/>
              <a:gd name="connsiteX21" fmla="*/ 1837346 w 2457628"/>
              <a:gd name="connsiteY21" fmla="*/ 3117882 h 311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7628" h="3117882">
                <a:moveTo>
                  <a:pt x="0" y="391773"/>
                </a:moveTo>
                <a:cubicBezTo>
                  <a:pt x="296254" y="174567"/>
                  <a:pt x="592509" y="-42638"/>
                  <a:pt x="632389" y="7213"/>
                </a:cubicBezTo>
                <a:cubicBezTo>
                  <a:pt x="672269" y="57064"/>
                  <a:pt x="230736" y="628207"/>
                  <a:pt x="239282" y="690876"/>
                </a:cubicBezTo>
                <a:cubicBezTo>
                  <a:pt x="247828" y="753545"/>
                  <a:pt x="676542" y="340499"/>
                  <a:pt x="683663" y="383228"/>
                </a:cubicBezTo>
                <a:cubicBezTo>
                  <a:pt x="690785" y="425957"/>
                  <a:pt x="225039" y="918764"/>
                  <a:pt x="282011" y="947250"/>
                </a:cubicBezTo>
                <a:cubicBezTo>
                  <a:pt x="338983" y="975736"/>
                  <a:pt x="987039" y="525657"/>
                  <a:pt x="1025495" y="554143"/>
                </a:cubicBezTo>
                <a:cubicBezTo>
                  <a:pt x="1063951" y="582629"/>
                  <a:pt x="460048" y="1093953"/>
                  <a:pt x="512747" y="1118166"/>
                </a:cubicBezTo>
                <a:cubicBezTo>
                  <a:pt x="565446" y="1142379"/>
                  <a:pt x="1290415" y="666663"/>
                  <a:pt x="1341690" y="699422"/>
                </a:cubicBezTo>
                <a:cubicBezTo>
                  <a:pt x="1392965" y="732181"/>
                  <a:pt x="797607" y="1266293"/>
                  <a:pt x="820396" y="1314719"/>
                </a:cubicBezTo>
                <a:cubicBezTo>
                  <a:pt x="843185" y="1363145"/>
                  <a:pt x="1458482" y="903097"/>
                  <a:pt x="1478422" y="989979"/>
                </a:cubicBezTo>
                <a:cubicBezTo>
                  <a:pt x="1498362" y="1076861"/>
                  <a:pt x="910127" y="1780465"/>
                  <a:pt x="940037" y="1836013"/>
                </a:cubicBezTo>
                <a:cubicBezTo>
                  <a:pt x="969947" y="1891561"/>
                  <a:pt x="1619428" y="1300476"/>
                  <a:pt x="1657884" y="1323265"/>
                </a:cubicBezTo>
                <a:cubicBezTo>
                  <a:pt x="1696340" y="1346054"/>
                  <a:pt x="1145137" y="1924319"/>
                  <a:pt x="1170774" y="1972745"/>
                </a:cubicBezTo>
                <a:cubicBezTo>
                  <a:pt x="1196411" y="2021171"/>
                  <a:pt x="1803162" y="1576790"/>
                  <a:pt x="1811708" y="1613822"/>
                </a:cubicBezTo>
                <a:cubicBezTo>
                  <a:pt x="1820254" y="1650854"/>
                  <a:pt x="1180743" y="2163601"/>
                  <a:pt x="1222048" y="2194936"/>
                </a:cubicBezTo>
                <a:cubicBezTo>
                  <a:pt x="1263353" y="2226271"/>
                  <a:pt x="2021080" y="1750554"/>
                  <a:pt x="2059536" y="1801829"/>
                </a:cubicBezTo>
                <a:cubicBezTo>
                  <a:pt x="2097992" y="1853104"/>
                  <a:pt x="1458482" y="2421400"/>
                  <a:pt x="1452785" y="2502585"/>
                </a:cubicBezTo>
                <a:cubicBezTo>
                  <a:pt x="1447088" y="2583770"/>
                  <a:pt x="1887196" y="2343063"/>
                  <a:pt x="2025353" y="2288940"/>
                </a:cubicBezTo>
                <a:cubicBezTo>
                  <a:pt x="2163510" y="2234817"/>
                  <a:pt x="2362912" y="2075295"/>
                  <a:pt x="2281727" y="2177844"/>
                </a:cubicBezTo>
                <a:cubicBezTo>
                  <a:pt x="2200542" y="2280393"/>
                  <a:pt x="1509757" y="2854387"/>
                  <a:pt x="1538243" y="2904237"/>
                </a:cubicBezTo>
                <a:cubicBezTo>
                  <a:pt x="1566729" y="2954087"/>
                  <a:pt x="2402793" y="2441340"/>
                  <a:pt x="2452643" y="2476947"/>
                </a:cubicBezTo>
                <a:cubicBezTo>
                  <a:pt x="2502494" y="2512555"/>
                  <a:pt x="2169920" y="2815218"/>
                  <a:pt x="1837346" y="31178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813987" y="2500504"/>
            <a:ext cx="209684" cy="75868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1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090867" y="3335431"/>
            <a:ext cx="12296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DMT1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 flipV="1">
            <a:off x="5965001" y="3156740"/>
            <a:ext cx="146012" cy="2157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51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477159" y="2105862"/>
            <a:ext cx="23869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Ferrireductase</a:t>
            </a:r>
            <a:endParaRPr lang="en-US" sz="1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7621" y="5733622"/>
            <a:ext cx="2885790" cy="81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63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HEPCIDIN</a:t>
            </a:r>
          </a:p>
          <a:p>
            <a:pPr algn="ctr"/>
            <a:r>
              <a:rPr lang="en-US" sz="2363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limits iron absorption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964760" y="5271550"/>
            <a:ext cx="203125" cy="4620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inus 39"/>
          <p:cNvSpPr/>
          <p:nvPr/>
        </p:nvSpPr>
        <p:spPr>
          <a:xfrm>
            <a:off x="5592570" y="5093188"/>
            <a:ext cx="717947" cy="38575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>
            <a:off x="6591627" y="3992251"/>
            <a:ext cx="1793527" cy="134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2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93428" y="3615455"/>
            <a:ext cx="1677481" cy="707886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Ferritin Sloughed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13663" y="5714568"/>
            <a:ext cx="1839659" cy="40011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Inflammation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729792" y="5922309"/>
            <a:ext cx="1451808" cy="247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wn Arrow 42"/>
          <p:cNvSpPr/>
          <p:nvPr/>
        </p:nvSpPr>
        <p:spPr bwMode="auto">
          <a:xfrm flipV="1">
            <a:off x="5304763" y="5775222"/>
            <a:ext cx="148305" cy="294179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2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Arial" panose="020B0604020202020204" pitchFamily="34" charset="0"/>
              </a:rPr>
              <a:t>Regulation of iron absorption by </a:t>
            </a:r>
            <a:r>
              <a:rPr lang="en-US" dirty="0" err="1">
                <a:cs typeface="Arial" panose="020B0604020202020204" pitchFamily="34" charset="0"/>
              </a:rPr>
              <a:t>hepcidin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E143A-47D0-4ACD-83C9-EAFEAAC65826}"/>
              </a:ext>
            </a:extLst>
          </p:cNvPr>
          <p:cNvSpPr/>
          <p:nvPr/>
        </p:nvSpPr>
        <p:spPr>
          <a:xfrm>
            <a:off x="8716252" y="4941436"/>
            <a:ext cx="3280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 and O’Brien SH. How I Approach Iron Deficiency and out Anemia. </a:t>
            </a:r>
            <a:r>
              <a:rPr lang="en-US" sz="1200" dirty="0" err="1">
                <a:solidFill>
                  <a:srgbClr val="000000"/>
                </a:solidFill>
              </a:rPr>
              <a:t>Pediatr</a:t>
            </a:r>
            <a:r>
              <a:rPr lang="en-US" sz="1200" dirty="0">
                <a:solidFill>
                  <a:srgbClr val="000000"/>
                </a:solidFill>
              </a:rPr>
              <a:t> Blood Cancer. 2018;e27544. © 2018 Wiley Periodicals, Inc. Used with permission.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6937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Hepcidin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regulates iron export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7004" indent="-217004">
              <a:spcAft>
                <a:spcPts val="506"/>
              </a:spcAft>
              <a:buFontTx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During states of inflammation,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hepcidin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acts at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ferroportin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to prevent iron release into plasma</a:t>
            </a:r>
          </a:p>
          <a:p>
            <a:pPr marL="217004" indent="-217004">
              <a:spcAft>
                <a:spcPts val="506"/>
              </a:spcAft>
              <a:buFontTx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Immuno-protective mechanism to minimize iron availability to pathogens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6331" y="5226397"/>
            <a:ext cx="2089547" cy="451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25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0021" y="5124599"/>
            <a:ext cx="949672" cy="328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25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auto">
          <a:xfrm>
            <a:off x="8079433" y="5985868"/>
            <a:ext cx="1928813" cy="2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4" tIns="28932" rIns="57864" bIns="28932"/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844"/>
              </a:spcBef>
              <a:buNone/>
            </a:pPr>
            <a:r>
              <a:rPr lang="en-US" altLang="en-US" sz="591">
                <a:solidFill>
                  <a:srgbClr val="FFFFFF"/>
                </a:solidFill>
              </a:rPr>
              <a:t>Andrews, NC. </a:t>
            </a:r>
            <a:r>
              <a:rPr lang="en-US" altLang="en-US" sz="591" i="1">
                <a:solidFill>
                  <a:srgbClr val="FFFFFF"/>
                </a:solidFill>
              </a:rPr>
              <a:t>Nature Reviews Genetics</a:t>
            </a:r>
            <a:r>
              <a:rPr lang="en-US" altLang="en-US" sz="591">
                <a:solidFill>
                  <a:srgbClr val="FFFFFF"/>
                </a:solidFill>
              </a:rPr>
              <a:t>. 2000.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17388" r="13580" b="9057"/>
          <a:stretch/>
        </p:blipFill>
        <p:spPr>
          <a:xfrm>
            <a:off x="7422854" y="1739697"/>
            <a:ext cx="2884715" cy="3363686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445297" y="2870449"/>
            <a:ext cx="1539875" cy="9239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Ferritin retained in macrophage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88809" y="4637790"/>
            <a:ext cx="12634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HEPCIDIN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14385" y="4463165"/>
            <a:ext cx="1062037" cy="3714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inus 19"/>
          <p:cNvSpPr/>
          <p:nvPr/>
        </p:nvSpPr>
        <p:spPr>
          <a:xfrm>
            <a:off x="7851022" y="4393315"/>
            <a:ext cx="638175" cy="34925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6140" y="5070571"/>
            <a:ext cx="23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Transferrin transports ferritin to tissues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7622" y="3949112"/>
            <a:ext cx="14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Ferroportin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DE9476-DFCB-4E6A-8FD4-6B22CFD5A100}"/>
              </a:ext>
            </a:extLst>
          </p:cNvPr>
          <p:cNvSpPr/>
          <p:nvPr/>
        </p:nvSpPr>
        <p:spPr>
          <a:xfrm>
            <a:off x="7909272" y="5716902"/>
            <a:ext cx="2811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Created with ©</a:t>
            </a:r>
            <a:r>
              <a:rPr lang="en-US" sz="1200" dirty="0" err="1">
                <a:solidFill>
                  <a:srgbClr val="000000"/>
                </a:solidFill>
              </a:rPr>
              <a:t>BioRender</a:t>
            </a:r>
            <a:r>
              <a:rPr lang="en-US" sz="1200" dirty="0">
                <a:solidFill>
                  <a:srgbClr val="000000"/>
                </a:solidFill>
              </a:rPr>
              <a:t> - biorender.com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18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Anemia of inflammation: Diagnosis &amp;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u="sng" dirty="0">
                <a:cs typeface="Arial" panose="020B0604020202020204" pitchFamily="34" charset="0"/>
              </a:rPr>
              <a:t>Laboratory diagnosis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Initial / early course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 normocytic anemia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Prolonged inflammation / late course  microcytic anemia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Iron parameters distinct from IDA; Inflammatory markers elevated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>
                <a:cs typeface="Arial" panose="020B0604020202020204" pitchFamily="34" charset="0"/>
                <a:sym typeface="Wingdings" panose="05000000000000000000" pitchFamily="2" charset="2"/>
              </a:rPr>
              <a:t>Management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Treat underlying cause of inflammation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If severe/prolonged, assess for iron deficiency; treat with IV iron, if needed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9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erythron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7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406689"/>
            <a:ext cx="11610109" cy="1245466"/>
          </a:xfrm>
        </p:spPr>
        <p:txBody>
          <a:bodyPr/>
          <a:lstStyle/>
          <a:p>
            <a:r>
              <a:rPr lang="en-US" dirty="0"/>
              <a:t>Differential diagnosis for microcytic anemia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3912205"/>
              </p:ext>
            </p:extLst>
          </p:nvPr>
        </p:nvGraphicFramePr>
        <p:xfrm>
          <a:off x="645566" y="1468826"/>
          <a:ext cx="10900062" cy="493305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6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Clinical history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Laboratory measurements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Distinguishing features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IDA</a:t>
                      </a:r>
                      <a:endParaRPr lang="en-US" sz="20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Low-iron diet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Blood loss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Elevated RDW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Low</a:t>
                      </a:r>
                      <a:r>
                        <a:rPr lang="en-US" sz="19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serum ferritin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or TSAT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Improvement with oral iron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Smear</a:t>
                      </a: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Thalassemia trait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Not c/w IDA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Ethnicity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Family history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Normal iron panel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U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Hgb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Barts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on NBS (alpha)</a:t>
                      </a:r>
                    </a:p>
                    <a:p>
                      <a:pPr marL="0" marR="0" lvl="0" indent="0" algn="l" defTabSz="771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Elevated </a:t>
                      </a:r>
                      <a:r>
                        <a:rPr lang="en-U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Hgb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A2 on </a:t>
                      </a:r>
                      <a:r>
                        <a:rPr lang="en-U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Hgb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analysis (beta)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Minimal to no change with oral iron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Smear</a:t>
                      </a: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Anemia of inflammation or chronic disease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Recent acute and/or chronic illness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Inflammation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Tissue injury</a:t>
                      </a: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MCV - normal or low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9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erum ferritin – normal or high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Transferrin/TIBC may be low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sTfR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/log</a:t>
                      </a:r>
                      <a:r>
                        <a:rPr lang="en-US" sz="19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ferritin index low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Improves</a:t>
                      </a:r>
                      <a:r>
                        <a:rPr lang="en-US" sz="19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as inflammation decreases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May benefit from IV iron</a:t>
                      </a:r>
                      <a:endParaRPr lang="en-U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2" marR="629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1427" y="2081597"/>
            <a:ext cx="10900062" cy="949041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25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1427" y="3027171"/>
            <a:ext cx="10900062" cy="1662548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25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427" y="4682345"/>
            <a:ext cx="10900062" cy="1750142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25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Differential diagnosis for normocytic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Clinical history to assess for </a:t>
            </a:r>
            <a:r>
              <a:rPr lang="en-US" i="1" dirty="0">
                <a:cs typeface="Arial" panose="020B0604020202020204" pitchFamily="34" charset="0"/>
              </a:rPr>
              <a:t>inflammation, hypothyroidism, renal disease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Review history of recent or recurrent infections/inflammation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Growth charts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Other non-specific symptoms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Evaluation: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CBC, retic, smear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CRP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BUN, creatinine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TSH, Free T4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70785"/>
            <a:ext cx="5441731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If anemia is mild and work-up is negative, presumptive diagnosis: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statistical anemia (2.5% of population will fall below normal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Hgb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values)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+/- periodic follow-up (annual) with PCP or hematology to ensure stable.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No long-term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heme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follow-up needed.</a:t>
            </a:r>
          </a:p>
        </p:txBody>
      </p:sp>
    </p:spTree>
    <p:extLst>
      <p:ext uri="{BB962C8B-B14F-4D97-AF65-F5344CB8AC3E}">
        <p14:creationId xmlns:p14="http://schemas.microsoft.com/office/powerpoint/2010/main" val="6239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overload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Iron overload / Iron excess states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6326" indent="-279400">
              <a:spcBef>
                <a:spcPts val="1200"/>
              </a:spcBef>
            </a:pPr>
            <a:r>
              <a:rPr lang="en-US" sz="3600" dirty="0"/>
              <a:t>Increased intestinal iron absorption</a:t>
            </a:r>
          </a:p>
          <a:p>
            <a:pPr marL="623888" lvl="1" indent="-279400">
              <a:spcBef>
                <a:spcPts val="1200"/>
              </a:spcBef>
            </a:pPr>
            <a:r>
              <a:rPr lang="en-US" sz="3200" dirty="0"/>
              <a:t>Hereditary hemochromatosis </a:t>
            </a:r>
          </a:p>
          <a:p>
            <a:pPr marL="623888" lvl="1" indent="-279400">
              <a:spcBef>
                <a:spcPts val="1200"/>
              </a:spcBef>
            </a:pPr>
            <a:r>
              <a:rPr lang="en-US" sz="3200" dirty="0"/>
              <a:t>Ineffective erythropoiesis (e.g. thalassemia) </a:t>
            </a:r>
          </a:p>
          <a:p>
            <a:pPr marL="623888" lvl="1" indent="-279400">
              <a:spcBef>
                <a:spcPts val="1200"/>
              </a:spcBef>
            </a:pPr>
            <a:endParaRPr lang="en-US" sz="3200" dirty="0"/>
          </a:p>
          <a:p>
            <a:pPr marL="286326" indent="-279400">
              <a:spcBef>
                <a:spcPts val="1200"/>
              </a:spcBef>
            </a:pPr>
            <a:r>
              <a:rPr lang="en-US" sz="3600" dirty="0"/>
              <a:t>Chronic transfusions</a:t>
            </a:r>
          </a:p>
          <a:p>
            <a:pPr marL="286326" indent="-279400">
              <a:spcBef>
                <a:spcPts val="1200"/>
              </a:spcBef>
            </a:pPr>
            <a:endParaRPr lang="en-US" sz="3600" dirty="0"/>
          </a:p>
          <a:p>
            <a:pPr marL="513338" indent="-393700">
              <a:spcBef>
                <a:spcPts val="120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3017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57460" y="3136694"/>
            <a:ext cx="3379636" cy="1816701"/>
            <a:chOff x="1584" y="1296"/>
            <a:chExt cx="1680" cy="2112"/>
          </a:xfrm>
        </p:grpSpPr>
        <p:sp>
          <p:nvSpPr>
            <p:cNvPr id="715780" name="Line 4"/>
            <p:cNvSpPr>
              <a:spLocks noChangeShapeType="1"/>
            </p:cNvSpPr>
            <p:nvPr/>
          </p:nvSpPr>
          <p:spPr bwMode="auto">
            <a:xfrm>
              <a:off x="1584" y="1344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5781" name="Line 5"/>
            <p:cNvSpPr>
              <a:spLocks noChangeShapeType="1"/>
            </p:cNvSpPr>
            <p:nvPr/>
          </p:nvSpPr>
          <p:spPr bwMode="auto">
            <a:xfrm>
              <a:off x="1584" y="3408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5782" name="Line 6"/>
            <p:cNvSpPr>
              <a:spLocks noChangeShapeType="1"/>
            </p:cNvSpPr>
            <p:nvPr/>
          </p:nvSpPr>
          <p:spPr bwMode="auto">
            <a:xfrm>
              <a:off x="3264" y="1296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15814" name="Rectangle 38"/>
          <p:cNvSpPr>
            <a:spLocks noChangeArrowheads="1"/>
          </p:cNvSpPr>
          <p:nvPr/>
        </p:nvSpPr>
        <p:spPr bwMode="auto">
          <a:xfrm>
            <a:off x="5806678" y="4696219"/>
            <a:ext cx="289322" cy="5143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59103" y="1967841"/>
            <a:ext cx="2097584" cy="747415"/>
            <a:chOff x="711" y="1473"/>
            <a:chExt cx="1392" cy="558"/>
          </a:xfrm>
        </p:grpSpPr>
        <p:sp>
          <p:nvSpPr>
            <p:cNvPr id="715785" name="Text Box 9"/>
            <p:cNvSpPr txBox="1">
              <a:spLocks noChangeArrowheads="1"/>
            </p:cNvSpPr>
            <p:nvPr/>
          </p:nvSpPr>
          <p:spPr bwMode="auto">
            <a:xfrm>
              <a:off x="711" y="1473"/>
              <a:ext cx="139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Mucosal Surface</a:t>
              </a:r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 flipH="1">
              <a:off x="1153" y="1723"/>
              <a:ext cx="46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4264522" y="3850720"/>
            <a:ext cx="1374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Ferritin</a:t>
            </a:r>
          </a:p>
        </p:txBody>
      </p:sp>
      <p:sp>
        <p:nvSpPr>
          <p:cNvPr id="715791" name="Line 15"/>
          <p:cNvSpPr>
            <a:spLocks noChangeShapeType="1"/>
          </p:cNvSpPr>
          <p:nvPr/>
        </p:nvSpPr>
        <p:spPr bwMode="auto">
          <a:xfrm>
            <a:off x="5951339" y="3346050"/>
            <a:ext cx="0" cy="450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4039383" y="1601353"/>
            <a:ext cx="1084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</a:t>
            </a:r>
            <a:r>
              <a:rPr lang="en-US" sz="2400" b="1" baseline="30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+3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5438643" y="1818626"/>
            <a:ext cx="1084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</a:t>
            </a:r>
            <a:r>
              <a:rPr lang="en-US" sz="2400" b="1" baseline="30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+2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rot="6404239" flipH="1" flipV="1">
            <a:off x="5150056" y="1532231"/>
            <a:ext cx="140949" cy="1090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9095" y="4972938"/>
            <a:ext cx="2386905" cy="644275"/>
            <a:chOff x="850" y="2590"/>
            <a:chExt cx="1584" cy="481"/>
          </a:xfrm>
        </p:grpSpPr>
        <p:sp>
          <p:nvSpPr>
            <p:cNvPr id="715801" name="Text Box 25"/>
            <p:cNvSpPr txBox="1">
              <a:spLocks noChangeArrowheads="1"/>
            </p:cNvSpPr>
            <p:nvPr/>
          </p:nvSpPr>
          <p:spPr bwMode="auto">
            <a:xfrm>
              <a:off x="850" y="2795"/>
              <a:ext cx="158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Basolateral Surface</a:t>
              </a:r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 flipV="1">
              <a:off x="1710" y="2590"/>
              <a:ext cx="76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715803" name="Text Box 27"/>
          <p:cNvSpPr txBox="1">
            <a:spLocks noChangeArrowheads="1"/>
          </p:cNvSpPr>
          <p:nvPr/>
        </p:nvSpPr>
        <p:spPr bwMode="auto">
          <a:xfrm>
            <a:off x="6328004" y="4995735"/>
            <a:ext cx="1663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Ferroportin </a:t>
            </a:r>
          </a:p>
        </p:txBody>
      </p:sp>
      <p:sp>
        <p:nvSpPr>
          <p:cNvPr id="715818" name="Line 42"/>
          <p:cNvSpPr>
            <a:spLocks noChangeShapeType="1"/>
          </p:cNvSpPr>
          <p:nvPr/>
        </p:nvSpPr>
        <p:spPr bwMode="auto">
          <a:xfrm>
            <a:off x="5951339" y="4261785"/>
            <a:ext cx="0" cy="370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3063" y="3796108"/>
            <a:ext cx="1034058" cy="4656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51439" y="1884135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64061" y="2107052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7714" y="3931801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42830" y="4024335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79595" y="3849243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44236" y="3992252"/>
            <a:ext cx="135165" cy="16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8727708">
            <a:off x="4728256" y="1421115"/>
            <a:ext cx="2844673" cy="2951231"/>
          </a:xfrm>
          <a:custGeom>
            <a:avLst/>
            <a:gdLst>
              <a:gd name="connsiteX0" fmla="*/ 0 w 2457628"/>
              <a:gd name="connsiteY0" fmla="*/ 391773 h 3117882"/>
              <a:gd name="connsiteX1" fmla="*/ 632389 w 2457628"/>
              <a:gd name="connsiteY1" fmla="*/ 7213 h 3117882"/>
              <a:gd name="connsiteX2" fmla="*/ 239282 w 2457628"/>
              <a:gd name="connsiteY2" fmla="*/ 690876 h 3117882"/>
              <a:gd name="connsiteX3" fmla="*/ 683663 w 2457628"/>
              <a:gd name="connsiteY3" fmla="*/ 383228 h 3117882"/>
              <a:gd name="connsiteX4" fmla="*/ 282011 w 2457628"/>
              <a:gd name="connsiteY4" fmla="*/ 947250 h 3117882"/>
              <a:gd name="connsiteX5" fmla="*/ 1025495 w 2457628"/>
              <a:gd name="connsiteY5" fmla="*/ 554143 h 3117882"/>
              <a:gd name="connsiteX6" fmla="*/ 512747 w 2457628"/>
              <a:gd name="connsiteY6" fmla="*/ 1118166 h 3117882"/>
              <a:gd name="connsiteX7" fmla="*/ 1341690 w 2457628"/>
              <a:gd name="connsiteY7" fmla="*/ 699422 h 3117882"/>
              <a:gd name="connsiteX8" fmla="*/ 820396 w 2457628"/>
              <a:gd name="connsiteY8" fmla="*/ 1314719 h 3117882"/>
              <a:gd name="connsiteX9" fmla="*/ 1478422 w 2457628"/>
              <a:gd name="connsiteY9" fmla="*/ 989979 h 3117882"/>
              <a:gd name="connsiteX10" fmla="*/ 940037 w 2457628"/>
              <a:gd name="connsiteY10" fmla="*/ 1836013 h 3117882"/>
              <a:gd name="connsiteX11" fmla="*/ 1657884 w 2457628"/>
              <a:gd name="connsiteY11" fmla="*/ 1323265 h 3117882"/>
              <a:gd name="connsiteX12" fmla="*/ 1170774 w 2457628"/>
              <a:gd name="connsiteY12" fmla="*/ 1972745 h 3117882"/>
              <a:gd name="connsiteX13" fmla="*/ 1811708 w 2457628"/>
              <a:gd name="connsiteY13" fmla="*/ 1613822 h 3117882"/>
              <a:gd name="connsiteX14" fmla="*/ 1222048 w 2457628"/>
              <a:gd name="connsiteY14" fmla="*/ 2194936 h 3117882"/>
              <a:gd name="connsiteX15" fmla="*/ 2059536 w 2457628"/>
              <a:gd name="connsiteY15" fmla="*/ 1801829 h 3117882"/>
              <a:gd name="connsiteX16" fmla="*/ 1452785 w 2457628"/>
              <a:gd name="connsiteY16" fmla="*/ 2502585 h 3117882"/>
              <a:gd name="connsiteX17" fmla="*/ 2025353 w 2457628"/>
              <a:gd name="connsiteY17" fmla="*/ 2288940 h 3117882"/>
              <a:gd name="connsiteX18" fmla="*/ 2281727 w 2457628"/>
              <a:gd name="connsiteY18" fmla="*/ 2177844 h 3117882"/>
              <a:gd name="connsiteX19" fmla="*/ 1538243 w 2457628"/>
              <a:gd name="connsiteY19" fmla="*/ 2904237 h 3117882"/>
              <a:gd name="connsiteX20" fmla="*/ 2452643 w 2457628"/>
              <a:gd name="connsiteY20" fmla="*/ 2476947 h 3117882"/>
              <a:gd name="connsiteX21" fmla="*/ 1837346 w 2457628"/>
              <a:gd name="connsiteY21" fmla="*/ 3117882 h 311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7628" h="3117882">
                <a:moveTo>
                  <a:pt x="0" y="391773"/>
                </a:moveTo>
                <a:cubicBezTo>
                  <a:pt x="296254" y="174567"/>
                  <a:pt x="592509" y="-42638"/>
                  <a:pt x="632389" y="7213"/>
                </a:cubicBezTo>
                <a:cubicBezTo>
                  <a:pt x="672269" y="57064"/>
                  <a:pt x="230736" y="628207"/>
                  <a:pt x="239282" y="690876"/>
                </a:cubicBezTo>
                <a:cubicBezTo>
                  <a:pt x="247828" y="753545"/>
                  <a:pt x="676542" y="340499"/>
                  <a:pt x="683663" y="383228"/>
                </a:cubicBezTo>
                <a:cubicBezTo>
                  <a:pt x="690785" y="425957"/>
                  <a:pt x="225039" y="918764"/>
                  <a:pt x="282011" y="947250"/>
                </a:cubicBezTo>
                <a:cubicBezTo>
                  <a:pt x="338983" y="975736"/>
                  <a:pt x="987039" y="525657"/>
                  <a:pt x="1025495" y="554143"/>
                </a:cubicBezTo>
                <a:cubicBezTo>
                  <a:pt x="1063951" y="582629"/>
                  <a:pt x="460048" y="1093953"/>
                  <a:pt x="512747" y="1118166"/>
                </a:cubicBezTo>
                <a:cubicBezTo>
                  <a:pt x="565446" y="1142379"/>
                  <a:pt x="1290415" y="666663"/>
                  <a:pt x="1341690" y="699422"/>
                </a:cubicBezTo>
                <a:cubicBezTo>
                  <a:pt x="1392965" y="732181"/>
                  <a:pt x="797607" y="1266293"/>
                  <a:pt x="820396" y="1314719"/>
                </a:cubicBezTo>
                <a:cubicBezTo>
                  <a:pt x="843185" y="1363145"/>
                  <a:pt x="1458482" y="903097"/>
                  <a:pt x="1478422" y="989979"/>
                </a:cubicBezTo>
                <a:cubicBezTo>
                  <a:pt x="1498362" y="1076861"/>
                  <a:pt x="910127" y="1780465"/>
                  <a:pt x="940037" y="1836013"/>
                </a:cubicBezTo>
                <a:cubicBezTo>
                  <a:pt x="969947" y="1891561"/>
                  <a:pt x="1619428" y="1300476"/>
                  <a:pt x="1657884" y="1323265"/>
                </a:cubicBezTo>
                <a:cubicBezTo>
                  <a:pt x="1696340" y="1346054"/>
                  <a:pt x="1145137" y="1924319"/>
                  <a:pt x="1170774" y="1972745"/>
                </a:cubicBezTo>
                <a:cubicBezTo>
                  <a:pt x="1196411" y="2021171"/>
                  <a:pt x="1803162" y="1576790"/>
                  <a:pt x="1811708" y="1613822"/>
                </a:cubicBezTo>
                <a:cubicBezTo>
                  <a:pt x="1820254" y="1650854"/>
                  <a:pt x="1180743" y="2163601"/>
                  <a:pt x="1222048" y="2194936"/>
                </a:cubicBezTo>
                <a:cubicBezTo>
                  <a:pt x="1263353" y="2226271"/>
                  <a:pt x="2021080" y="1750554"/>
                  <a:pt x="2059536" y="1801829"/>
                </a:cubicBezTo>
                <a:cubicBezTo>
                  <a:pt x="2097992" y="1853104"/>
                  <a:pt x="1458482" y="2421400"/>
                  <a:pt x="1452785" y="2502585"/>
                </a:cubicBezTo>
                <a:cubicBezTo>
                  <a:pt x="1447088" y="2583770"/>
                  <a:pt x="1887196" y="2343063"/>
                  <a:pt x="2025353" y="2288940"/>
                </a:cubicBezTo>
                <a:cubicBezTo>
                  <a:pt x="2163510" y="2234817"/>
                  <a:pt x="2362912" y="2075295"/>
                  <a:pt x="2281727" y="2177844"/>
                </a:cubicBezTo>
                <a:cubicBezTo>
                  <a:pt x="2200542" y="2280393"/>
                  <a:pt x="1509757" y="2854387"/>
                  <a:pt x="1538243" y="2904237"/>
                </a:cubicBezTo>
                <a:cubicBezTo>
                  <a:pt x="1566729" y="2954087"/>
                  <a:pt x="2402793" y="2441340"/>
                  <a:pt x="2452643" y="2476947"/>
                </a:cubicBezTo>
                <a:cubicBezTo>
                  <a:pt x="2502494" y="2512555"/>
                  <a:pt x="2169920" y="2815218"/>
                  <a:pt x="1837346" y="31178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813986" y="2500501"/>
            <a:ext cx="209684" cy="75868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090866" y="3335430"/>
            <a:ext cx="122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DMT1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 flipV="1">
            <a:off x="5965000" y="3156737"/>
            <a:ext cx="146012" cy="215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477156" y="2105859"/>
            <a:ext cx="2386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Ferrireductase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Hemochromatosis </a:t>
            </a:r>
            <a:r>
              <a:rPr lang="en-US" dirty="0">
                <a:sym typeface="Wingdings" panose="05000000000000000000" pitchFamily="2" charset="2"/>
              </a:rPr>
              <a:t> Increased iron absorption</a:t>
            </a:r>
            <a:endParaRPr lang="en-US" dirty="0"/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2667001" y="5811987"/>
            <a:ext cx="1683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Hepcidin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5753" y="4296604"/>
            <a:ext cx="247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HFE Mutation 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2057400" y="5334000"/>
            <a:ext cx="609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7" name="Rectangle 56"/>
          <p:cNvSpPr/>
          <p:nvPr/>
        </p:nvSpPr>
        <p:spPr>
          <a:xfrm flipV="1">
            <a:off x="2895601" y="5623561"/>
            <a:ext cx="1185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C00000"/>
                </a:solidFill>
                <a:latin typeface="+mn-lt"/>
                <a:cs typeface="+mn-cs"/>
              </a:rPr>
              <a:t>X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057400" y="5334000"/>
            <a:ext cx="30480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2209800" y="5486400"/>
            <a:ext cx="30480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153233" y="6039058"/>
            <a:ext cx="487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Increased iron absorption </a:t>
            </a:r>
          </a:p>
        </p:txBody>
      </p:sp>
      <p:sp>
        <p:nvSpPr>
          <p:cNvPr id="5" name="Down Arrow 4"/>
          <p:cNvSpPr/>
          <p:nvPr/>
        </p:nvSpPr>
        <p:spPr bwMode="auto">
          <a:xfrm rot="19388544">
            <a:off x="6237447" y="5246758"/>
            <a:ext cx="272552" cy="999235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07436" y="5814579"/>
            <a:ext cx="384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limits iron absorption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526773" y="5365067"/>
            <a:ext cx="201882" cy="4620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inus 47"/>
          <p:cNvSpPr/>
          <p:nvPr/>
        </p:nvSpPr>
        <p:spPr>
          <a:xfrm>
            <a:off x="5592570" y="5093188"/>
            <a:ext cx="717947" cy="38575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E714AA-3519-4D73-8C4E-91967D4AFD8A}"/>
              </a:ext>
            </a:extLst>
          </p:cNvPr>
          <p:cNvSpPr/>
          <p:nvPr/>
        </p:nvSpPr>
        <p:spPr>
          <a:xfrm>
            <a:off x="8716252" y="4941436"/>
            <a:ext cx="3280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Powers JM and O’Brien SH. How I Approach Iron Deficiency and out Anemia. </a:t>
            </a:r>
            <a:r>
              <a:rPr lang="en-US" sz="1200" dirty="0" err="1">
                <a:solidFill>
                  <a:srgbClr val="000000"/>
                </a:solidFill>
              </a:rPr>
              <a:t>Pediatr</a:t>
            </a:r>
            <a:r>
              <a:rPr lang="en-US" sz="1200" dirty="0">
                <a:solidFill>
                  <a:srgbClr val="000000"/>
                </a:solidFill>
              </a:rPr>
              <a:t> Blood Cancer. 2018;e27544. © 2018 Wiley Periodicals, Inc. Used with permission.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29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0" grpId="0" animBg="1"/>
      <p:bldP spid="5" grpId="0" animBg="1"/>
      <p:bldP spid="42" grpId="0"/>
      <p:bldP spid="4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Iron absorption in Hereditary Hemochromatosis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80080"/>
              </p:ext>
            </p:extLst>
          </p:nvPr>
        </p:nvGraphicFramePr>
        <p:xfrm>
          <a:off x="673100" y="1600201"/>
          <a:ext cx="9613900" cy="428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2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Normal*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Hemochromatosis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Daily iron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Daily</a:t>
                      </a:r>
                      <a:r>
                        <a:rPr lang="en-US" sz="2400" baseline="0" dirty="0"/>
                        <a:t> di</a:t>
                      </a:r>
                      <a:r>
                        <a:rPr lang="en-US" sz="2400" dirty="0"/>
                        <a:t>etary</a:t>
                      </a:r>
                      <a:r>
                        <a:rPr lang="en-US" sz="2400" baseline="0" dirty="0"/>
                        <a:t> iron intake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Absorption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Amount absorbed</a:t>
                      </a:r>
                      <a:r>
                        <a:rPr lang="en-US" sz="2400" baseline="0" dirty="0"/>
                        <a:t> daily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Net</a:t>
                      </a:r>
                      <a:r>
                        <a:rPr lang="en-US" sz="2400" baseline="0" dirty="0"/>
                        <a:t> d</a:t>
                      </a:r>
                      <a:r>
                        <a:rPr lang="en-US" sz="2400" dirty="0"/>
                        <a:t>aily iron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Net annual iron</a:t>
                      </a:r>
                      <a:r>
                        <a:rPr lang="en-US" sz="2400" baseline="0" dirty="0"/>
                        <a:t> gain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1,100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r>
                        <a:rPr lang="en-US" sz="2400" dirty="0"/>
                        <a:t>Net iron gain </a:t>
                      </a:r>
                      <a:r>
                        <a:rPr lang="en-US" sz="2400" baseline="0" dirty="0"/>
                        <a:t>over 20 yr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 gm </a:t>
                      </a:r>
                    </a:p>
                    <a:p>
                      <a:r>
                        <a:rPr lang="en-US" sz="2400" dirty="0"/>
                        <a:t>(7</a:t>
                      </a:r>
                      <a:r>
                        <a:rPr lang="en-US" sz="2400" baseline="0" dirty="0"/>
                        <a:t> to 10-</a:t>
                      </a:r>
                      <a:r>
                        <a:rPr lang="en-US" sz="2400" dirty="0"/>
                        <a:t>fold</a:t>
                      </a:r>
                      <a:r>
                        <a:rPr lang="en-US" sz="2400" baseline="0" dirty="0"/>
                        <a:t> increase)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06" y="5951432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dirty="0">
                <a:solidFill>
                  <a:srgbClr val="000000"/>
                </a:solidFill>
                <a:latin typeface="+mn-lt"/>
                <a:cs typeface="+mn-cs"/>
              </a:rPr>
              <a:t>* Except during periods of rapid growth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3101" y="5080000"/>
            <a:ext cx="9613899" cy="80220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/>
          </p:cNvSpPr>
          <p:nvPr/>
        </p:nvSpPr>
        <p:spPr bwMode="auto">
          <a:xfrm>
            <a:off x="3781427" y="1409610"/>
            <a:ext cx="4563071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Iron stores increase</a:t>
            </a:r>
          </a:p>
        </p:txBody>
      </p:sp>
      <p:sp>
        <p:nvSpPr>
          <p:cNvPr id="92162" name="Rectangle 4"/>
          <p:cNvSpPr>
            <a:spLocks/>
          </p:cNvSpPr>
          <p:nvPr/>
        </p:nvSpPr>
        <p:spPr bwMode="auto">
          <a:xfrm>
            <a:off x="2838450" y="2225675"/>
            <a:ext cx="645080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Capacity of transferrin exceeded</a:t>
            </a:r>
          </a:p>
        </p:txBody>
      </p:sp>
      <p:sp>
        <p:nvSpPr>
          <p:cNvPr id="92163" name="Rectangle 5"/>
          <p:cNvSpPr>
            <a:spLocks/>
          </p:cNvSpPr>
          <p:nvPr/>
        </p:nvSpPr>
        <p:spPr bwMode="auto">
          <a:xfrm>
            <a:off x="2054424" y="3146427"/>
            <a:ext cx="8003976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Non-transferrin bound iron (NTBI) accumulates and is toxic</a:t>
            </a:r>
          </a:p>
        </p:txBody>
      </p:sp>
      <p:sp>
        <p:nvSpPr>
          <p:cNvPr id="92164" name="Rectangle 6"/>
          <p:cNvSpPr>
            <a:spLocks/>
          </p:cNvSpPr>
          <p:nvPr/>
        </p:nvSpPr>
        <p:spPr bwMode="auto">
          <a:xfrm>
            <a:off x="2054424" y="4164013"/>
            <a:ext cx="28414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Iron accumulates in organs</a:t>
            </a:r>
          </a:p>
        </p:txBody>
      </p:sp>
      <p:sp>
        <p:nvSpPr>
          <p:cNvPr id="92165" name="Rectangle 7"/>
          <p:cNvSpPr>
            <a:spLocks/>
          </p:cNvSpPr>
          <p:nvPr/>
        </p:nvSpPr>
        <p:spPr bwMode="auto">
          <a:xfrm>
            <a:off x="6610350" y="4184652"/>
            <a:ext cx="4011216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  <a:tab pos="4606925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Free radicals and</a:t>
            </a:r>
          </a:p>
          <a:p>
            <a:pPr algn="ctr" defTabSz="822325" eaLnBrk="1" hangingPunct="1">
              <a:tabLst>
                <a:tab pos="754063" algn="l"/>
                <a:tab pos="4606925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reactive oxygen species</a:t>
            </a:r>
          </a:p>
        </p:txBody>
      </p:sp>
      <p:sp>
        <p:nvSpPr>
          <p:cNvPr id="92166" name="Rectangle 8"/>
          <p:cNvSpPr>
            <a:spLocks/>
          </p:cNvSpPr>
          <p:nvPr/>
        </p:nvSpPr>
        <p:spPr bwMode="auto">
          <a:xfrm>
            <a:off x="6337103" y="5441952"/>
            <a:ext cx="455949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Peroxidation of membrane</a:t>
            </a:r>
          </a:p>
          <a:p>
            <a:pPr algn="ctr" defTabSz="822325" eaLnBrk="1" hangingPunct="1">
              <a:tabLst>
                <a:tab pos="754063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lipids and cellular injury</a:t>
            </a:r>
          </a:p>
        </p:txBody>
      </p:sp>
      <p:sp>
        <p:nvSpPr>
          <p:cNvPr id="92167" name="Rectangle 9"/>
          <p:cNvSpPr>
            <a:spLocks/>
          </p:cNvSpPr>
          <p:nvPr/>
        </p:nvSpPr>
        <p:spPr bwMode="auto">
          <a:xfrm>
            <a:off x="1377555" y="5441952"/>
            <a:ext cx="420409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22325" eaLnBrk="1" hangingPunct="1">
              <a:tabLst>
                <a:tab pos="754063" algn="l"/>
                <a:tab pos="405765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  <a:sym typeface="Gill Sans" charset="0"/>
              </a:rPr>
              <a:t>Hepatic, Cardiac, Endocrine,    and Joint damage</a:t>
            </a:r>
          </a:p>
        </p:txBody>
      </p:sp>
      <p:cxnSp>
        <p:nvCxnSpPr>
          <p:cNvPr id="92170" name="AutoShape 21"/>
          <p:cNvCxnSpPr>
            <a:cxnSpLocks noChangeShapeType="1"/>
            <a:stCxn id="92162" idx="2"/>
            <a:endCxn id="92163" idx="0"/>
          </p:cNvCxnSpPr>
          <p:nvPr/>
        </p:nvCxnSpPr>
        <p:spPr bwMode="auto">
          <a:xfrm flipH="1">
            <a:off x="6056413" y="2663826"/>
            <a:ext cx="7441" cy="4826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2171" name="AutoShape 22"/>
          <p:cNvCxnSpPr>
            <a:cxnSpLocks noChangeShapeType="1"/>
            <a:stCxn id="92163" idx="2"/>
            <a:endCxn id="92165" idx="0"/>
          </p:cNvCxnSpPr>
          <p:nvPr/>
        </p:nvCxnSpPr>
        <p:spPr bwMode="auto">
          <a:xfrm rot="16200000" flipH="1">
            <a:off x="7035354" y="2604047"/>
            <a:ext cx="601662" cy="255954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</p:cxnSp>
      <p:cxnSp>
        <p:nvCxnSpPr>
          <p:cNvPr id="92172" name="AutoShape 23"/>
          <p:cNvCxnSpPr>
            <a:cxnSpLocks noChangeShapeType="1"/>
            <a:stCxn id="92163" idx="2"/>
            <a:endCxn id="92164" idx="0"/>
          </p:cNvCxnSpPr>
          <p:nvPr/>
        </p:nvCxnSpPr>
        <p:spPr bwMode="auto">
          <a:xfrm rot="5400000">
            <a:off x="4475263" y="2582865"/>
            <a:ext cx="581024" cy="25812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</p:cxnSp>
      <p:cxnSp>
        <p:nvCxnSpPr>
          <p:cNvPr id="92173" name="AutoShape 24"/>
          <p:cNvCxnSpPr>
            <a:cxnSpLocks noChangeShapeType="1"/>
            <a:stCxn id="92164" idx="2"/>
            <a:endCxn id="92167" idx="0"/>
          </p:cNvCxnSpPr>
          <p:nvPr/>
        </p:nvCxnSpPr>
        <p:spPr bwMode="auto">
          <a:xfrm>
            <a:off x="3476031" y="5002215"/>
            <a:ext cx="3572" cy="439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2174" name="AutoShape 25"/>
          <p:cNvCxnSpPr>
            <a:cxnSpLocks noChangeShapeType="1"/>
            <a:stCxn id="92165" idx="2"/>
            <a:endCxn id="92166" idx="0"/>
          </p:cNvCxnSpPr>
          <p:nvPr/>
        </p:nvCxnSpPr>
        <p:spPr bwMode="auto">
          <a:xfrm>
            <a:off x="8615960" y="4989515"/>
            <a:ext cx="1785" cy="452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2175" name="AutoShape 26"/>
          <p:cNvCxnSpPr>
            <a:cxnSpLocks noChangeShapeType="1"/>
          </p:cNvCxnSpPr>
          <p:nvPr/>
        </p:nvCxnSpPr>
        <p:spPr bwMode="auto">
          <a:xfrm flipH="1">
            <a:off x="5686128" y="5845175"/>
            <a:ext cx="75545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2176" name="AutoShape 28"/>
          <p:cNvCxnSpPr>
            <a:cxnSpLocks noChangeShapeType="1"/>
          </p:cNvCxnSpPr>
          <p:nvPr/>
        </p:nvCxnSpPr>
        <p:spPr bwMode="auto">
          <a:xfrm>
            <a:off x="5730240" y="4608515"/>
            <a:ext cx="73152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062963" y="1836739"/>
            <a:ext cx="891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371600" y="5410200"/>
            <a:ext cx="4114800" cy="838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overload – Pathophysiology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7900" y="2852557"/>
            <a:ext cx="7696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latin typeface="+mn-lt"/>
                <a:cs typeface="+mn-cs"/>
              </a:rPr>
              <a:t>The longer that NTBI is present, the more damage that occurs</a:t>
            </a:r>
          </a:p>
        </p:txBody>
      </p:sp>
    </p:spTree>
    <p:extLst>
      <p:ext uri="{BB962C8B-B14F-4D97-AF65-F5344CB8AC3E}">
        <p14:creationId xmlns:p14="http://schemas.microsoft.com/office/powerpoint/2010/main" val="2537423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 of iron overload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4626"/>
              </p:ext>
            </p:extLst>
          </p:nvPr>
        </p:nvGraphicFramePr>
        <p:xfrm>
          <a:off x="393700" y="1825623"/>
          <a:ext cx="11493501" cy="3924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6406">
                <a:tc>
                  <a:txBody>
                    <a:bodyPr/>
                    <a:lstStyle/>
                    <a:p>
                      <a:r>
                        <a:rPr lang="en-US" sz="2800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Cirrhosis, liver failure,</a:t>
                      </a:r>
                      <a:r>
                        <a:rPr lang="en-US" sz="2800" baseline="0" dirty="0">
                          <a:latin typeface="+mn-lt"/>
                        </a:rPr>
                        <a:t> hepatocellular carcinoma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406">
                <a:tc>
                  <a:txBody>
                    <a:bodyPr/>
                    <a:lstStyle/>
                    <a:p>
                      <a:r>
                        <a:rPr lang="en-US" sz="2800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Diabetes mellitus; Other endocrine effects (hypo-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gonadism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hypothyroidism)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406">
                <a:tc>
                  <a:txBody>
                    <a:bodyPr/>
                    <a:lstStyle/>
                    <a:p>
                      <a:r>
                        <a:rPr lang="en-US" sz="2800" dirty="0"/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Heart failure, dysrhythmias, sudden</a:t>
                      </a:r>
                      <a:r>
                        <a:rPr lang="en-US" sz="2800" baseline="0" dirty="0">
                          <a:latin typeface="+mn-lt"/>
                        </a:rPr>
                        <a:t> death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849" y="1849688"/>
            <a:ext cx="2148530" cy="125337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162" y="1849688"/>
            <a:ext cx="2153309" cy="125337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265" y="3127131"/>
            <a:ext cx="2245868" cy="131152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849" y="4492970"/>
            <a:ext cx="2148530" cy="12570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2162" y="4507281"/>
            <a:ext cx="2077642" cy="121283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40450" y="6120246"/>
            <a:ext cx="366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courtesy of George Buchanan</a:t>
            </a:r>
          </a:p>
        </p:txBody>
      </p:sp>
    </p:spTree>
    <p:extLst>
      <p:ext uri="{BB962C8B-B14F-4D97-AF65-F5344CB8AC3E}">
        <p14:creationId xmlns:p14="http://schemas.microsoft.com/office/powerpoint/2010/main" val="3253432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Hereditary hemochromatosis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Other rare disorders (AR) resulting in absent </a:t>
            </a:r>
            <a:r>
              <a:rPr lang="en-US" dirty="0" err="1"/>
              <a:t>hepcidin</a:t>
            </a:r>
            <a:r>
              <a:rPr lang="en-US" dirty="0"/>
              <a:t> production</a:t>
            </a:r>
          </a:p>
          <a:p>
            <a:pPr marL="808038" lvl="1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Hemojuvelin</a:t>
            </a:r>
            <a:r>
              <a:rPr lang="en-US" dirty="0"/>
              <a:t> (HJV) - juvenile</a:t>
            </a:r>
          </a:p>
          <a:p>
            <a:pPr marL="808038" lvl="1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HAMP (</a:t>
            </a:r>
            <a:r>
              <a:rPr lang="en-US" dirty="0" err="1"/>
              <a:t>hepcidin</a:t>
            </a:r>
            <a:r>
              <a:rPr lang="en-US" dirty="0"/>
              <a:t> gene) - juvenile</a:t>
            </a:r>
          </a:p>
          <a:p>
            <a:pPr marL="808038" lvl="1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Transferrin receptor 2 (TFR2) - adults</a:t>
            </a:r>
          </a:p>
          <a:p>
            <a:pPr marL="350838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Ferroportin</a:t>
            </a:r>
            <a:r>
              <a:rPr lang="en-US" dirty="0"/>
              <a:t> mutation (FPN1)</a:t>
            </a:r>
          </a:p>
          <a:p>
            <a:pPr marL="808038" lvl="1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Autosomal dominant </a:t>
            </a:r>
          </a:p>
          <a:p>
            <a:pPr marL="808038" lvl="1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Presents in adulthood</a:t>
            </a:r>
          </a:p>
          <a:p>
            <a:pPr marL="350838" indent="-3508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Neonatal hemochromatosis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6400800" y="2438400"/>
            <a:ext cx="533400" cy="3276600"/>
          </a:xfrm>
          <a:prstGeom prst="rightBrace">
            <a:avLst>
              <a:gd name="adj1" fmla="val 8333"/>
              <a:gd name="adj2" fmla="val 49600"/>
            </a:avLst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3275" y="38100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Extremely rare</a:t>
            </a:r>
          </a:p>
        </p:txBody>
      </p:sp>
    </p:spTree>
    <p:extLst>
      <p:ext uri="{BB962C8B-B14F-4D97-AF65-F5344CB8AC3E}">
        <p14:creationId xmlns:p14="http://schemas.microsoft.com/office/powerpoint/2010/main" val="50309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hemochromatosis due to HFE mutation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HFE C282Y most common mutation </a:t>
            </a:r>
            <a:endParaRPr lang="en-US" sz="2800" dirty="0"/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Autosomal recessive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Mutations in the HFE (hemochromatosis) gene</a:t>
            </a:r>
          </a:p>
          <a:p>
            <a:pPr marL="688400" lvl="1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High prevalence of genetic mutations</a:t>
            </a:r>
          </a:p>
          <a:p>
            <a:pPr marL="1025962" lvl="2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62" dirty="0"/>
              <a:t>Heterozygote: 1 in 8</a:t>
            </a:r>
          </a:p>
          <a:p>
            <a:pPr marL="1025962" lvl="2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62" dirty="0"/>
              <a:t>Homozygote:  1 in 250</a:t>
            </a:r>
          </a:p>
          <a:p>
            <a:pPr marL="688400" lvl="1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Low penetrance of clinical disease</a:t>
            </a:r>
          </a:p>
          <a:p>
            <a:pPr marL="1025962" lvl="2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62" dirty="0"/>
              <a:t>Uncommon in adults </a:t>
            </a:r>
          </a:p>
          <a:p>
            <a:pPr marL="1025962" lvl="2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62" dirty="0"/>
              <a:t>Very rare in children and adolescents </a:t>
            </a:r>
            <a:endParaRPr lang="en-US" sz="2462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9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Fetal erythropoiesis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889760" y="1865376"/>
            <a:ext cx="12192" cy="3474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7568" y="5340096"/>
            <a:ext cx="5303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89776" y="1865376"/>
            <a:ext cx="12192" cy="3474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84704" y="4024443"/>
            <a:ext cx="576072" cy="131565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60776" y="2199739"/>
            <a:ext cx="307848" cy="182470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468624" y="2199739"/>
            <a:ext cx="2110740" cy="220157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579364" y="4401313"/>
            <a:ext cx="1155192" cy="93878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24152" y="3292667"/>
            <a:ext cx="428258" cy="785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60776" y="4682269"/>
            <a:ext cx="493776" cy="6578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43884" y="4682268"/>
            <a:ext cx="41529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059174" y="4682269"/>
            <a:ext cx="898398" cy="6578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24152" y="3787485"/>
            <a:ext cx="457200" cy="111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54552" y="3896155"/>
            <a:ext cx="1303020" cy="14439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963668" y="3112091"/>
            <a:ext cx="349758" cy="7840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313426" y="2248251"/>
            <a:ext cx="1421130" cy="8634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427214" y="4293411"/>
            <a:ext cx="465582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05586" y="3057428"/>
            <a:ext cx="2231508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+mn-lt"/>
                <a:cs typeface="Arial" panose="020B0604020202020204" pitchFamily="34" charset="0"/>
              </a:rPr>
              <a:t>Formation in Liver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+mn-lt"/>
                <a:cs typeface="Arial" panose="020B0604020202020204" pitchFamily="34" charset="0"/>
              </a:rPr>
              <a:t>Formation in Spleen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+mn-lt"/>
                <a:cs typeface="Arial" panose="020B0604020202020204" pitchFamily="34" charset="0"/>
              </a:rPr>
              <a:t>Formation in Marrow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7081" y="201507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9195" y="360273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50%</a:t>
            </a:r>
          </a:p>
        </p:txBody>
      </p:sp>
      <p:cxnSp>
        <p:nvCxnSpPr>
          <p:cNvPr id="53" name="Straight Connector 52"/>
          <p:cNvCxnSpPr>
            <a:stCxn id="50" idx="3"/>
          </p:cNvCxnSpPr>
          <p:nvPr/>
        </p:nvCxnSpPr>
        <p:spPr>
          <a:xfrm>
            <a:off x="1717914" y="2199739"/>
            <a:ext cx="1840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765526" y="3777221"/>
            <a:ext cx="110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72390" y="556937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Birth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29254" y="6140587"/>
            <a:ext cx="25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Gestational Age (Months)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218688" y="5346193"/>
            <a:ext cx="12192" cy="158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40224" y="5345201"/>
            <a:ext cx="12192" cy="158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075708" y="5587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83771" y="55925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2338" y="4736290"/>
            <a:ext cx="599510" cy="54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Yolk sac</a:t>
            </a:r>
          </a:p>
        </p:txBody>
      </p:sp>
    </p:spTree>
    <p:extLst>
      <p:ext uri="{BB962C8B-B14F-4D97-AF65-F5344CB8AC3E}">
        <p14:creationId xmlns:p14="http://schemas.microsoft.com/office/powerpoint/2010/main" val="1574167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Hereditary hemochromatosis -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Ideally, determine HFE genotype of index case (affected relative) </a:t>
            </a:r>
          </a:p>
          <a:p>
            <a:pPr marL="746125" lvl="1" indent="-288925">
              <a:spcBef>
                <a:spcPts val="1200"/>
              </a:spcBef>
            </a:pPr>
            <a:r>
              <a:rPr lang="en-US" dirty="0"/>
              <a:t>Test both of child’s parents to determine genotype</a:t>
            </a:r>
          </a:p>
          <a:p>
            <a:pPr marL="746125" lvl="1" indent="-288925">
              <a:spcBef>
                <a:spcPts val="1200"/>
              </a:spcBef>
            </a:pPr>
            <a:r>
              <a:rPr lang="en-US" i="1" dirty="0"/>
              <a:t>Unless </a:t>
            </a:r>
            <a:r>
              <a:rPr lang="en-US" i="1" u="sng" dirty="0"/>
              <a:t>both</a:t>
            </a:r>
            <a:r>
              <a:rPr lang="en-US" i="1" dirty="0"/>
              <a:t> parents have an HFE mutation the child’s risk is negligible and further studies are unnecessary </a:t>
            </a:r>
          </a:p>
          <a:p>
            <a:pPr marL="288925" indent="-2889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Both parents with mutation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determine genotype of child</a:t>
            </a:r>
          </a:p>
          <a:p>
            <a:pPr marL="288925" indent="-2889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If child homozygote (C282Y / C282Y):</a:t>
            </a:r>
          </a:p>
          <a:p>
            <a:pPr marL="626487" lvl="1" indent="-2889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At risk of HH (</a:t>
            </a:r>
            <a:r>
              <a:rPr lang="en-US" i="1" dirty="0"/>
              <a:t>but not definitive due to variable clinical presentation</a:t>
            </a:r>
            <a:r>
              <a:rPr lang="en-US" dirty="0"/>
              <a:t>)</a:t>
            </a:r>
          </a:p>
          <a:p>
            <a:pPr marL="626487" lvl="1" indent="-2889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Monitor iron markers every 1-2 years</a:t>
            </a:r>
          </a:p>
        </p:txBody>
      </p:sp>
    </p:spTree>
    <p:extLst>
      <p:ext uri="{BB962C8B-B14F-4D97-AF65-F5344CB8AC3E}">
        <p14:creationId xmlns:p14="http://schemas.microsoft.com/office/powerpoint/2010/main" val="3007450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Transfusion-related iron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ea typeface="ＭＳ Ｐゴシック" pitchFamily="34" charset="-128"/>
              </a:rPr>
              <a:t>Every time you give a transfusion, you give iron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a typeface="ＭＳ Ｐゴシック" pitchFamily="34" charset="-128"/>
              </a:rPr>
              <a:t>1 ml of pure RBCs contains ~0.5 to 1 mg of iron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a typeface="ＭＳ Ｐゴシック" pitchFamily="34" charset="-128"/>
              </a:rPr>
              <a:t>One unit of </a:t>
            </a:r>
            <a:r>
              <a:rPr lang="en-US" sz="2800" dirty="0" err="1">
                <a:ea typeface="ＭＳ Ｐゴシック" pitchFamily="34" charset="-128"/>
              </a:rPr>
              <a:t>pRBCs</a:t>
            </a:r>
            <a:r>
              <a:rPr lang="en-US" sz="2800" dirty="0">
                <a:ea typeface="ＭＳ Ｐゴシック" pitchFamily="34" charset="-128"/>
              </a:rPr>
              <a:t> per month will provide up to 3-4 g/</a:t>
            </a:r>
            <a:r>
              <a:rPr lang="en-US" sz="2800" dirty="0" err="1">
                <a:ea typeface="ＭＳ Ｐゴシック" pitchFamily="34" charset="-128"/>
              </a:rPr>
              <a:t>yr</a:t>
            </a: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a typeface="ＭＳ Ｐゴシック" pitchFamily="34" charset="-128"/>
              </a:rPr>
              <a:t>After 1 year, expect ferritin ~ 1000 ng/mL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ＭＳ Ｐゴシック" pitchFamily="34" charset="-128"/>
              </a:rPr>
              <a:t>Most data from hematology patients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ＭＳ Ｐゴシック" pitchFamily="34" charset="-128"/>
              </a:rPr>
              <a:t>Variable iron loading depending on underlying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55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Transfusion-related iron overload -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ea typeface="ＭＳ Ｐゴシック" pitchFamily="34" charset="-128"/>
              </a:rPr>
              <a:t>Comprehensive transfusion history ideal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ea typeface="ＭＳ Ｐゴシック" pitchFamily="34" charset="-128"/>
              </a:rPr>
              <a:t>Screening ferritin, if &gt;1000 ng/mL </a:t>
            </a:r>
            <a:r>
              <a:rPr lang="en-US" dirty="0">
                <a:ea typeface="ＭＳ Ｐゴシック" pitchFamily="34" charset="-128"/>
                <a:sym typeface="Wingdings" panose="05000000000000000000" pitchFamily="2" charset="2"/>
              </a:rPr>
              <a:t> further evaluation: </a:t>
            </a:r>
            <a:endParaRPr lang="en-US" sz="2400" dirty="0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dirty="0">
                <a:ea typeface="ＭＳ Ｐゴシック" pitchFamily="34" charset="-128"/>
              </a:rPr>
              <a:t>Full iron panel (assess transferrin saturation)</a:t>
            </a:r>
          </a:p>
          <a:p>
            <a:pPr>
              <a:spcAft>
                <a:spcPts val="600"/>
              </a:spcAft>
            </a:pPr>
            <a:r>
              <a:rPr lang="en-US" dirty="0">
                <a:ea typeface="ＭＳ Ｐゴシック" pitchFamily="34" charset="-128"/>
              </a:rPr>
              <a:t>MRI liver, typically in lieu of liver </a:t>
            </a:r>
            <a:r>
              <a:rPr lang="en-US" dirty="0" err="1">
                <a:ea typeface="ＭＳ Ｐゴシック" pitchFamily="34" charset="-128"/>
              </a:rPr>
              <a:t>bx</a:t>
            </a:r>
            <a:endParaRPr lang="en-US" dirty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ea typeface="ＭＳ Ｐゴシック" pitchFamily="34" charset="-128"/>
              </a:rPr>
              <a:t>LIC (Liver Iron Content), Normal &lt;1.8 mg Fe / g dry weight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400" dirty="0"/>
              <a:t>Cardiac MRI (identifies patients at risk for decrease in LVEF)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Assess if severe liver iron overload (LIC&gt;15), evidence of pancreatic iron on MR </a:t>
            </a:r>
            <a:r>
              <a:rPr lang="en-US" dirty="0" err="1"/>
              <a:t>Abd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Consider in patients with cardiotoxicity (b/c potentially modifiable)</a:t>
            </a:r>
          </a:p>
          <a:p>
            <a:pPr lvl="2"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6920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overload: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Therapeutic phlebotomy </a:t>
            </a:r>
          </a:p>
          <a:p>
            <a:pPr lvl="1"/>
            <a:r>
              <a:rPr lang="en-US" sz="3200" dirty="0"/>
              <a:t>Iron overload in the setting of HH</a:t>
            </a:r>
          </a:p>
          <a:p>
            <a:pPr lvl="1"/>
            <a:r>
              <a:rPr lang="en-US" sz="3200" dirty="0"/>
              <a:t>Transfusion-related iron overload, no longer transfusion dependent</a:t>
            </a:r>
          </a:p>
          <a:p>
            <a:r>
              <a:rPr lang="en-US" sz="3600" dirty="0"/>
              <a:t>Chelation therapy</a:t>
            </a:r>
            <a:endParaRPr lang="en-US" sz="3200" dirty="0"/>
          </a:p>
          <a:p>
            <a:pPr lvl="1"/>
            <a:r>
              <a:rPr lang="en-US" sz="3200" dirty="0"/>
              <a:t>Iron overload in the setting of ongoing transfusion therapy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714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Megaloblastic Anemia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2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Megaloblastic Anemia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470750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22222" r="10266" b="8095"/>
          <a:stretch/>
        </p:blipFill>
        <p:spPr>
          <a:xfrm>
            <a:off x="2100942" y="1538844"/>
            <a:ext cx="7184572" cy="47788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</a:t>
            </a:r>
            <a:r>
              <a:rPr lang="en-US" baseline="-25000" dirty="0"/>
              <a:t>12</a:t>
            </a:r>
            <a:r>
              <a:rPr lang="en-US" dirty="0"/>
              <a:t> and folate physiology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09D89-A26C-4950-9F77-B66EA9ABAF25}"/>
              </a:ext>
            </a:extLst>
          </p:cNvPr>
          <p:cNvSpPr/>
          <p:nvPr/>
        </p:nvSpPr>
        <p:spPr>
          <a:xfrm>
            <a:off x="7577676" y="5429245"/>
            <a:ext cx="2811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Created with ©</a:t>
            </a:r>
            <a:r>
              <a:rPr lang="en-US" sz="1200" dirty="0" err="1">
                <a:solidFill>
                  <a:srgbClr val="000000"/>
                </a:solidFill>
              </a:rPr>
              <a:t>BioRender</a:t>
            </a:r>
            <a:r>
              <a:rPr lang="en-US" sz="1200" dirty="0">
                <a:solidFill>
                  <a:srgbClr val="000000"/>
                </a:solidFill>
              </a:rPr>
              <a:t> - biorender.com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8235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dirty="0"/>
              <a:t>Anemia due to vitamin B</a:t>
            </a:r>
            <a:r>
              <a:rPr lang="en-US" altLang="en-US" baseline="-25000" dirty="0"/>
              <a:t>12</a:t>
            </a:r>
            <a:r>
              <a:rPr lang="en-US" altLang="en-US" dirty="0"/>
              <a:t> or folate deficiency</a:t>
            </a:r>
          </a:p>
        </p:txBody>
      </p:sp>
      <p:sp>
        <p:nvSpPr>
          <p:cNvPr id="391173" name="Rectangle 5">
            <a:extLst>
              <a:ext uri="{FF2B5EF4-FFF2-40B4-BE49-F238E27FC236}">
                <a16:creationId xmlns:a16="http://schemas.microsoft.com/office/drawing/2014/main" id="{4773381A-E686-4BEA-B308-2164E0654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SzPct val="95000"/>
              <a:defRPr/>
            </a:pPr>
            <a:r>
              <a:rPr lang="en-US" sz="3200" dirty="0"/>
              <a:t>Both vitamins required for DNA synthesis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95000"/>
              <a:defRPr/>
            </a:pPr>
            <a:r>
              <a:rPr lang="en-US" sz="3200" dirty="0"/>
              <a:t>Deficiency </a:t>
            </a:r>
            <a:r>
              <a:rPr lang="en-US" sz="3200" dirty="0">
                <a:sym typeface="Wingdings" panose="05000000000000000000" pitchFamily="2" charset="2"/>
              </a:rPr>
              <a:t> reduced DNA replication  </a:t>
            </a:r>
            <a:r>
              <a:rPr lang="en-US" sz="3200" u="sng" dirty="0"/>
              <a:t>megaloblastic</a:t>
            </a:r>
            <a:r>
              <a:rPr lang="en-US" sz="3200" dirty="0"/>
              <a:t> </a:t>
            </a:r>
            <a:r>
              <a:rPr lang="en-US" sz="3200" u="sng" dirty="0"/>
              <a:t>anemia</a:t>
            </a:r>
            <a:r>
              <a:rPr lang="en-US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95000"/>
              <a:defRPr/>
            </a:pPr>
            <a:r>
              <a:rPr lang="en-US" sz="3200" dirty="0"/>
              <a:t>Similar peripheral blood and marrow morphology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95000"/>
              <a:defRPr/>
            </a:pPr>
            <a:r>
              <a:rPr lang="en-US" sz="3200" dirty="0"/>
              <a:t>Impaired nuclear maturation but abundant cytoplasm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95000"/>
              <a:defRPr/>
            </a:pPr>
            <a:r>
              <a:rPr lang="en-US" sz="2800" dirty="0"/>
              <a:t>Large marrow progenitors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95000"/>
              <a:defRPr/>
            </a:pPr>
            <a:r>
              <a:rPr lang="en-US" sz="2800" dirty="0"/>
              <a:t>“Nuclear-cytoplasmic </a:t>
            </a:r>
            <a:r>
              <a:rPr lang="en-US" sz="2800" dirty="0" err="1"/>
              <a:t>dysynchrony</a:t>
            </a:r>
            <a:r>
              <a:rPr lang="en-US" sz="2800" dirty="0"/>
              <a:t>”</a:t>
            </a:r>
          </a:p>
        </p:txBody>
      </p:sp>
      <p:sp>
        <p:nvSpPr>
          <p:cNvPr id="183300" name="Rectangle 3"/>
          <p:cNvSpPr>
            <a:spLocks noChangeArrowheads="1"/>
          </p:cNvSpPr>
          <p:nvPr/>
        </p:nvSpPr>
        <p:spPr bwMode="auto">
          <a:xfrm>
            <a:off x="2303464" y="2667000"/>
            <a:ext cx="753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183301" name="Rectangle 4"/>
          <p:cNvSpPr>
            <a:spLocks noChangeArrowheads="1"/>
          </p:cNvSpPr>
          <p:nvPr/>
        </p:nvSpPr>
        <p:spPr bwMode="auto">
          <a:xfrm>
            <a:off x="3778251" y="2743201"/>
            <a:ext cx="4295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12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8B9849-B513-4602-8A4A-4F8A56C7A36A}"/>
              </a:ext>
            </a:extLst>
          </p:cNvPr>
          <p:cNvSpPr/>
          <p:nvPr/>
        </p:nvSpPr>
        <p:spPr>
          <a:xfrm>
            <a:off x="8128000" y="6096000"/>
            <a:ext cx="26162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3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Megaloblastic bone marrow</a:t>
            </a:r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860549"/>
            <a:ext cx="3241675" cy="246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26" y="1875745"/>
            <a:ext cx="3254147" cy="24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2945495" y="1322386"/>
            <a:ext cx="185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Normoblastic</a:t>
            </a:r>
            <a:endParaRPr lang="en-US" altLang="en-US" sz="2400" dirty="0"/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7072314" y="1375681"/>
            <a:ext cx="191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Megaloblastic</a:t>
            </a:r>
          </a:p>
        </p:txBody>
      </p:sp>
      <p:sp>
        <p:nvSpPr>
          <p:cNvPr id="216081" name="Oval 17"/>
          <p:cNvSpPr>
            <a:spLocks noChangeArrowheads="1"/>
          </p:cNvSpPr>
          <p:nvPr/>
        </p:nvSpPr>
        <p:spPr bwMode="auto">
          <a:xfrm>
            <a:off x="5249863" y="5105400"/>
            <a:ext cx="609600" cy="685800"/>
          </a:xfrm>
          <a:prstGeom prst="ellipse">
            <a:avLst/>
          </a:prstGeom>
          <a:gradFill rotWithShape="0">
            <a:gsLst>
              <a:gs pos="0">
                <a:srgbClr val="FF1085"/>
              </a:gs>
              <a:gs pos="100000">
                <a:srgbClr val="FF024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01863" y="4800600"/>
            <a:ext cx="1219200" cy="1295400"/>
            <a:chOff x="480" y="3024"/>
            <a:chExt cx="864" cy="816"/>
          </a:xfrm>
        </p:grpSpPr>
        <p:sp>
          <p:nvSpPr>
            <p:cNvPr id="186393" name="Oval 18"/>
            <p:cNvSpPr>
              <a:spLocks noChangeArrowheads="1"/>
            </p:cNvSpPr>
            <p:nvPr/>
          </p:nvSpPr>
          <p:spPr bwMode="auto">
            <a:xfrm>
              <a:off x="480" y="3024"/>
              <a:ext cx="864" cy="816"/>
            </a:xfrm>
            <a:prstGeom prst="ellipse">
              <a:avLst/>
            </a:prstGeom>
            <a:solidFill>
              <a:srgbClr val="2C0DE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6394" name="Oval 22" descr="90%"/>
            <p:cNvSpPr>
              <a:spLocks noChangeArrowheads="1"/>
            </p:cNvSpPr>
            <p:nvPr/>
          </p:nvSpPr>
          <p:spPr bwMode="auto">
            <a:xfrm>
              <a:off x="576" y="3120"/>
              <a:ext cx="624" cy="624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94138" y="4953000"/>
            <a:ext cx="881062" cy="990600"/>
            <a:chOff x="1680" y="3120"/>
            <a:chExt cx="624" cy="624"/>
          </a:xfrm>
        </p:grpSpPr>
        <p:sp>
          <p:nvSpPr>
            <p:cNvPr id="186391" name="Oval 16"/>
            <p:cNvSpPr>
              <a:spLocks noChangeArrowheads="1"/>
            </p:cNvSpPr>
            <p:nvPr/>
          </p:nvSpPr>
          <p:spPr bwMode="auto">
            <a:xfrm>
              <a:off x="1680" y="3120"/>
              <a:ext cx="624" cy="624"/>
            </a:xfrm>
            <a:prstGeom prst="ellipse">
              <a:avLst/>
            </a:prstGeom>
            <a:solidFill>
              <a:srgbClr val="901397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6392" name="Oval 23"/>
            <p:cNvSpPr>
              <a:spLocks noChangeArrowheads="1"/>
            </p:cNvSpPr>
            <p:nvPr/>
          </p:nvSpPr>
          <p:spPr bwMode="auto">
            <a:xfrm>
              <a:off x="1776" y="3240"/>
              <a:ext cx="384" cy="384"/>
            </a:xfrm>
            <a:prstGeom prst="ellipse">
              <a:avLst/>
            </a:prstGeom>
            <a:solidFill>
              <a:srgbClr val="0B0A7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2062163" y="4495800"/>
            <a:ext cx="386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5" name="Oval 21"/>
          <p:cNvSpPr>
            <a:spLocks noChangeArrowheads="1"/>
          </p:cNvSpPr>
          <p:nvPr/>
        </p:nvSpPr>
        <p:spPr bwMode="auto">
          <a:xfrm rot="20067551">
            <a:off x="9177338" y="5068888"/>
            <a:ext cx="881062" cy="762000"/>
          </a:xfrm>
          <a:prstGeom prst="ellipse">
            <a:avLst/>
          </a:prstGeom>
          <a:gradFill rotWithShape="0">
            <a:gsLst>
              <a:gs pos="0">
                <a:srgbClr val="FF1085"/>
              </a:gs>
              <a:gs pos="100000">
                <a:srgbClr val="FF024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129338" y="4648200"/>
            <a:ext cx="1422400" cy="1600200"/>
            <a:chOff x="3264" y="2928"/>
            <a:chExt cx="1008" cy="1008"/>
          </a:xfrm>
        </p:grpSpPr>
        <p:sp>
          <p:nvSpPr>
            <p:cNvPr id="186389" name="Oval 26"/>
            <p:cNvSpPr>
              <a:spLocks noChangeArrowheads="1"/>
            </p:cNvSpPr>
            <p:nvPr/>
          </p:nvSpPr>
          <p:spPr bwMode="auto">
            <a:xfrm>
              <a:off x="3264" y="2928"/>
              <a:ext cx="1008" cy="1008"/>
            </a:xfrm>
            <a:prstGeom prst="ellipse">
              <a:avLst/>
            </a:prstGeom>
            <a:solidFill>
              <a:srgbClr val="2C0DE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6390" name="Oval 27" descr="80%"/>
            <p:cNvSpPr>
              <a:spLocks noChangeArrowheads="1"/>
            </p:cNvSpPr>
            <p:nvPr/>
          </p:nvSpPr>
          <p:spPr bwMode="auto">
            <a:xfrm>
              <a:off x="3312" y="3024"/>
              <a:ext cx="816" cy="816"/>
            </a:xfrm>
            <a:prstGeom prst="ellips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754938" y="4800600"/>
            <a:ext cx="1219200" cy="1295400"/>
            <a:chOff x="4416" y="3024"/>
            <a:chExt cx="864" cy="816"/>
          </a:xfrm>
        </p:grpSpPr>
        <p:sp>
          <p:nvSpPr>
            <p:cNvPr id="186387" name="Oval 20"/>
            <p:cNvSpPr>
              <a:spLocks noChangeArrowheads="1"/>
            </p:cNvSpPr>
            <p:nvPr/>
          </p:nvSpPr>
          <p:spPr bwMode="auto">
            <a:xfrm>
              <a:off x="4416" y="3024"/>
              <a:ext cx="864" cy="816"/>
            </a:xfrm>
            <a:prstGeom prst="ellipse">
              <a:avLst/>
            </a:prstGeom>
            <a:solidFill>
              <a:srgbClr val="FF2C5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6388" name="Oval 28" descr="90%"/>
            <p:cNvSpPr>
              <a:spLocks noChangeArrowheads="1"/>
            </p:cNvSpPr>
            <p:nvPr/>
          </p:nvSpPr>
          <p:spPr bwMode="auto">
            <a:xfrm>
              <a:off x="4512" y="3120"/>
              <a:ext cx="624" cy="624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6094" name="Line 30"/>
          <p:cNvSpPr>
            <a:spLocks noChangeShapeType="1"/>
          </p:cNvSpPr>
          <p:nvPr/>
        </p:nvSpPr>
        <p:spPr bwMode="auto">
          <a:xfrm>
            <a:off x="6197600" y="4495800"/>
            <a:ext cx="386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8" name="Text Box 34"/>
          <p:cNvSpPr txBox="1">
            <a:spLocks noChangeArrowheads="1"/>
          </p:cNvSpPr>
          <p:nvPr/>
        </p:nvSpPr>
        <p:spPr bwMode="auto">
          <a:xfrm>
            <a:off x="5859463" y="6172201"/>
            <a:ext cx="462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“Nuclear-cytoplasmic dysynchrony”</a:t>
            </a:r>
          </a:p>
        </p:txBody>
      </p:sp>
      <p:sp>
        <p:nvSpPr>
          <p:cNvPr id="27" name="TextBox 143"/>
          <p:cNvSpPr txBox="1">
            <a:spLocks noChangeArrowheads="1"/>
          </p:cNvSpPr>
          <p:nvPr/>
        </p:nvSpPr>
        <p:spPr bwMode="auto">
          <a:xfrm>
            <a:off x="7918758" y="6567103"/>
            <a:ext cx="2357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200" dirty="0"/>
              <a:t>Image courtesy of Mark D. Fleming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51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7" grpId="0" autoUpdateAnimBg="0"/>
      <p:bldP spid="216078" grpId="0" autoUpdateAnimBg="0"/>
      <p:bldP spid="216081" grpId="0" animBg="1"/>
      <p:bldP spid="216093" grpId="0" animBg="1"/>
      <p:bldP spid="216085" grpId="0" animBg="1"/>
      <p:bldP spid="216094" grpId="0" animBg="1"/>
      <p:bldP spid="21609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Megaloblastic anemia – Ineffective erythropoiesis</a:t>
            </a:r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 rot="20067551">
            <a:off x="6617998" y="1301174"/>
            <a:ext cx="1214437" cy="1087438"/>
          </a:xfrm>
          <a:prstGeom prst="ellipse">
            <a:avLst/>
          </a:prstGeom>
          <a:gradFill rotWithShape="0">
            <a:gsLst>
              <a:gs pos="0">
                <a:srgbClr val="FF1085"/>
              </a:gs>
              <a:gs pos="100000">
                <a:srgbClr val="FF024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43823" y="1464687"/>
            <a:ext cx="1962150" cy="2286000"/>
            <a:chOff x="558" y="1351"/>
            <a:chExt cx="1390" cy="1440"/>
          </a:xfrm>
        </p:grpSpPr>
        <p:sp>
          <p:nvSpPr>
            <p:cNvPr id="188443" name="Oval 4"/>
            <p:cNvSpPr>
              <a:spLocks noChangeArrowheads="1"/>
            </p:cNvSpPr>
            <p:nvPr/>
          </p:nvSpPr>
          <p:spPr bwMode="auto">
            <a:xfrm>
              <a:off x="558" y="1351"/>
              <a:ext cx="1390" cy="1440"/>
            </a:xfrm>
            <a:prstGeom prst="ellipse">
              <a:avLst/>
            </a:prstGeom>
            <a:solidFill>
              <a:srgbClr val="2C0DE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8444" name="Oval 7" descr="80%"/>
            <p:cNvSpPr>
              <a:spLocks noChangeArrowheads="1"/>
            </p:cNvSpPr>
            <p:nvPr/>
          </p:nvSpPr>
          <p:spPr bwMode="auto">
            <a:xfrm>
              <a:off x="624" y="1488"/>
              <a:ext cx="1126" cy="116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086961" y="1682175"/>
            <a:ext cx="1681163" cy="1851025"/>
            <a:chOff x="2147" y="1488"/>
            <a:chExt cx="1192" cy="1166"/>
          </a:xfrm>
        </p:grpSpPr>
        <p:sp>
          <p:nvSpPr>
            <p:cNvPr id="188441" name="Oval 5"/>
            <p:cNvSpPr>
              <a:spLocks noChangeArrowheads="1"/>
            </p:cNvSpPr>
            <p:nvPr/>
          </p:nvSpPr>
          <p:spPr bwMode="auto">
            <a:xfrm>
              <a:off x="2147" y="1488"/>
              <a:ext cx="1192" cy="1166"/>
            </a:xfrm>
            <a:prstGeom prst="ellipse">
              <a:avLst/>
            </a:prstGeom>
            <a:solidFill>
              <a:srgbClr val="FF2C5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8442" name="Oval 8" descr="90%"/>
            <p:cNvSpPr>
              <a:spLocks noChangeArrowheads="1"/>
            </p:cNvSpPr>
            <p:nvPr/>
          </p:nvSpPr>
          <p:spPr bwMode="auto">
            <a:xfrm>
              <a:off x="2279" y="1625"/>
              <a:ext cx="861" cy="892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136424" y="1682174"/>
            <a:ext cx="1216025" cy="1416050"/>
            <a:chOff x="3600" y="1488"/>
            <a:chExt cx="861" cy="892"/>
          </a:xfrm>
        </p:grpSpPr>
        <p:sp>
          <p:nvSpPr>
            <p:cNvPr id="188439" name="Oval 9"/>
            <p:cNvSpPr>
              <a:spLocks noChangeArrowheads="1"/>
            </p:cNvSpPr>
            <p:nvPr/>
          </p:nvSpPr>
          <p:spPr bwMode="auto">
            <a:xfrm>
              <a:off x="3600" y="1488"/>
              <a:ext cx="861" cy="892"/>
            </a:xfrm>
            <a:prstGeom prst="ellipse">
              <a:avLst/>
            </a:prstGeom>
            <a:solidFill>
              <a:srgbClr val="FF064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2C5C"/>
                </a:solidFill>
              </a:endParaRPr>
            </a:p>
          </p:txBody>
        </p:sp>
        <p:sp>
          <p:nvSpPr>
            <p:cNvPr id="188440" name="Oval 10"/>
            <p:cNvSpPr>
              <a:spLocks noChangeArrowheads="1"/>
            </p:cNvSpPr>
            <p:nvPr/>
          </p:nvSpPr>
          <p:spPr bwMode="auto">
            <a:xfrm>
              <a:off x="3744" y="1680"/>
              <a:ext cx="480" cy="480"/>
            </a:xfrm>
            <a:prstGeom prst="ellipse">
              <a:avLst/>
            </a:prstGeom>
            <a:solidFill>
              <a:srgbClr val="0B0A7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7099" name="Line 11"/>
          <p:cNvSpPr>
            <a:spLocks noChangeShapeType="1"/>
          </p:cNvSpPr>
          <p:nvPr/>
        </p:nvSpPr>
        <p:spPr bwMode="auto">
          <a:xfrm>
            <a:off x="912085" y="4055487"/>
            <a:ext cx="386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 flipV="1">
            <a:off x="4798286" y="2367974"/>
            <a:ext cx="3522663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>
            <a:off x="4798285" y="4044374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60349" y="4360287"/>
            <a:ext cx="1214437" cy="1416050"/>
            <a:chOff x="4320" y="3216"/>
            <a:chExt cx="861" cy="892"/>
          </a:xfrm>
        </p:grpSpPr>
        <p:sp>
          <p:nvSpPr>
            <p:cNvPr id="188437" name="Oval 16"/>
            <p:cNvSpPr>
              <a:spLocks noChangeArrowheads="1"/>
            </p:cNvSpPr>
            <p:nvPr/>
          </p:nvSpPr>
          <p:spPr bwMode="auto">
            <a:xfrm>
              <a:off x="4320" y="3216"/>
              <a:ext cx="861" cy="892"/>
            </a:xfrm>
            <a:prstGeom prst="ellipse">
              <a:avLst/>
            </a:prstGeom>
            <a:solidFill>
              <a:srgbClr val="FF064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2C5C"/>
                </a:solidFill>
              </a:endParaRPr>
            </a:p>
          </p:txBody>
        </p:sp>
        <p:sp>
          <p:nvSpPr>
            <p:cNvPr id="188438" name="Oval 17"/>
            <p:cNvSpPr>
              <a:spLocks noChangeArrowheads="1"/>
            </p:cNvSpPr>
            <p:nvPr/>
          </p:nvSpPr>
          <p:spPr bwMode="auto">
            <a:xfrm>
              <a:off x="4464" y="3408"/>
              <a:ext cx="480" cy="480"/>
            </a:xfrm>
            <a:prstGeom prst="ellipse">
              <a:avLst/>
            </a:prstGeom>
            <a:solidFill>
              <a:srgbClr val="0B0A7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7112" name="Rectangle 24"/>
          <p:cNvSpPr>
            <a:spLocks noChangeArrowheads="1"/>
          </p:cNvSpPr>
          <p:nvPr/>
        </p:nvSpPr>
        <p:spPr bwMode="auto">
          <a:xfrm>
            <a:off x="7617685" y="4760485"/>
            <a:ext cx="1324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  </a:t>
            </a:r>
            <a:r>
              <a:rPr lang="en-US" altLang="en-US" sz="2400" dirty="0"/>
              <a:t>LDH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1115285" y="4207887"/>
            <a:ext cx="343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Megaloblastic maturation</a:t>
            </a:r>
            <a:endParaRPr lang="en-US" altLang="en-US" sz="2400"/>
          </a:p>
        </p:txBody>
      </p:sp>
      <p:sp>
        <p:nvSpPr>
          <p:cNvPr id="217117" name="Rectangle 29"/>
          <p:cNvSpPr>
            <a:spLocks noChangeArrowheads="1"/>
          </p:cNvSpPr>
          <p:nvPr/>
        </p:nvSpPr>
        <p:spPr bwMode="auto">
          <a:xfrm>
            <a:off x="7477190" y="5648184"/>
            <a:ext cx="3028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 </a:t>
            </a:r>
            <a:r>
              <a:rPr lang="en-US" altLang="en-US" sz="2400" dirty="0"/>
              <a:t> Bilirubin (Icterus) </a:t>
            </a:r>
          </a:p>
        </p:txBody>
      </p:sp>
      <p:sp>
        <p:nvSpPr>
          <p:cNvPr id="217121" name="AutoShape 33"/>
          <p:cNvSpPr>
            <a:spLocks noChangeArrowheads="1"/>
          </p:cNvSpPr>
          <p:nvPr/>
        </p:nvSpPr>
        <p:spPr bwMode="auto">
          <a:xfrm>
            <a:off x="5788885" y="3979287"/>
            <a:ext cx="1963738" cy="2057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7120" name="Text Box 32">
            <a:extLst>
              <a:ext uri="{FF2B5EF4-FFF2-40B4-BE49-F238E27FC236}">
                <a16:creationId xmlns:a16="http://schemas.microsoft.com/office/drawing/2014/main" id="{564A6B5C-D1BB-4F68-9410-5D56745F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023" y="3522087"/>
            <a:ext cx="320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Defective DNA synthesis</a:t>
            </a:r>
          </a:p>
        </p:txBody>
      </p:sp>
      <p:sp>
        <p:nvSpPr>
          <p:cNvPr id="217115" name="Rectangle 27"/>
          <p:cNvSpPr>
            <a:spLocks noChangeArrowheads="1"/>
          </p:cNvSpPr>
          <p:nvPr/>
        </p:nvSpPr>
        <p:spPr bwMode="auto">
          <a:xfrm>
            <a:off x="5044349" y="4741287"/>
            <a:ext cx="246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Bone marrow lysis</a:t>
            </a: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4925053" y="5247410"/>
            <a:ext cx="260237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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Heme</a:t>
            </a:r>
            <a:r>
              <a:rPr lang="en-US" altLang="en-US" sz="2400" dirty="0"/>
              <a:t> catabolism</a:t>
            </a:r>
            <a:endParaRPr lang="en-US" altLang="en-US" sz="2400" dirty="0">
              <a:solidFill>
                <a:srgbClr val="77FF32"/>
              </a:solidFill>
              <a:sym typeface="Symbol" panose="05050102010706020507" pitchFamily="18" charset="2"/>
            </a:endParaRPr>
          </a:p>
        </p:txBody>
      </p:sp>
      <p:sp>
        <p:nvSpPr>
          <p:cNvPr id="29" name="TextBox 143"/>
          <p:cNvSpPr txBox="1">
            <a:spLocks noChangeArrowheads="1"/>
          </p:cNvSpPr>
          <p:nvPr/>
        </p:nvSpPr>
        <p:spPr bwMode="auto">
          <a:xfrm>
            <a:off x="7350950" y="6432789"/>
            <a:ext cx="2357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200" dirty="0"/>
              <a:t>Image courtesy of Mark D. Fleming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21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nimBg="1"/>
      <p:bldP spid="217099" grpId="0" animBg="1"/>
      <p:bldP spid="217101" grpId="0" animBg="1"/>
      <p:bldP spid="217103" grpId="0" animBg="1"/>
      <p:bldP spid="217112" grpId="0" autoUpdateAnimBg="0"/>
      <p:bldP spid="217116" grpId="0" autoUpdateAnimBg="0"/>
      <p:bldP spid="217117" grpId="0" autoUpdateAnimBg="0"/>
      <p:bldP spid="217121" grpId="0" animBg="1"/>
      <p:bldP spid="217120" grpId="0" autoUpdateAnimBg="0"/>
      <p:bldP spid="217115" grpId="0" autoUpdateAnimBg="0"/>
      <p:bldP spid="2171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Erythropoiesis after birth &amp; physiologic nadir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cs typeface="Arial" panose="020B0604020202020204" pitchFamily="34" charset="0"/>
              </a:rPr>
              <a:t>Increase in tissue oxygen level </a:t>
            </a:r>
            <a:r>
              <a:rPr lang="en-US" sz="3200" dirty="0">
                <a:cs typeface="Arial" panose="020B0604020202020204" pitchFamily="34" charset="0"/>
                <a:sym typeface="Wingdings" panose="05000000000000000000" pitchFamily="2" charset="2"/>
              </a:rPr>
              <a:t> decrease in EPO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cs typeface="Arial" panose="020B0604020202020204" pitchFamily="34" charset="0"/>
              </a:rPr>
              <a:t>Rate of hemoglobin synthesis decreases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cs typeface="Arial" panose="020B0604020202020204" pitchFamily="34" charset="0"/>
              </a:rPr>
              <a:t>Production reaches minimum during 2</a:t>
            </a:r>
            <a:r>
              <a:rPr lang="en-US" sz="3200" baseline="30000" dirty="0">
                <a:cs typeface="Arial" panose="020B0604020202020204" pitchFamily="34" charset="0"/>
              </a:rPr>
              <a:t>nd</a:t>
            </a:r>
            <a:r>
              <a:rPr lang="en-US" sz="3200" dirty="0">
                <a:cs typeface="Arial" panose="020B0604020202020204" pitchFamily="34" charset="0"/>
              </a:rPr>
              <a:t> week of life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cs typeface="Arial" panose="020B0604020202020204" pitchFamily="34" charset="0"/>
              </a:rPr>
              <a:t>Subsequently increases </a:t>
            </a:r>
            <a:r>
              <a:rPr lang="en-US" sz="32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cs typeface="Arial" panose="020B0604020202020204" pitchFamily="34" charset="0"/>
              </a:rPr>
              <a:t>maximum production at </a:t>
            </a:r>
            <a:r>
              <a:rPr lang="en-US" sz="3200" dirty="0" err="1">
                <a:cs typeface="Arial" panose="020B0604020202020204" pitchFamily="34" charset="0"/>
              </a:rPr>
              <a:t>approx</a:t>
            </a:r>
            <a:r>
              <a:rPr lang="en-US" sz="3200" dirty="0">
                <a:cs typeface="Arial" panose="020B0604020202020204" pitchFamily="34" charset="0"/>
              </a:rPr>
              <a:t> 3 months of 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01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dirty="0"/>
              <a:t>Megaloblastic anemia – Peripheral smear</a:t>
            </a:r>
          </a:p>
        </p:txBody>
      </p:sp>
      <p:sp>
        <p:nvSpPr>
          <p:cNvPr id="839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3200" dirty="0"/>
              <a:t>Macrocytic is NOT the same as Megaloblastic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cs typeface="Arial" panose="020B0604020202020204" pitchFamily="34" charset="0"/>
              </a:rPr>
              <a:t>Smear: </a:t>
            </a:r>
            <a:r>
              <a:rPr lang="en-US" dirty="0" err="1">
                <a:cs typeface="Arial" panose="020B0604020202020204" pitchFamily="34" charset="0"/>
              </a:rPr>
              <a:t>hypersegmented</a:t>
            </a:r>
            <a:r>
              <a:rPr lang="en-US" dirty="0">
                <a:cs typeface="Arial" panose="020B0604020202020204" pitchFamily="34" charset="0"/>
              </a:rPr>
              <a:t> neutrophils, </a:t>
            </a:r>
            <a:r>
              <a:rPr lang="en-US" dirty="0" err="1">
                <a:cs typeface="Arial" panose="020B0604020202020204" pitchFamily="34" charset="0"/>
              </a:rPr>
              <a:t>macrocytosis</a:t>
            </a:r>
            <a:r>
              <a:rPr lang="en-US" dirty="0">
                <a:cs typeface="Arial" panose="020B0604020202020204" pitchFamily="34" charset="0"/>
              </a:rPr>
              <a:t> with marked variation in RBCs, occasionally pancytopenia</a:t>
            </a:r>
          </a:p>
          <a:p>
            <a:endParaRPr lang="en-US" altLang="en-US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77091" y="2274160"/>
            <a:ext cx="3428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</a:t>
            </a:r>
            <a:endParaRPr lang="en-US" altLang="en-US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Hemolysis/</a:t>
            </a:r>
            <a:r>
              <a:rPr lang="en-US" altLang="en-US" sz="2400" dirty="0" err="1"/>
              <a:t>Reticulocytosis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Marrow Hypo/Aplasia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Liver Disease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Drugs/toxins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Generally MCV &lt;105fL</a:t>
            </a:r>
            <a:endParaRPr lang="en-US" altLang="en-US" dirty="0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880569" y="2274503"/>
            <a:ext cx="363676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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Folate deficiency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Vitamin B</a:t>
            </a:r>
            <a:r>
              <a:rPr lang="en-US" altLang="en-US" sz="2400" b="1" i="1" baseline="-25000" dirty="0"/>
              <a:t>12</a:t>
            </a:r>
            <a:r>
              <a:rPr lang="en-US" altLang="en-US" sz="2400" b="1" i="1" dirty="0"/>
              <a:t> deficiency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Inherited metabolic disease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Drugs /toxins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Generally MCV &gt;110fL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Defective DNA Synthesis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27148" r="64282" b="12152"/>
          <a:stretch/>
        </p:blipFill>
        <p:spPr>
          <a:xfrm>
            <a:off x="8847206" y="1920503"/>
            <a:ext cx="2569028" cy="27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 autoUpdateAnimBg="0"/>
      <p:bldP spid="83975" grpId="0" autoUpdateAnimBg="0"/>
      <p:bldP spid="8397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Normal newborn infant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Trisomy 21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Brisk </a:t>
            </a:r>
            <a:r>
              <a:rPr lang="en-US" altLang="en-US" dirty="0" err="1"/>
              <a:t>reticulocytosis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Marrow failure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Medications (anti-epileptic drugs)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Hypothyroidism, liver disease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Megaloblastic anemia (B</a:t>
            </a:r>
            <a:r>
              <a:rPr lang="en-US" altLang="en-US" baseline="-25000" dirty="0"/>
              <a:t>12</a:t>
            </a:r>
            <a:r>
              <a:rPr lang="en-US" altLang="en-US" dirty="0"/>
              <a:t>, folate deficiency)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- </a:t>
            </a:r>
            <a:r>
              <a:rPr lang="en-US" dirty="0" err="1"/>
              <a:t>Macrocytosis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7192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dirty="0"/>
              <a:t>Megaloblastic anemia – Clinical findings</a:t>
            </a:r>
          </a:p>
        </p:txBody>
      </p:sp>
      <p:sp>
        <p:nvSpPr>
          <p:cNvPr id="392197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/>
              <a:t>Non-specific signs and symptoms of anemia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/>
              <a:t>Jaundice due to ineffective erythropoiesis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/>
              <a:t>Neurological findings (B</a:t>
            </a:r>
            <a:r>
              <a:rPr lang="en-US" altLang="en-US" sz="3200" baseline="-25000" dirty="0"/>
              <a:t>12</a:t>
            </a:r>
            <a:r>
              <a:rPr lang="en-US" altLang="en-US" sz="3200" dirty="0"/>
              <a:t> deficiency only)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sym typeface="Wingdings" panose="05000000000000000000" pitchFamily="2" charset="2"/>
              </a:rPr>
              <a:t>Due to d</a:t>
            </a:r>
            <a:r>
              <a:rPr lang="en-US" altLang="en-US" sz="2800" dirty="0"/>
              <a:t>egeneration of the posterior columns of the spinal cord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Proprioceptive and fine motor deficits, ataxia, psychomotor retardation, seizures, depression, psychosis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i="1" dirty="0"/>
              <a:t>Folate supplementation may correct hematologic findings but will NOT treat neurologic findings in B</a:t>
            </a:r>
            <a:r>
              <a:rPr lang="en-US" altLang="en-US" sz="2800" i="1" baseline="-25000" dirty="0"/>
              <a:t>12</a:t>
            </a:r>
            <a:r>
              <a:rPr lang="en-US" altLang="en-US" sz="2800" i="1" dirty="0"/>
              <a:t> deficiency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3200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3200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dirty="0"/>
          </a:p>
        </p:txBody>
      </p:sp>
      <p:sp>
        <p:nvSpPr>
          <p:cNvPr id="190468" name="Rectangle 3"/>
          <p:cNvSpPr>
            <a:spLocks noChangeArrowheads="1"/>
          </p:cNvSpPr>
          <p:nvPr/>
        </p:nvSpPr>
        <p:spPr bwMode="auto">
          <a:xfrm>
            <a:off x="2303464" y="2667000"/>
            <a:ext cx="753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190469" name="Rectangle 4"/>
          <p:cNvSpPr>
            <a:spLocks noChangeArrowheads="1"/>
          </p:cNvSpPr>
          <p:nvPr/>
        </p:nvSpPr>
        <p:spPr bwMode="auto">
          <a:xfrm>
            <a:off x="3778251" y="2743201"/>
            <a:ext cx="4295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18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376F-7E08-4A30-BFEF-FFB243F565B7}"/>
              </a:ext>
            </a:extLst>
          </p:cNvPr>
          <p:cNvSpPr/>
          <p:nvPr/>
        </p:nvSpPr>
        <p:spPr>
          <a:xfrm>
            <a:off x="8128000" y="6023263"/>
            <a:ext cx="26162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3546" name="Group 54"/>
          <p:cNvGrpSpPr>
            <a:grpSpLocks/>
          </p:cNvGrpSpPr>
          <p:nvPr/>
        </p:nvGrpSpPr>
        <p:grpSpPr bwMode="auto">
          <a:xfrm>
            <a:off x="2944635" y="3898963"/>
            <a:ext cx="6685140" cy="1893888"/>
            <a:chOff x="1007" y="1824"/>
            <a:chExt cx="4737" cy="1193"/>
          </a:xfrm>
        </p:grpSpPr>
        <p:sp>
          <p:nvSpPr>
            <p:cNvPr id="193593" name="Rectangle 11"/>
            <p:cNvSpPr>
              <a:spLocks noChangeArrowheads="1"/>
            </p:cNvSpPr>
            <p:nvPr/>
          </p:nvSpPr>
          <p:spPr bwMode="auto">
            <a:xfrm>
              <a:off x="4207" y="1824"/>
              <a:ext cx="116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Methionine</a:t>
              </a:r>
            </a:p>
          </p:txBody>
        </p:sp>
        <p:sp>
          <p:nvSpPr>
            <p:cNvPr id="193594" name="Rectangle 13"/>
            <p:cNvSpPr>
              <a:spLocks noChangeArrowheads="1"/>
            </p:cNvSpPr>
            <p:nvPr/>
          </p:nvSpPr>
          <p:spPr bwMode="auto">
            <a:xfrm>
              <a:off x="1007" y="2400"/>
              <a:ext cx="1610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B58B5"/>
                  </a:solidFill>
                  <a:latin typeface="+mn-lt"/>
                </a:rPr>
                <a:t>Methyl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B58B5"/>
                  </a:solidFill>
                  <a:latin typeface="+mn-lt"/>
                </a:rPr>
                <a:t>Tetrahydro</a:t>
              </a:r>
              <a:r>
                <a:rPr lang="en-US" altLang="en-US" sz="2400" b="1" u="sng" dirty="0">
                  <a:solidFill>
                    <a:srgbClr val="0B58B5"/>
                  </a:solidFill>
                  <a:latin typeface="+mn-lt"/>
                </a:rPr>
                <a:t>folate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B58B5"/>
                  </a:solidFill>
                  <a:latin typeface="+mn-lt"/>
                </a:rPr>
                <a:t>(</a:t>
              </a:r>
              <a:r>
                <a:rPr lang="en-US" altLang="en-US" sz="2400" dirty="0" err="1">
                  <a:solidFill>
                    <a:srgbClr val="0B58B5"/>
                  </a:solidFill>
                  <a:latin typeface="+mn-lt"/>
                </a:rPr>
                <a:t>mTHF</a:t>
              </a:r>
              <a:r>
                <a:rPr lang="en-US" altLang="en-US" sz="2400" dirty="0">
                  <a:solidFill>
                    <a:srgbClr val="0B58B5"/>
                  </a:solidFill>
                  <a:latin typeface="+mn-lt"/>
                </a:rPr>
                <a:t>)</a:t>
              </a:r>
            </a:p>
          </p:txBody>
        </p:sp>
        <p:sp>
          <p:nvSpPr>
            <p:cNvPr id="193595" name="Freeform 14"/>
            <p:cNvSpPr>
              <a:spLocks/>
            </p:cNvSpPr>
            <p:nvPr/>
          </p:nvSpPr>
          <p:spPr bwMode="auto">
            <a:xfrm>
              <a:off x="2224" y="2304"/>
              <a:ext cx="1968" cy="144"/>
            </a:xfrm>
            <a:custGeom>
              <a:avLst/>
              <a:gdLst>
                <a:gd name="T0" fmla="*/ 0 w 1968"/>
                <a:gd name="T1" fmla="*/ 144 h 144"/>
                <a:gd name="T2" fmla="*/ 960 w 1968"/>
                <a:gd name="T3" fmla="*/ 0 h 144"/>
                <a:gd name="T4" fmla="*/ 1968 w 19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8" h="144">
                  <a:moveTo>
                    <a:pt x="0" y="144"/>
                  </a:moveTo>
                  <a:cubicBezTo>
                    <a:pt x="316" y="72"/>
                    <a:pt x="632" y="0"/>
                    <a:pt x="960" y="0"/>
                  </a:cubicBezTo>
                  <a:cubicBezTo>
                    <a:pt x="1288" y="0"/>
                    <a:pt x="1628" y="72"/>
                    <a:pt x="196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3596" name="Freeform 15"/>
            <p:cNvSpPr>
              <a:spLocks/>
            </p:cNvSpPr>
            <p:nvPr/>
          </p:nvSpPr>
          <p:spPr bwMode="auto">
            <a:xfrm flipV="1">
              <a:off x="2224" y="2112"/>
              <a:ext cx="1968" cy="144"/>
            </a:xfrm>
            <a:custGeom>
              <a:avLst/>
              <a:gdLst>
                <a:gd name="T0" fmla="*/ 0 w 1968"/>
                <a:gd name="T1" fmla="*/ 144 h 144"/>
                <a:gd name="T2" fmla="*/ 960 w 1968"/>
                <a:gd name="T3" fmla="*/ 0 h 144"/>
                <a:gd name="T4" fmla="*/ 1968 w 19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8" h="144">
                  <a:moveTo>
                    <a:pt x="0" y="144"/>
                  </a:moveTo>
                  <a:cubicBezTo>
                    <a:pt x="316" y="72"/>
                    <a:pt x="632" y="0"/>
                    <a:pt x="960" y="0"/>
                  </a:cubicBezTo>
                  <a:cubicBezTo>
                    <a:pt x="1288" y="0"/>
                    <a:pt x="1628" y="72"/>
                    <a:pt x="196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3597" name="Rectangle 16"/>
            <p:cNvSpPr>
              <a:spLocks noChangeArrowheads="1"/>
            </p:cNvSpPr>
            <p:nvPr/>
          </p:nvSpPr>
          <p:spPr bwMode="auto">
            <a:xfrm>
              <a:off x="4151" y="2544"/>
              <a:ext cx="159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B58B5"/>
                  </a:solidFill>
                  <a:latin typeface="+mn-lt"/>
                </a:rPr>
                <a:t>Tetrahydrofolate</a:t>
              </a:r>
            </a:p>
          </p:txBody>
        </p:sp>
        <p:sp>
          <p:nvSpPr>
            <p:cNvPr id="193598" name="Text Box 17"/>
            <p:cNvSpPr txBox="1">
              <a:spLocks noChangeArrowheads="1"/>
            </p:cNvSpPr>
            <p:nvPr/>
          </p:nvSpPr>
          <p:spPr bwMode="auto">
            <a:xfrm>
              <a:off x="2356" y="2357"/>
              <a:ext cx="166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latin typeface="+mn-lt"/>
                </a:rPr>
                <a:t>Methionine synthase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i="1" dirty="0">
                  <a:solidFill>
                    <a:srgbClr val="C00000"/>
                  </a:solidFill>
                  <a:latin typeface="+mn-lt"/>
                </a:rPr>
                <a:t>B</a:t>
              </a:r>
              <a:r>
                <a:rPr lang="en-US" altLang="en-US" i="1" baseline="-25000" dirty="0">
                  <a:solidFill>
                    <a:srgbClr val="C00000"/>
                  </a:solidFill>
                  <a:latin typeface="+mn-lt"/>
                </a:rPr>
                <a:t>12</a:t>
              </a:r>
              <a:endParaRPr lang="en-US" altLang="en-US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193547" name="Group 18"/>
          <p:cNvGrpSpPr>
            <a:grpSpLocks/>
          </p:cNvGrpSpPr>
          <p:nvPr/>
        </p:nvGrpSpPr>
        <p:grpSpPr bwMode="auto">
          <a:xfrm>
            <a:off x="1981200" y="2984565"/>
            <a:ext cx="8707438" cy="1465263"/>
            <a:chOff x="324" y="1248"/>
            <a:chExt cx="6171" cy="923"/>
          </a:xfrm>
        </p:grpSpPr>
        <p:grpSp>
          <p:nvGrpSpPr>
            <p:cNvPr id="193585" name="Group 19"/>
            <p:cNvGrpSpPr>
              <a:grpSpLocks/>
            </p:cNvGrpSpPr>
            <p:nvPr/>
          </p:nvGrpSpPr>
          <p:grpSpPr bwMode="auto">
            <a:xfrm>
              <a:off x="324" y="1248"/>
              <a:ext cx="6171" cy="528"/>
              <a:chOff x="324" y="1248"/>
              <a:chExt cx="6171" cy="528"/>
            </a:xfrm>
          </p:grpSpPr>
          <p:sp>
            <p:nvSpPr>
              <p:cNvPr id="193589" name="Freeform 20"/>
              <p:cNvSpPr>
                <a:spLocks/>
              </p:cNvSpPr>
              <p:nvPr/>
            </p:nvSpPr>
            <p:spPr bwMode="auto">
              <a:xfrm>
                <a:off x="2208" y="1632"/>
                <a:ext cx="1968" cy="144"/>
              </a:xfrm>
              <a:custGeom>
                <a:avLst/>
                <a:gdLst>
                  <a:gd name="T0" fmla="*/ 0 w 1968"/>
                  <a:gd name="T1" fmla="*/ 144 h 144"/>
                  <a:gd name="T2" fmla="*/ 960 w 1968"/>
                  <a:gd name="T3" fmla="*/ 0 h 144"/>
                  <a:gd name="T4" fmla="*/ 1968 w 19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68" h="144">
                    <a:moveTo>
                      <a:pt x="0" y="144"/>
                    </a:moveTo>
                    <a:cubicBezTo>
                      <a:pt x="316" y="72"/>
                      <a:pt x="632" y="0"/>
                      <a:pt x="960" y="0"/>
                    </a:cubicBezTo>
                    <a:cubicBezTo>
                      <a:pt x="1288" y="0"/>
                      <a:pt x="1628" y="72"/>
                      <a:pt x="1968" y="1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3590" name="Freeform 21"/>
              <p:cNvSpPr>
                <a:spLocks/>
              </p:cNvSpPr>
              <p:nvPr/>
            </p:nvSpPr>
            <p:spPr bwMode="auto">
              <a:xfrm flipV="1">
                <a:off x="2208" y="1440"/>
                <a:ext cx="1968" cy="144"/>
              </a:xfrm>
              <a:custGeom>
                <a:avLst/>
                <a:gdLst>
                  <a:gd name="T0" fmla="*/ 0 w 1968"/>
                  <a:gd name="T1" fmla="*/ 144 h 144"/>
                  <a:gd name="T2" fmla="*/ 960 w 1968"/>
                  <a:gd name="T3" fmla="*/ 0 h 144"/>
                  <a:gd name="T4" fmla="*/ 1968 w 1968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68" h="144">
                    <a:moveTo>
                      <a:pt x="0" y="144"/>
                    </a:moveTo>
                    <a:cubicBezTo>
                      <a:pt x="316" y="72"/>
                      <a:pt x="632" y="0"/>
                      <a:pt x="960" y="0"/>
                    </a:cubicBezTo>
                    <a:cubicBezTo>
                      <a:pt x="1288" y="0"/>
                      <a:pt x="1628" y="72"/>
                      <a:pt x="1968" y="1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3591" name="Text Box 22"/>
              <p:cNvSpPr txBox="1">
                <a:spLocks noChangeArrowheads="1"/>
              </p:cNvSpPr>
              <p:nvPr/>
            </p:nvSpPr>
            <p:spPr bwMode="auto">
              <a:xfrm>
                <a:off x="4320" y="1248"/>
                <a:ext cx="21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>
                    <a:latin typeface="+mn-lt"/>
                  </a:rPr>
                  <a:t>Lipids, myelin, DNA, etc…</a:t>
                </a:r>
              </a:p>
            </p:txBody>
          </p:sp>
          <p:sp>
            <p:nvSpPr>
              <p:cNvPr id="193592" name="Text Box 23"/>
              <p:cNvSpPr txBox="1">
                <a:spLocks noChangeArrowheads="1"/>
              </p:cNvSpPr>
              <p:nvPr/>
            </p:nvSpPr>
            <p:spPr bwMode="auto">
              <a:xfrm>
                <a:off x="324" y="1248"/>
                <a:ext cx="18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Methylated product</a:t>
                </a:r>
                <a:endParaRPr lang="en-US" altLang="en-US" sz="3600">
                  <a:latin typeface="+mn-lt"/>
                </a:endParaRPr>
              </a:p>
            </p:txBody>
          </p:sp>
        </p:grpSp>
        <p:grpSp>
          <p:nvGrpSpPr>
            <p:cNvPr id="193586" name="Group 24"/>
            <p:cNvGrpSpPr>
              <a:grpSpLocks/>
            </p:cNvGrpSpPr>
            <p:nvPr/>
          </p:nvGrpSpPr>
          <p:grpSpPr bwMode="auto">
            <a:xfrm>
              <a:off x="2592" y="1728"/>
              <a:ext cx="1248" cy="443"/>
              <a:chOff x="2592" y="1728"/>
              <a:chExt cx="1248" cy="443"/>
            </a:xfrm>
          </p:grpSpPr>
          <p:sp>
            <p:nvSpPr>
              <p:cNvPr id="193587" name="Oval 2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1248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+mn-lt"/>
                </a:endParaRPr>
              </a:p>
            </p:txBody>
          </p:sp>
          <p:sp>
            <p:nvSpPr>
              <p:cNvPr id="223258" name="Text Box 26">
                <a:extLst>
                  <a:ext uri="{FF2B5EF4-FFF2-40B4-BE49-F238E27FC236}">
                    <a16:creationId xmlns:a16="http://schemas.microsoft.com/office/drawing/2014/main" id="{8C008815-6C70-4CE2-8AAD-92768BD7D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2" y="1778"/>
                <a:ext cx="96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5000"/>
                  </a:lnSpc>
                  <a:defRPr/>
                </a:pP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Methylation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algn="ctr">
                  <a:lnSpc>
                    <a:spcPct val="75000"/>
                  </a:lnSpc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cycle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193555" name="Group 42"/>
          <p:cNvGrpSpPr>
            <a:grpSpLocks/>
          </p:cNvGrpSpPr>
          <p:nvPr/>
        </p:nvGrpSpPr>
        <p:grpSpPr bwMode="auto">
          <a:xfrm>
            <a:off x="4648200" y="1955661"/>
            <a:ext cx="6019800" cy="1200150"/>
            <a:chOff x="966" y="1029"/>
            <a:chExt cx="4266" cy="756"/>
          </a:xfrm>
        </p:grpSpPr>
        <p:sp>
          <p:nvSpPr>
            <p:cNvPr id="193572" name="Rectangle 43"/>
            <p:cNvSpPr>
              <a:spLocks noChangeArrowheads="1"/>
            </p:cNvSpPr>
            <p:nvPr/>
          </p:nvSpPr>
          <p:spPr bwMode="auto">
            <a:xfrm>
              <a:off x="2327" y="1029"/>
              <a:ext cx="182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i="1" dirty="0" err="1">
                  <a:latin typeface="+mn-lt"/>
                </a:rPr>
                <a:t>Methylmalonyl</a:t>
              </a:r>
              <a:r>
                <a:rPr lang="en-US" altLang="en-US" sz="2000" i="1" dirty="0">
                  <a:latin typeface="+mn-lt"/>
                </a:rPr>
                <a:t> mutase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i="1" dirty="0">
                  <a:solidFill>
                    <a:srgbClr val="C00000"/>
                  </a:solidFill>
                  <a:latin typeface="+mn-lt"/>
                </a:rPr>
                <a:t>B</a:t>
              </a:r>
              <a:r>
                <a:rPr lang="en-US" altLang="en-US" i="1" baseline="-25000" dirty="0">
                  <a:solidFill>
                    <a:srgbClr val="C00000"/>
                  </a:solidFill>
                  <a:latin typeface="+mn-lt"/>
                </a:rPr>
                <a:t>12</a:t>
              </a:r>
            </a:p>
          </p:txBody>
        </p:sp>
        <p:sp>
          <p:nvSpPr>
            <p:cNvPr id="193573" name="Text Box 44"/>
            <p:cNvSpPr txBox="1">
              <a:spLocks noChangeArrowheads="1"/>
            </p:cNvSpPr>
            <p:nvPr/>
          </p:nvSpPr>
          <p:spPr bwMode="auto">
            <a:xfrm>
              <a:off x="966" y="1268"/>
              <a:ext cx="19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Methylmalonyl-CoA</a:t>
              </a:r>
              <a:endParaRPr lang="en-US" altLang="en-US" sz="3600">
                <a:latin typeface="+mn-lt"/>
              </a:endParaRPr>
            </a:p>
          </p:txBody>
        </p:sp>
        <p:grpSp>
          <p:nvGrpSpPr>
            <p:cNvPr id="193574" name="Group 45"/>
            <p:cNvGrpSpPr>
              <a:grpSpLocks/>
            </p:cNvGrpSpPr>
            <p:nvPr/>
          </p:nvGrpSpPr>
          <p:grpSpPr bwMode="auto">
            <a:xfrm>
              <a:off x="2844" y="1283"/>
              <a:ext cx="2388" cy="291"/>
              <a:chOff x="2844" y="1283"/>
              <a:chExt cx="2388" cy="291"/>
            </a:xfrm>
          </p:grpSpPr>
          <p:sp>
            <p:nvSpPr>
              <p:cNvPr id="193575" name="Text Box 46"/>
              <p:cNvSpPr txBox="1">
                <a:spLocks noChangeArrowheads="1"/>
              </p:cNvSpPr>
              <p:nvPr/>
            </p:nvSpPr>
            <p:spPr bwMode="auto">
              <a:xfrm>
                <a:off x="3744" y="1283"/>
                <a:ext cx="14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Succinyl-CoA</a:t>
                </a:r>
                <a:endParaRPr lang="en-US" altLang="en-US" sz="3600">
                  <a:latin typeface="+mn-lt"/>
                </a:endParaRPr>
              </a:p>
            </p:txBody>
          </p:sp>
          <p:sp>
            <p:nvSpPr>
              <p:cNvPr id="193576" name="Line 47"/>
              <p:cNvSpPr>
                <a:spLocks noChangeShapeType="1"/>
              </p:cNvSpPr>
              <p:nvPr/>
            </p:nvSpPr>
            <p:spPr bwMode="auto">
              <a:xfrm>
                <a:off x="2844" y="1460"/>
                <a:ext cx="9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23282" name="Text Box 50"/>
          <p:cNvSpPr txBox="1">
            <a:spLocks noChangeArrowheads="1"/>
          </p:cNvSpPr>
          <p:nvPr/>
        </p:nvSpPr>
        <p:spPr bwMode="auto">
          <a:xfrm>
            <a:off x="7754939" y="2259656"/>
            <a:ext cx="496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+mn-lt"/>
              </a:rPr>
              <a:t>X</a:t>
            </a:r>
            <a:endParaRPr lang="en-US" altLang="en-US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78526" y="2380738"/>
            <a:ext cx="4177612" cy="441325"/>
            <a:chOff x="-591" y="776"/>
            <a:chExt cx="2961" cy="278"/>
          </a:xfrm>
        </p:grpSpPr>
        <p:sp>
          <p:nvSpPr>
            <p:cNvPr id="193570" name="Line 51"/>
            <p:cNvSpPr>
              <a:spLocks noChangeShapeType="1"/>
            </p:cNvSpPr>
            <p:nvPr/>
          </p:nvSpPr>
          <p:spPr bwMode="auto">
            <a:xfrm flipH="1">
              <a:off x="1986" y="937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3571" name="Text Box 52"/>
            <p:cNvSpPr txBox="1">
              <a:spLocks noChangeArrowheads="1"/>
            </p:cNvSpPr>
            <p:nvPr/>
          </p:nvSpPr>
          <p:spPr bwMode="auto">
            <a:xfrm>
              <a:off x="-591" y="776"/>
              <a:ext cx="270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 </a:t>
              </a:r>
              <a:r>
                <a:rPr lang="en-US" altLang="en-US" b="1" dirty="0" err="1">
                  <a:solidFill>
                    <a:srgbClr val="C00000"/>
                  </a:solidFill>
                  <a:latin typeface="+mn-lt"/>
                </a:rPr>
                <a:t>Methylmalonic</a:t>
              </a:r>
              <a:r>
                <a:rPr lang="en-US" altLang="en-US" b="1" dirty="0">
                  <a:solidFill>
                    <a:srgbClr val="C00000"/>
                  </a:solidFill>
                  <a:latin typeface="+mn-lt"/>
                </a:rPr>
                <a:t> acid</a:t>
              </a:r>
              <a:endParaRPr lang="en-US" altLang="en-US" sz="20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sp>
        <p:nvSpPr>
          <p:cNvPr id="223287" name="Text Box 55"/>
          <p:cNvSpPr txBox="1">
            <a:spLocks noChangeArrowheads="1"/>
          </p:cNvSpPr>
          <p:nvPr/>
        </p:nvSpPr>
        <p:spPr bwMode="auto">
          <a:xfrm>
            <a:off x="6129339" y="4203763"/>
            <a:ext cx="496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+mn-lt"/>
              </a:rPr>
              <a:t>X</a:t>
            </a:r>
            <a:endParaRPr lang="en-US" alt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3288" name="Text Box 56"/>
          <p:cNvSpPr txBox="1">
            <a:spLocks noChangeArrowheads="1"/>
          </p:cNvSpPr>
          <p:nvPr/>
        </p:nvSpPr>
        <p:spPr bwMode="auto">
          <a:xfrm>
            <a:off x="5519739" y="4203763"/>
            <a:ext cx="496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B58B5"/>
                </a:solidFill>
                <a:latin typeface="+mn-lt"/>
              </a:rPr>
              <a:t>X</a:t>
            </a:r>
            <a:endParaRPr lang="en-US" altLang="en-US">
              <a:solidFill>
                <a:srgbClr val="0B58B5"/>
              </a:solidFill>
              <a:latin typeface="+mn-lt"/>
            </a:endParaRPr>
          </a:p>
        </p:txBody>
      </p:sp>
      <p:sp>
        <p:nvSpPr>
          <p:cNvPr id="223290" name="Rectangle 58"/>
          <p:cNvSpPr>
            <a:spLocks noChangeArrowheads="1"/>
          </p:cNvSpPr>
          <p:nvPr/>
        </p:nvSpPr>
        <p:spPr bwMode="auto">
          <a:xfrm>
            <a:off x="2026968" y="3869876"/>
            <a:ext cx="2556021" cy="4862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</a:t>
            </a:r>
            <a:r>
              <a:rPr lang="en-US" altLang="en-US" b="1" dirty="0">
                <a:solidFill>
                  <a:srgbClr val="C00000"/>
                </a:solidFill>
                <a:latin typeface="+mn-lt"/>
              </a:rPr>
              <a:t>Homocysteine</a:t>
            </a:r>
          </a:p>
        </p:txBody>
      </p:sp>
      <p:sp>
        <p:nvSpPr>
          <p:cNvPr id="223299" name="Rectangle 67"/>
          <p:cNvSpPr>
            <a:spLocks noChangeArrowheads="1"/>
          </p:cNvSpPr>
          <p:nvPr/>
        </p:nvSpPr>
        <p:spPr bwMode="auto">
          <a:xfrm>
            <a:off x="6120150" y="4203763"/>
            <a:ext cx="496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+mn-lt"/>
              </a:rPr>
              <a:t>X</a:t>
            </a:r>
          </a:p>
        </p:txBody>
      </p:sp>
      <p:sp>
        <p:nvSpPr>
          <p:cNvPr id="65" name="TextBox 143"/>
          <p:cNvSpPr txBox="1">
            <a:spLocks noChangeArrowheads="1"/>
          </p:cNvSpPr>
          <p:nvPr/>
        </p:nvSpPr>
        <p:spPr bwMode="auto">
          <a:xfrm>
            <a:off x="8250054" y="6553202"/>
            <a:ext cx="2357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200" dirty="0"/>
              <a:t>Image courtesy of Mark D. Fleming</a:t>
            </a:r>
            <a:endParaRPr lang="en-US" alt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B12 &amp; folate – Laboratory findings</a:t>
            </a:r>
          </a:p>
        </p:txBody>
      </p:sp>
    </p:spTree>
    <p:extLst>
      <p:ext uri="{BB962C8B-B14F-4D97-AF65-F5344CB8AC3E}">
        <p14:creationId xmlns:p14="http://schemas.microsoft.com/office/powerpoint/2010/main" val="268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82" grpId="0" autoUpdateAnimBg="0"/>
      <p:bldP spid="223287" grpId="0" autoUpdateAnimBg="0"/>
      <p:bldP spid="223288" grpId="0" autoUpdateAnimBg="0"/>
      <p:bldP spid="223290" grpId="0" animBg="1" autoUpdateAnimBg="0"/>
      <p:bldP spid="22329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Vitamin B</a:t>
            </a:r>
            <a:r>
              <a:rPr lang="en-US" altLang="en-US" baseline="-25000" dirty="0"/>
              <a:t>12</a:t>
            </a:r>
            <a:r>
              <a:rPr lang="en-US" altLang="en-US" dirty="0"/>
              <a:t> &amp; folate deficiency: Laboratory findings</a:t>
            </a:r>
            <a:endParaRPr lang="en-US" altLang="en-US" baseline="-25000" dirty="0"/>
          </a:p>
        </p:txBody>
      </p:sp>
      <p:sp>
        <p:nvSpPr>
          <p:cNvPr id="199688" name="TextBox 27"/>
          <p:cNvSpPr txBox="1">
            <a:spLocks noChangeArrowheads="1"/>
          </p:cNvSpPr>
          <p:nvPr/>
        </p:nvSpPr>
        <p:spPr bwMode="auto">
          <a:xfrm>
            <a:off x="5561013" y="6478589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AACE-A8FA-41B7-ADB5-5FABA621CB0A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91461"/>
              </p:ext>
            </p:extLst>
          </p:nvPr>
        </p:nvGraphicFramePr>
        <p:xfrm>
          <a:off x="901699" y="1664546"/>
          <a:ext cx="10210801" cy="384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20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Folate deficiency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B12 deficiency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09">
                <a:tc>
                  <a:txBody>
                    <a:bodyPr/>
                    <a:lstStyle/>
                    <a:p>
                      <a:r>
                        <a:rPr lang="en-US" sz="2800" dirty="0"/>
                        <a:t>Serum</a:t>
                      </a:r>
                      <a:r>
                        <a:rPr lang="en-US" sz="2800" baseline="0" dirty="0"/>
                        <a:t> folate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ym typeface="Symbol" panose="05050102010706020507" pitchFamily="18" charset="2"/>
                        </a:rPr>
                        <a:t></a:t>
                      </a:r>
                      <a:endParaRPr lang="en-US" altLang="en-US" sz="28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Nml</a:t>
                      </a:r>
                      <a:r>
                        <a:rPr lang="en-US" sz="2800" dirty="0"/>
                        <a:t> to </a:t>
                      </a:r>
                      <a:r>
                        <a:rPr lang="en-US" altLang="en-US" sz="2800" dirty="0">
                          <a:sym typeface="Symbol" panose="05050102010706020507" pitchFamily="18" charset="2"/>
                        </a:rPr>
                        <a:t></a:t>
                      </a:r>
                      <a:endParaRPr lang="en-US" altLang="en-US" sz="2800" b="1" dirty="0">
                        <a:sym typeface="Symbol" panose="05050102010706020507" pitchFamily="18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209">
                <a:tc>
                  <a:txBody>
                    <a:bodyPr/>
                    <a:lstStyle/>
                    <a:p>
                      <a:r>
                        <a:rPr lang="en-US" sz="2800" dirty="0"/>
                        <a:t>RBC folate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ym typeface="Symbol" panose="05050102010706020507" pitchFamily="18" charset="2"/>
                        </a:rPr>
                        <a:t></a:t>
                      </a:r>
                      <a:endParaRPr lang="en-US" altLang="en-US" sz="28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Nml</a:t>
                      </a:r>
                      <a:r>
                        <a:rPr lang="en-US" sz="2800" dirty="0"/>
                        <a:t> to </a:t>
                      </a:r>
                      <a:r>
                        <a:rPr lang="en-US" altLang="en-US" sz="2800" dirty="0">
                          <a:sym typeface="Symbol" panose="05050102010706020507" pitchFamily="18" charset="2"/>
                        </a:rPr>
                        <a:t></a:t>
                      </a:r>
                      <a:endParaRPr lang="en-US" altLang="en-US" sz="28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209">
                <a:tc>
                  <a:txBody>
                    <a:bodyPr/>
                    <a:lstStyle/>
                    <a:p>
                      <a:r>
                        <a:rPr lang="en-US" sz="2800" dirty="0"/>
                        <a:t>Serum B12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Nml</a:t>
                      </a:r>
                      <a:r>
                        <a:rPr lang="en-US" sz="2800" dirty="0"/>
                        <a:t> to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altLang="en-US" sz="2800" dirty="0">
                          <a:sym typeface="Symbol" panose="05050102010706020507" pitchFamily="18" charset="2"/>
                        </a:rPr>
                        <a:t></a:t>
                      </a:r>
                      <a:endParaRPr lang="en-US" altLang="en-US" sz="28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ym typeface="Symbol" panose="05050102010706020507" pitchFamily="18" charset="2"/>
                        </a:rPr>
                        <a:t></a:t>
                      </a:r>
                      <a:endParaRPr lang="en-US" altLang="en-US" sz="28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209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Methylmalonic</a:t>
                      </a:r>
                      <a:r>
                        <a:rPr lang="en-US" sz="2800" b="1" baseline="0" dirty="0"/>
                        <a:t> acid (MMA)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Nml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209">
                <a:tc>
                  <a:txBody>
                    <a:bodyPr/>
                    <a:lstStyle/>
                    <a:p>
                      <a:r>
                        <a:rPr lang="en-US" sz="2800" b="1" dirty="0"/>
                        <a:t>Homocysteine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01699" y="4229100"/>
            <a:ext cx="10210801" cy="12827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23175" r="22472" b="6826"/>
          <a:stretch/>
        </p:blipFill>
        <p:spPr>
          <a:xfrm>
            <a:off x="3320142" y="1286990"/>
            <a:ext cx="5153682" cy="5061857"/>
          </a:xfrm>
          <a:prstGeom prst="rect">
            <a:avLst/>
          </a:prstGeom>
        </p:spPr>
      </p:pic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240729" y="5778947"/>
            <a:ext cx="29878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chemeClr val="bg2">
                    <a:lumMod val="25000"/>
                  </a:schemeClr>
                </a:solidFill>
              </a:rPr>
              <a:t>Other</a:t>
            </a:r>
            <a:endParaRPr lang="en-US" altLang="en-US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2">
                    <a:lumMod val="25000"/>
                  </a:schemeClr>
                </a:solidFill>
              </a:rPr>
              <a:t> • </a:t>
            </a:r>
            <a:r>
              <a:rPr lang="en-US" altLang="en-US" sz="1600" dirty="0" err="1">
                <a:solidFill>
                  <a:schemeClr val="bg2">
                    <a:lumMod val="25000"/>
                  </a:schemeClr>
                </a:solidFill>
              </a:rPr>
              <a:t>Transcobalamin</a:t>
            </a:r>
            <a:r>
              <a:rPr lang="en-US" altLang="en-US" sz="1600" dirty="0">
                <a:solidFill>
                  <a:schemeClr val="bg2">
                    <a:lumMod val="25000"/>
                  </a:schemeClr>
                </a:solidFill>
              </a:rPr>
              <a:t> II deficiency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2">
                    <a:lumMod val="25000"/>
                  </a:schemeClr>
                </a:solidFill>
              </a:rPr>
              <a:t> • Nitric oxide</a:t>
            </a:r>
          </a:p>
        </p:txBody>
      </p:sp>
      <p:grpSp>
        <p:nvGrpSpPr>
          <p:cNvPr id="50" name="Group 53"/>
          <p:cNvGrpSpPr>
            <a:grpSpLocks/>
          </p:cNvGrpSpPr>
          <p:nvPr/>
        </p:nvGrpSpPr>
        <p:grpSpPr bwMode="auto">
          <a:xfrm>
            <a:off x="1473881" y="1842168"/>
            <a:ext cx="4873129" cy="2346326"/>
            <a:chOff x="96" y="768"/>
            <a:chExt cx="3453" cy="1478"/>
          </a:xfrm>
        </p:grpSpPr>
        <p:grpSp>
          <p:nvGrpSpPr>
            <p:cNvPr id="51" name="Group 5"/>
            <p:cNvGrpSpPr>
              <a:grpSpLocks/>
            </p:cNvGrpSpPr>
            <p:nvPr/>
          </p:nvGrpSpPr>
          <p:grpSpPr bwMode="auto">
            <a:xfrm>
              <a:off x="3282" y="1951"/>
              <a:ext cx="267" cy="295"/>
              <a:chOff x="1074" y="2335"/>
              <a:chExt cx="267" cy="295"/>
            </a:xfrm>
          </p:grpSpPr>
          <p:grpSp>
            <p:nvGrpSpPr>
              <p:cNvPr id="55" name="Group 6"/>
              <p:cNvGrpSpPr>
                <a:grpSpLocks/>
              </p:cNvGrpSpPr>
              <p:nvPr/>
            </p:nvGrpSpPr>
            <p:grpSpPr bwMode="auto">
              <a:xfrm>
                <a:off x="1074" y="2358"/>
                <a:ext cx="254" cy="272"/>
                <a:chOff x="1074" y="2358"/>
                <a:chExt cx="254" cy="272"/>
              </a:xfrm>
            </p:grpSpPr>
            <p:sp>
              <p:nvSpPr>
                <p:cNvPr id="57" name="Oval 7"/>
                <p:cNvSpPr>
                  <a:spLocks noChangeArrowheads="1"/>
                </p:cNvSpPr>
                <p:nvPr/>
              </p:nvSpPr>
              <p:spPr bwMode="auto">
                <a:xfrm>
                  <a:off x="1074" y="2383"/>
                  <a:ext cx="247" cy="2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58" name="Arc 8"/>
                <p:cNvSpPr>
                  <a:spLocks/>
                </p:cNvSpPr>
                <p:nvPr/>
              </p:nvSpPr>
              <p:spPr bwMode="auto">
                <a:xfrm>
                  <a:off x="1205" y="2358"/>
                  <a:ext cx="123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56" name="Arc 9"/>
              <p:cNvSpPr>
                <a:spLocks/>
              </p:cNvSpPr>
              <p:nvPr/>
            </p:nvSpPr>
            <p:spPr bwMode="auto">
              <a:xfrm>
                <a:off x="1218" y="2335"/>
                <a:ext cx="123" cy="1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96" y="768"/>
              <a:ext cx="3304" cy="1306"/>
              <a:chOff x="96" y="768"/>
              <a:chExt cx="3304" cy="1306"/>
            </a:xfrm>
          </p:grpSpPr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H="1" flipV="1">
                <a:off x="1968" y="1248"/>
                <a:ext cx="1432" cy="82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4" name="Rectangle 36"/>
              <p:cNvSpPr>
                <a:spLocks noChangeArrowheads="1"/>
              </p:cNvSpPr>
              <p:nvPr/>
            </p:nvSpPr>
            <p:spPr bwMode="auto">
              <a:xfrm>
                <a:off x="96" y="768"/>
                <a:ext cx="1948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u="sng">
                    <a:solidFill>
                      <a:schemeClr val="bg2">
                        <a:lumMod val="25000"/>
                      </a:schemeClr>
                    </a:solidFill>
                  </a:rPr>
                  <a:t>“IF deficiency”</a:t>
                </a:r>
                <a:endParaRPr lang="en-US" altLang="en-US" sz="160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1600">
                    <a:solidFill>
                      <a:schemeClr val="bg2">
                        <a:lumMod val="25000"/>
                      </a:schemeClr>
                    </a:solidFill>
                  </a:rPr>
                  <a:t>  • Gastrectomy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1600">
                    <a:solidFill>
                      <a:schemeClr val="bg2">
                        <a:lumMod val="25000"/>
                      </a:schemeClr>
                    </a:solidFill>
                  </a:rPr>
                  <a:t>  • Autoimmune gastritis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1600">
                    <a:solidFill>
                      <a:schemeClr val="bg2">
                        <a:lumMod val="25000"/>
                      </a:schemeClr>
                    </a:solidFill>
                  </a:rPr>
                  <a:t>	(</a:t>
                </a:r>
                <a:r>
                  <a:rPr lang="en-US" altLang="en-US" sz="1600" i="1">
                    <a:solidFill>
                      <a:schemeClr val="bg2">
                        <a:lumMod val="25000"/>
                      </a:schemeClr>
                    </a:solidFill>
                  </a:rPr>
                  <a:t>Pernicious anemia</a:t>
                </a:r>
                <a:r>
                  <a:rPr lang="en-US" altLang="en-US" sz="160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</a:p>
            </p:txBody>
          </p:sp>
        </p:grpSp>
      </p:grpSp>
      <p:grpSp>
        <p:nvGrpSpPr>
          <p:cNvPr id="59" name="Group 52"/>
          <p:cNvGrpSpPr>
            <a:grpSpLocks/>
          </p:cNvGrpSpPr>
          <p:nvPr/>
        </p:nvGrpSpPr>
        <p:grpSpPr bwMode="auto">
          <a:xfrm>
            <a:off x="3777344" y="622967"/>
            <a:ext cx="3319801" cy="1624013"/>
            <a:chOff x="1728" y="0"/>
            <a:chExt cx="2353" cy="1023"/>
          </a:xfrm>
        </p:grpSpPr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2600" y="0"/>
              <a:ext cx="656" cy="480"/>
            </a:xfrm>
            <a:custGeom>
              <a:avLst/>
              <a:gdLst>
                <a:gd name="T0" fmla="*/ 40 w 656"/>
                <a:gd name="T1" fmla="*/ 480 h 480"/>
                <a:gd name="T2" fmla="*/ 88 w 656"/>
                <a:gd name="T3" fmla="*/ 144 h 480"/>
                <a:gd name="T4" fmla="*/ 568 w 656"/>
                <a:gd name="T5" fmla="*/ 48 h 480"/>
                <a:gd name="T6" fmla="*/ 616 w 656"/>
                <a:gd name="T7" fmla="*/ 432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6" h="480">
                  <a:moveTo>
                    <a:pt x="40" y="480"/>
                  </a:moveTo>
                  <a:cubicBezTo>
                    <a:pt x="20" y="348"/>
                    <a:pt x="0" y="216"/>
                    <a:pt x="88" y="144"/>
                  </a:cubicBezTo>
                  <a:cubicBezTo>
                    <a:pt x="176" y="72"/>
                    <a:pt x="480" y="0"/>
                    <a:pt x="568" y="48"/>
                  </a:cubicBezTo>
                  <a:cubicBezTo>
                    <a:pt x="656" y="96"/>
                    <a:pt x="608" y="368"/>
                    <a:pt x="616" y="432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1" name="Rectangle 38"/>
            <p:cNvSpPr>
              <a:spLocks noChangeArrowheads="1"/>
            </p:cNvSpPr>
            <p:nvPr/>
          </p:nvSpPr>
          <p:spPr bwMode="auto">
            <a:xfrm>
              <a:off x="1728" y="480"/>
              <a:ext cx="235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 dirty="0">
                  <a:solidFill>
                    <a:schemeClr val="bg2">
                      <a:lumMod val="25000"/>
                    </a:schemeClr>
                  </a:solidFill>
                </a:rPr>
                <a:t>Nutritional (1 mg)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Strict vegetarians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Breastfed infants of vegan mothers</a:t>
              </a:r>
            </a:p>
          </p:txBody>
        </p:sp>
      </p:grpSp>
      <p:grpSp>
        <p:nvGrpSpPr>
          <p:cNvPr id="62" name="Group 49"/>
          <p:cNvGrpSpPr>
            <a:grpSpLocks/>
          </p:cNvGrpSpPr>
          <p:nvPr/>
        </p:nvGrpSpPr>
        <p:grpSpPr bwMode="auto">
          <a:xfrm>
            <a:off x="1011918" y="4301205"/>
            <a:ext cx="4639119" cy="2171700"/>
            <a:chOff x="-240" y="2304"/>
            <a:chExt cx="3288" cy="1368"/>
          </a:xfrm>
        </p:grpSpPr>
        <p:grpSp>
          <p:nvGrpSpPr>
            <p:cNvPr id="63" name="Group 10"/>
            <p:cNvGrpSpPr>
              <a:grpSpLocks/>
            </p:cNvGrpSpPr>
            <p:nvPr/>
          </p:nvGrpSpPr>
          <p:grpSpPr bwMode="auto">
            <a:xfrm rot="5400000">
              <a:off x="2521" y="2890"/>
              <a:ext cx="306" cy="651"/>
              <a:chOff x="344" y="2015"/>
              <a:chExt cx="527" cy="1112"/>
            </a:xfrm>
          </p:grpSpPr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247" cy="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8" name="Arc 12"/>
              <p:cNvSpPr>
                <a:spLocks/>
              </p:cNvSpPr>
              <p:nvPr/>
            </p:nvSpPr>
            <p:spPr bwMode="auto">
              <a:xfrm>
                <a:off x="344" y="2015"/>
                <a:ext cx="123" cy="1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2480" y="3176"/>
              <a:ext cx="568" cy="496"/>
            </a:xfrm>
            <a:custGeom>
              <a:avLst/>
              <a:gdLst>
                <a:gd name="T0" fmla="*/ 382 w 616"/>
                <a:gd name="T1" fmla="*/ 0 h 496"/>
                <a:gd name="T2" fmla="*/ 382 w 616"/>
                <a:gd name="T3" fmla="*/ 432 h 496"/>
                <a:gd name="T4" fmla="*/ 0 w 616"/>
                <a:gd name="T5" fmla="*/ 384 h 4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6" h="496">
                  <a:moveTo>
                    <a:pt x="528" y="0"/>
                  </a:moveTo>
                  <a:cubicBezTo>
                    <a:pt x="572" y="184"/>
                    <a:pt x="616" y="368"/>
                    <a:pt x="528" y="432"/>
                  </a:cubicBezTo>
                  <a:cubicBezTo>
                    <a:pt x="440" y="496"/>
                    <a:pt x="220" y="440"/>
                    <a:pt x="0" y="384"/>
                  </a:cubicBezTo>
                </a:path>
              </a:pathLst>
            </a:custGeom>
            <a:noFill/>
            <a:ln w="19050" cmpd="sng">
              <a:solidFill>
                <a:schemeClr val="bg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-240" y="2304"/>
              <a:ext cx="193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800" b="1" u="sng">
                  <a:solidFill>
                    <a:schemeClr val="bg2">
                      <a:lumMod val="25000"/>
                    </a:schemeClr>
                  </a:solidFill>
                </a:rPr>
                <a:t>“Receptor deficiency”</a:t>
              </a:r>
              <a:endParaRPr lang="en-US" altLang="en-US" sz="1600">
                <a:solidFill>
                  <a:schemeClr val="bg2">
                    <a:lumMod val="25000"/>
                  </a:schemeClr>
                </a:solidFill>
              </a:endParaRPr>
            </a:p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600">
                  <a:solidFill>
                    <a:schemeClr val="bg2">
                      <a:lumMod val="25000"/>
                    </a:schemeClr>
                  </a:solidFill>
                </a:rPr>
                <a:t>  • Ileal resection</a:t>
              </a:r>
            </a:p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600">
                  <a:solidFill>
                    <a:schemeClr val="bg2">
                      <a:lumMod val="25000"/>
                    </a:schemeClr>
                  </a:solidFill>
                </a:rPr>
                <a:t>  • Crohn’s disease</a:t>
              </a:r>
            </a:p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600">
                  <a:solidFill>
                    <a:schemeClr val="bg2">
                      <a:lumMod val="25000"/>
                    </a:schemeClr>
                  </a:solidFill>
                </a:rPr>
                <a:t>  • Imerslund-Gräsbeck</a:t>
              </a:r>
            </a:p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600">
                  <a:solidFill>
                    <a:schemeClr val="bg2">
                      <a:lumMod val="25000"/>
                    </a:schemeClr>
                  </a:solidFill>
                </a:rPr>
                <a:t>     syndrome</a:t>
              </a:r>
            </a:p>
          </p:txBody>
        </p:sp>
        <p:sp>
          <p:nvSpPr>
            <p:cNvPr id="66" name="Line 44"/>
            <p:cNvSpPr>
              <a:spLocks noChangeShapeType="1"/>
            </p:cNvSpPr>
            <p:nvPr/>
          </p:nvSpPr>
          <p:spPr bwMode="auto">
            <a:xfrm flipH="1" flipV="1">
              <a:off x="1536" y="2832"/>
              <a:ext cx="1391" cy="29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9" name="Group 50"/>
          <p:cNvGrpSpPr>
            <a:grpSpLocks/>
          </p:cNvGrpSpPr>
          <p:nvPr/>
        </p:nvGrpSpPr>
        <p:grpSpPr bwMode="auto">
          <a:xfrm>
            <a:off x="1135743" y="2960920"/>
            <a:ext cx="4198848" cy="1666875"/>
            <a:chOff x="-144" y="1584"/>
            <a:chExt cx="2976" cy="1050"/>
          </a:xfrm>
        </p:grpSpPr>
        <p:sp>
          <p:nvSpPr>
            <p:cNvPr id="70" name="Line 32"/>
            <p:cNvSpPr>
              <a:spLocks noChangeShapeType="1"/>
            </p:cNvSpPr>
            <p:nvPr/>
          </p:nvSpPr>
          <p:spPr bwMode="auto">
            <a:xfrm flipH="1" flipV="1">
              <a:off x="1680" y="2064"/>
              <a:ext cx="1152" cy="57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-144" y="1584"/>
              <a:ext cx="183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8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1800" b="1" u="sng" dirty="0">
                  <a:solidFill>
                    <a:schemeClr val="bg2">
                      <a:lumMod val="25000"/>
                    </a:schemeClr>
                  </a:solidFill>
                </a:rPr>
                <a:t>Competition</a:t>
              </a:r>
              <a:endParaRPr lang="en-US" altLang="en-US" sz="16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 • Fish tapeworm</a:t>
              </a:r>
            </a:p>
            <a:p>
              <a:pPr lvl="1">
                <a:lnSpc>
                  <a:spcPct val="80000"/>
                </a:lnSpc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 • Intestinal blind loop</a:t>
              </a:r>
            </a:p>
          </p:txBody>
        </p:sp>
      </p:grpSp>
      <p:grpSp>
        <p:nvGrpSpPr>
          <p:cNvPr id="72" name="Group 47"/>
          <p:cNvGrpSpPr>
            <a:grpSpLocks/>
          </p:cNvGrpSpPr>
          <p:nvPr/>
        </p:nvGrpSpPr>
        <p:grpSpPr bwMode="auto">
          <a:xfrm>
            <a:off x="5690960" y="726606"/>
            <a:ext cx="3976688" cy="1820863"/>
            <a:chOff x="3107" y="175"/>
            <a:chExt cx="2818" cy="1147"/>
          </a:xfrm>
        </p:grpSpPr>
        <p:sp>
          <p:nvSpPr>
            <p:cNvPr id="73" name="Freeform 41"/>
            <p:cNvSpPr>
              <a:spLocks/>
            </p:cNvSpPr>
            <p:nvPr/>
          </p:nvSpPr>
          <p:spPr bwMode="auto">
            <a:xfrm rot="1065167">
              <a:off x="3107" y="175"/>
              <a:ext cx="1421" cy="459"/>
            </a:xfrm>
            <a:custGeom>
              <a:avLst/>
              <a:gdLst>
                <a:gd name="T0" fmla="*/ 23 w 1776"/>
                <a:gd name="T1" fmla="*/ 4 h 1368"/>
                <a:gd name="T2" fmla="*/ 23 w 1776"/>
                <a:gd name="T3" fmla="*/ 2 h 1368"/>
                <a:gd name="T4" fmla="*/ 161 w 1776"/>
                <a:gd name="T5" fmla="*/ 2 h 1368"/>
                <a:gd name="T6" fmla="*/ 495 w 1776"/>
                <a:gd name="T7" fmla="*/ 15 h 1368"/>
                <a:gd name="T8" fmla="*/ 692 w 1776"/>
                <a:gd name="T9" fmla="*/ 17 h 1368"/>
                <a:gd name="T10" fmla="*/ 711 w 1776"/>
                <a:gd name="T11" fmla="*/ 17 h 1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6" h="1368">
                  <a:moveTo>
                    <a:pt x="56" y="312"/>
                  </a:moveTo>
                  <a:cubicBezTo>
                    <a:pt x="28" y="252"/>
                    <a:pt x="0" y="192"/>
                    <a:pt x="56" y="168"/>
                  </a:cubicBezTo>
                  <a:cubicBezTo>
                    <a:pt x="112" y="144"/>
                    <a:pt x="200" y="0"/>
                    <a:pt x="392" y="168"/>
                  </a:cubicBezTo>
                  <a:cubicBezTo>
                    <a:pt x="584" y="336"/>
                    <a:pt x="992" y="984"/>
                    <a:pt x="1208" y="1176"/>
                  </a:cubicBezTo>
                  <a:cubicBezTo>
                    <a:pt x="1424" y="1368"/>
                    <a:pt x="1600" y="1296"/>
                    <a:pt x="1688" y="1320"/>
                  </a:cubicBezTo>
                  <a:cubicBezTo>
                    <a:pt x="1776" y="1344"/>
                    <a:pt x="1756" y="1332"/>
                    <a:pt x="1736" y="1320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4416" y="624"/>
              <a:ext cx="1509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 dirty="0">
                  <a:solidFill>
                    <a:schemeClr val="bg2">
                      <a:lumMod val="25000"/>
                    </a:schemeClr>
                  </a:solidFill>
                </a:rPr>
                <a:t>Nutritional (100 mg)</a:t>
              </a:r>
              <a:endParaRPr lang="en-US" altLang="en-US" sz="16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Malnutrition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Increased demand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  - hemolytic anemias</a:t>
              </a:r>
            </a:p>
          </p:txBody>
        </p:sp>
      </p:grpSp>
      <p:grpSp>
        <p:nvGrpSpPr>
          <p:cNvPr id="75" name="Group 48"/>
          <p:cNvGrpSpPr>
            <a:grpSpLocks/>
          </p:cNvGrpSpPr>
          <p:nvPr/>
        </p:nvGrpSpPr>
        <p:grpSpPr bwMode="auto">
          <a:xfrm>
            <a:off x="5708423" y="3066580"/>
            <a:ext cx="5858394" cy="1954213"/>
            <a:chOff x="3120" y="1649"/>
            <a:chExt cx="4151" cy="1231"/>
          </a:xfrm>
        </p:grpSpPr>
        <p:sp>
          <p:nvSpPr>
            <p:cNvPr id="76" name="Line 34"/>
            <p:cNvSpPr>
              <a:spLocks noChangeShapeType="1"/>
            </p:cNvSpPr>
            <p:nvPr/>
          </p:nvSpPr>
          <p:spPr bwMode="auto">
            <a:xfrm flipV="1">
              <a:off x="3120" y="2174"/>
              <a:ext cx="1617" cy="70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4737" y="1649"/>
              <a:ext cx="2534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6213" indent="-176213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 dirty="0">
                  <a:solidFill>
                    <a:schemeClr val="bg2">
                      <a:lumMod val="25000"/>
                    </a:schemeClr>
                  </a:solidFill>
                </a:rPr>
                <a:t>Malabsorption</a:t>
              </a:r>
              <a:endParaRPr lang="en-US" altLang="en-US" sz="16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Gluten-sensitive enteropathy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Tropical sprue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</a:t>
              </a:r>
              <a:r>
                <a:rPr lang="en-US" altLang="en-US" sz="1600" dirty="0" err="1">
                  <a:solidFill>
                    <a:schemeClr val="bg2">
                      <a:lumMod val="25000"/>
                    </a:schemeClr>
                  </a:solidFill>
                </a:rPr>
                <a:t>Jejunal</a:t>
              </a: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resection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Severe Crohn’s disease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Intestinal failure (short gut syndrome)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2">
                      <a:lumMod val="25000"/>
                    </a:schemeClr>
                  </a:solidFill>
                </a:rPr>
                <a:t>  • Sulfasalazine</a:t>
              </a:r>
            </a:p>
          </p:txBody>
        </p:sp>
      </p:grpSp>
      <p:sp>
        <p:nvSpPr>
          <p:cNvPr id="78" name="Text Box 46"/>
          <p:cNvSpPr txBox="1">
            <a:spLocks noChangeArrowheads="1"/>
          </p:cNvSpPr>
          <p:nvPr/>
        </p:nvSpPr>
        <p:spPr bwMode="auto">
          <a:xfrm>
            <a:off x="6932360" y="5580730"/>
            <a:ext cx="3387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chemeClr val="bg2">
                    <a:lumMod val="25000"/>
                  </a:schemeClr>
                </a:solidFill>
              </a:rPr>
              <a:t>Other</a:t>
            </a:r>
            <a:endParaRPr lang="en-US" altLang="en-US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2">
                    <a:lumMod val="25000"/>
                  </a:schemeClr>
                </a:solidFill>
              </a:rPr>
              <a:t> 	• Anti-folate drugs (methotrexate)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2">
                    <a:lumMod val="25000"/>
                  </a:schemeClr>
                </a:solidFill>
              </a:rPr>
              <a:t>	• Alcohol</a:t>
            </a: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Vitamin B</a:t>
            </a:r>
            <a:r>
              <a:rPr lang="en-US" altLang="en-US" baseline="-25000" dirty="0"/>
              <a:t>12</a:t>
            </a:r>
            <a:r>
              <a:rPr lang="en-US" altLang="en-US" dirty="0"/>
              <a:t> </a:t>
            </a:r>
            <a:r>
              <a:rPr lang="en-US" dirty="0"/>
              <a:t>&amp; folate deficiency - Etiologies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A1B630-F527-40EF-836B-24B3DD0022B9}"/>
              </a:ext>
            </a:extLst>
          </p:cNvPr>
          <p:cNvSpPr/>
          <p:nvPr/>
        </p:nvSpPr>
        <p:spPr>
          <a:xfrm>
            <a:off x="6758054" y="6396832"/>
            <a:ext cx="2811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Created with ©</a:t>
            </a:r>
            <a:r>
              <a:rPr lang="en-US" sz="1200" dirty="0" err="1">
                <a:solidFill>
                  <a:srgbClr val="000000"/>
                </a:solidFill>
              </a:rPr>
              <a:t>BioRender</a:t>
            </a:r>
            <a:r>
              <a:rPr lang="en-US" sz="1200" dirty="0">
                <a:solidFill>
                  <a:srgbClr val="000000"/>
                </a:solidFill>
              </a:rPr>
              <a:t> - biorender.com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9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7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Vitamin B</a:t>
            </a:r>
            <a:r>
              <a:rPr lang="en-US" b="1" baseline="-25000" dirty="0"/>
              <a:t>12</a:t>
            </a:r>
            <a:r>
              <a:rPr lang="en-US" b="1" dirty="0"/>
              <a:t> (cobalamin)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completely dependent on dietary sources of B12</a:t>
            </a:r>
          </a:p>
          <a:p>
            <a:r>
              <a:rPr lang="en-US" dirty="0"/>
              <a:t>Extensive stores, so develops gradually over long period of time</a:t>
            </a:r>
          </a:p>
          <a:p>
            <a:r>
              <a:rPr lang="en-US" dirty="0"/>
              <a:t>Clinical history significant for:</a:t>
            </a:r>
          </a:p>
          <a:p>
            <a:pPr lvl="1"/>
            <a:r>
              <a:rPr lang="en-US" dirty="0"/>
              <a:t>Poor diet (breastfed infant of vegan mother)</a:t>
            </a:r>
          </a:p>
          <a:p>
            <a:pPr lvl="1"/>
            <a:r>
              <a:rPr lang="en-US" dirty="0"/>
              <a:t>Abnormal absorption (pernicious anemia)</a:t>
            </a:r>
          </a:p>
          <a:p>
            <a:r>
              <a:rPr lang="en-US" dirty="0"/>
              <a:t>Diagnosis: </a:t>
            </a:r>
          </a:p>
          <a:p>
            <a:pPr lvl="1"/>
            <a:r>
              <a:rPr lang="en-US" b="1" dirty="0"/>
              <a:t>B12 level </a:t>
            </a:r>
            <a:r>
              <a:rPr lang="en-US" dirty="0"/>
              <a:t>(variable, less reliable unless quite low)</a:t>
            </a:r>
          </a:p>
          <a:p>
            <a:pPr lvl="1"/>
            <a:r>
              <a:rPr lang="en-US" dirty="0"/>
              <a:t>Send </a:t>
            </a:r>
            <a:r>
              <a:rPr lang="en-US" b="1" dirty="0"/>
              <a:t>homocysteine</a:t>
            </a:r>
            <a:r>
              <a:rPr lang="en-US" dirty="0"/>
              <a:t> and </a:t>
            </a:r>
            <a:r>
              <a:rPr lang="en-US" b="1" dirty="0" err="1"/>
              <a:t>methylmalonic</a:t>
            </a:r>
            <a:r>
              <a:rPr lang="en-US" b="1" dirty="0"/>
              <a:t> acid (MMA)</a:t>
            </a:r>
            <a:r>
              <a:rPr lang="en-US" dirty="0"/>
              <a:t> – </a:t>
            </a:r>
            <a:r>
              <a:rPr lang="en-US" b="1" dirty="0"/>
              <a:t>both HIGH</a:t>
            </a:r>
          </a:p>
          <a:p>
            <a:r>
              <a:rPr lang="en-US" dirty="0"/>
              <a:t>Treatment with IM/PO (critical for neurologic effects)</a:t>
            </a:r>
          </a:p>
        </p:txBody>
      </p:sp>
    </p:spTree>
    <p:extLst>
      <p:ext uri="{BB962C8B-B14F-4D97-AF65-F5344CB8AC3E}">
        <p14:creationId xmlns:p14="http://schemas.microsoft.com/office/powerpoint/2010/main" val="2658713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dirty="0"/>
              <a:t>Vitamin B</a:t>
            </a:r>
            <a:r>
              <a:rPr lang="en-US" baseline="-25000" dirty="0"/>
              <a:t>12</a:t>
            </a:r>
            <a:r>
              <a:rPr lang="en-US" dirty="0"/>
              <a:t> deficiency - </a:t>
            </a:r>
            <a:r>
              <a:rPr lang="en-US" altLang="en-US" dirty="0"/>
              <a:t>Pernicious anemia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Adult</a:t>
            </a:r>
          </a:p>
        </p:txBody>
      </p:sp>
      <p:sp>
        <p:nvSpPr>
          <p:cNvPr id="214019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Acquired, rare during childhood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Reduced/absent production of intrinsic factor (IF) by parietal cells due to autoantibodies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A/W other autoimmune disorders (thyroid, diabetes, etc.)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Treatment: IM B</a:t>
            </a:r>
            <a:r>
              <a:rPr lang="en-US" altLang="en-US" baseline="-25000" dirty="0"/>
              <a:t>12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/>
              <a:t>Juvenile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AR, rare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Mutation(s) in the gastric IF gene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Low serum B12 level,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Abnormal Schilling test, corrected by IF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Not A/W autoimmune disorders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ym typeface="Symbol" panose="05050102010706020507" pitchFamily="18" charset="2"/>
              </a:rPr>
              <a:t>Treatment:  IM B</a:t>
            </a:r>
            <a:r>
              <a:rPr lang="en-US" altLang="en-US" baseline="-25000" dirty="0">
                <a:sym typeface="Symbol" panose="05050102010706020507" pitchFamily="18" charset="2"/>
              </a:rPr>
              <a:t>12 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214020" name="Rectangle 3"/>
          <p:cNvSpPr>
            <a:spLocks noChangeArrowheads="1"/>
          </p:cNvSpPr>
          <p:nvPr/>
        </p:nvSpPr>
        <p:spPr bwMode="auto">
          <a:xfrm>
            <a:off x="2303464" y="2667000"/>
            <a:ext cx="753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214021" name="Rectangle 4"/>
          <p:cNvSpPr>
            <a:spLocks noChangeArrowheads="1"/>
          </p:cNvSpPr>
          <p:nvPr/>
        </p:nvSpPr>
        <p:spPr bwMode="auto">
          <a:xfrm>
            <a:off x="3778251" y="2743201"/>
            <a:ext cx="4295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4022" name="TextBox 6"/>
          <p:cNvSpPr txBox="1">
            <a:spLocks noChangeArrowheads="1"/>
          </p:cNvSpPr>
          <p:nvPr/>
        </p:nvSpPr>
        <p:spPr bwMode="auto">
          <a:xfrm>
            <a:off x="5561013" y="6478589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30580-A798-4487-BF8D-54FCBF710DAF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2654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</a:t>
            </a:r>
            <a:r>
              <a:rPr lang="en-US" baseline="-25000" dirty="0"/>
              <a:t>12</a:t>
            </a:r>
            <a:r>
              <a:rPr lang="en-US" dirty="0"/>
              <a:t> </a:t>
            </a:r>
            <a:r>
              <a:rPr lang="en-US" altLang="en-US" dirty="0"/>
              <a:t>deficiency – Autosomal recessive forms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 err="1"/>
              <a:t>Imerslund-Gräsbeck</a:t>
            </a:r>
            <a:r>
              <a:rPr lang="en-US" altLang="en-US" sz="3200" dirty="0"/>
              <a:t> Syndrome</a:t>
            </a:r>
            <a:endParaRPr lang="en-US" sz="3200" dirty="0"/>
          </a:p>
        </p:txBody>
      </p:sp>
      <p:sp>
        <p:nvSpPr>
          <p:cNvPr id="218115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AR, rare, early infancy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Mutations in </a:t>
            </a:r>
            <a:r>
              <a:rPr lang="en-US" altLang="en-US" dirty="0" err="1"/>
              <a:t>cubilin</a:t>
            </a:r>
            <a:r>
              <a:rPr lang="en-US" altLang="en-US" dirty="0"/>
              <a:t> or </a:t>
            </a:r>
            <a:r>
              <a:rPr lang="en-US" altLang="en-US" dirty="0" err="1"/>
              <a:t>amnionless</a:t>
            </a:r>
            <a:r>
              <a:rPr lang="en-US" altLang="en-US" dirty="0"/>
              <a:t> genes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Malabsorption of B</a:t>
            </a:r>
            <a:r>
              <a:rPr lang="en-US" altLang="en-US" baseline="-25000" dirty="0"/>
              <a:t>12</a:t>
            </a:r>
            <a:r>
              <a:rPr lang="en-US" altLang="en-US" dirty="0"/>
              <a:t> due to inability of IF/B</a:t>
            </a:r>
            <a:r>
              <a:rPr lang="en-US" altLang="en-US" baseline="-25000" dirty="0"/>
              <a:t>12</a:t>
            </a:r>
            <a:r>
              <a:rPr lang="en-US" altLang="en-US" dirty="0"/>
              <a:t> to bind in terminal ileum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Abnormal Schilling test, not corrected by IF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Associated proteinuria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z="3200" dirty="0" err="1"/>
              <a:t>Transcobalamin</a:t>
            </a:r>
            <a:r>
              <a:rPr lang="en-US" altLang="en-US" sz="3200" dirty="0"/>
              <a:t> II Deficiency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sym typeface="Symbol" panose="05050102010706020507" pitchFamily="18" charset="2"/>
              </a:rPr>
              <a:t>AR, early infancy</a:t>
            </a:r>
          </a:p>
          <a:p>
            <a:pPr marL="285750"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sym typeface="Symbol" panose="05050102010706020507" pitchFamily="18" charset="2"/>
              </a:rPr>
              <a:t>Pancytopenia, diarrhea, FTT</a:t>
            </a:r>
          </a:p>
          <a:p>
            <a:pPr marL="285750"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sym typeface="Symbol" panose="05050102010706020507" pitchFamily="18" charset="2"/>
              </a:rPr>
              <a:t>Normal plasma cobalamin and folate levels</a:t>
            </a:r>
          </a:p>
          <a:p>
            <a:pPr marL="285750"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sym typeface="Symbol" panose="05050102010706020507" pitchFamily="18" charset="2"/>
              </a:rPr>
              <a:t>Marrow floridly megaloblastic</a:t>
            </a:r>
          </a:p>
          <a:p>
            <a:pPr marL="285750"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sym typeface="Symbol" panose="05050102010706020507" pitchFamily="18" charset="2"/>
              </a:rPr>
              <a:t>Low or absent TC-II levels in serum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218116" name="Rectangle 3"/>
          <p:cNvSpPr>
            <a:spLocks noChangeArrowheads="1"/>
          </p:cNvSpPr>
          <p:nvPr/>
        </p:nvSpPr>
        <p:spPr bwMode="auto">
          <a:xfrm>
            <a:off x="2303464" y="2667000"/>
            <a:ext cx="753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218117" name="Rectangle 4"/>
          <p:cNvSpPr>
            <a:spLocks noChangeArrowheads="1"/>
          </p:cNvSpPr>
          <p:nvPr/>
        </p:nvSpPr>
        <p:spPr bwMode="auto">
          <a:xfrm>
            <a:off x="3778251" y="2743201"/>
            <a:ext cx="4295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602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Folate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Rare, much less common than cobalamin (B12) deficiency</a:t>
            </a:r>
          </a:p>
          <a:p>
            <a:r>
              <a:rPr lang="en-US" dirty="0"/>
              <a:t>Clinical history significant for:</a:t>
            </a:r>
          </a:p>
          <a:p>
            <a:pPr lvl="1"/>
            <a:r>
              <a:rPr lang="en-US" dirty="0"/>
              <a:t>Poor diet (infant/child drinking goat’s milk)</a:t>
            </a:r>
          </a:p>
          <a:p>
            <a:pPr lvl="1"/>
            <a:r>
              <a:rPr lang="en-US" dirty="0"/>
              <a:t>Impaired absorption (Crohn disease, celiac)</a:t>
            </a:r>
          </a:p>
          <a:p>
            <a:r>
              <a:rPr lang="en-US" dirty="0" err="1"/>
              <a:t>Heme</a:t>
            </a:r>
            <a:r>
              <a:rPr lang="en-US" dirty="0"/>
              <a:t> effects indistinguishable from B12 but no neuro effects</a:t>
            </a:r>
          </a:p>
          <a:p>
            <a:r>
              <a:rPr lang="en-US" dirty="0"/>
              <a:t>Diagnosis:</a:t>
            </a:r>
          </a:p>
          <a:p>
            <a:pPr lvl="1"/>
            <a:r>
              <a:rPr lang="en-US" dirty="0"/>
              <a:t>Serum folate (less reliable unless very low or very high), RBC folate</a:t>
            </a:r>
          </a:p>
          <a:p>
            <a:pPr lvl="1"/>
            <a:r>
              <a:rPr lang="en-US" dirty="0"/>
              <a:t>Check </a:t>
            </a:r>
            <a:r>
              <a:rPr lang="en-US" b="1" dirty="0"/>
              <a:t>homocysteine (HIGH) </a:t>
            </a:r>
            <a:r>
              <a:rPr lang="en-US" dirty="0"/>
              <a:t>and MMA (normal)</a:t>
            </a:r>
          </a:p>
          <a:p>
            <a:r>
              <a:rPr lang="en-US" dirty="0"/>
              <a:t>Treat with oral supplementation</a:t>
            </a:r>
          </a:p>
        </p:txBody>
      </p:sp>
    </p:spTree>
    <p:extLst>
      <p:ext uri="{BB962C8B-B14F-4D97-AF65-F5344CB8AC3E}">
        <p14:creationId xmlns:p14="http://schemas.microsoft.com/office/powerpoint/2010/main" val="64970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Red cell morphology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9" t="41851" r="9506" b="43389"/>
          <a:stretch/>
        </p:blipFill>
        <p:spPr>
          <a:xfrm>
            <a:off x="8396024" y="2146236"/>
            <a:ext cx="2565890" cy="1663601"/>
          </a:xfrm>
        </p:spPr>
      </p:pic>
      <p:sp>
        <p:nvSpPr>
          <p:cNvPr id="4" name="Rectangle 3"/>
          <p:cNvSpPr/>
          <p:nvPr/>
        </p:nvSpPr>
        <p:spPr>
          <a:xfrm>
            <a:off x="10504712" y="3307621"/>
            <a:ext cx="1153886" cy="1023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7092" y="1825625"/>
            <a:ext cx="8540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Normal, mature RBCs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>
                <a:cs typeface="Arial" panose="020B0604020202020204" pitchFamily="34" charset="0"/>
              </a:rPr>
              <a:t>Anuclear</a:t>
            </a:r>
            <a:r>
              <a:rPr lang="en-US" sz="2800" dirty="0">
                <a:cs typeface="Arial" panose="020B0604020202020204" pitchFamily="34" charset="0"/>
              </a:rPr>
              <a:t>, bi-concave, disc-shaped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cs typeface="Arial" panose="020B0604020202020204" pitchFamily="34" charset="0"/>
              </a:rPr>
              <a:t>7-8 microns in diameter (similar size to nucleus of resting lymphocyte)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cs typeface="Arial" panose="020B0604020202020204" pitchFamily="34" charset="0"/>
              </a:rPr>
              <a:t>Central pallor 1/3 diameter of cell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Neonatal red cells have larger volume &amp; lower hemoglobin concentration than adults (   MCV)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err="1">
                <a:cs typeface="Arial" panose="020B0604020202020204" pitchFamily="34" charset="0"/>
              </a:rPr>
              <a:t>Macrocytosis</a:t>
            </a:r>
            <a:r>
              <a:rPr lang="en-US" dirty="0">
                <a:cs typeface="Arial" panose="020B0604020202020204" pitchFamily="34" charset="0"/>
              </a:rPr>
              <a:t> more prominent in premature infants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431972" y="5120640"/>
            <a:ext cx="10391" cy="36576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F2E624-3C25-47B1-9E37-83A9335DE3B9}"/>
              </a:ext>
            </a:extLst>
          </p:cNvPr>
          <p:cNvSpPr/>
          <p:nvPr/>
        </p:nvSpPr>
        <p:spPr>
          <a:xfrm>
            <a:off x="9380881" y="3906597"/>
            <a:ext cx="2811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Created with ©</a:t>
            </a:r>
            <a:r>
              <a:rPr lang="en-US" sz="1200" dirty="0" err="1">
                <a:solidFill>
                  <a:srgbClr val="000000"/>
                </a:solidFill>
              </a:rPr>
              <a:t>BioRender</a:t>
            </a:r>
            <a:r>
              <a:rPr lang="en-US" sz="1200" dirty="0">
                <a:solidFill>
                  <a:srgbClr val="000000"/>
                </a:solidFill>
              </a:rPr>
              <a:t> - biorender.com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4089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dirty="0"/>
              <a:t>Megaloblastic anemia – Additional causes</a:t>
            </a:r>
          </a:p>
        </p:txBody>
      </p:sp>
      <p:sp>
        <p:nvSpPr>
          <p:cNvPr id="221187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/>
              <a:t>Thiamine (Vitamin B1) Responsive Megaloblastic Anemia (TRMA)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Hereditary </a:t>
            </a:r>
            <a:r>
              <a:rPr lang="en-US" altLang="en-US" dirty="0" err="1"/>
              <a:t>orotic</a:t>
            </a:r>
            <a:r>
              <a:rPr lang="en-US" altLang="en-US" dirty="0"/>
              <a:t> aciduria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Congenital </a:t>
            </a:r>
            <a:r>
              <a:rPr lang="en-US" altLang="en-US" dirty="0" err="1"/>
              <a:t>dyserythropoietic</a:t>
            </a:r>
            <a:r>
              <a:rPr lang="en-US" altLang="en-US" dirty="0"/>
              <a:t> anemia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Myelodysplasia, M6 AML</a:t>
            </a:r>
          </a:p>
        </p:txBody>
      </p:sp>
      <p:sp>
        <p:nvSpPr>
          <p:cNvPr id="221188" name="Rectangle 3"/>
          <p:cNvSpPr>
            <a:spLocks noChangeArrowheads="1"/>
          </p:cNvSpPr>
          <p:nvPr/>
        </p:nvSpPr>
        <p:spPr bwMode="auto">
          <a:xfrm>
            <a:off x="2303464" y="2667000"/>
            <a:ext cx="753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221189" name="Rectangle 4"/>
          <p:cNvSpPr>
            <a:spLocks noChangeArrowheads="1"/>
          </p:cNvSpPr>
          <p:nvPr/>
        </p:nvSpPr>
        <p:spPr bwMode="auto">
          <a:xfrm>
            <a:off x="3778251" y="2743201"/>
            <a:ext cx="4295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460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/>
          </p:cNvSpPr>
          <p:nvPr>
            <p:ph type="title"/>
          </p:nvPr>
        </p:nvSpPr>
        <p:spPr>
          <a:xfrm>
            <a:off x="277091" y="377651"/>
            <a:ext cx="11610109" cy="132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Megaloblastic anemia – Response to therapy</a:t>
            </a:r>
            <a:endParaRPr lang="en-US" altLang="en-US" sz="3200" i="1" dirty="0"/>
          </a:p>
        </p:txBody>
      </p:sp>
      <p:sp>
        <p:nvSpPr>
          <p:cNvPr id="972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err="1"/>
              <a:t>Reticulocytosis</a:t>
            </a:r>
            <a:r>
              <a:rPr lang="en-US" altLang="en-US" sz="3200" dirty="0"/>
              <a:t> in 5-8 days</a:t>
            </a:r>
          </a:p>
          <a:p>
            <a:r>
              <a:rPr lang="en-US" altLang="en-US" sz="3200" dirty="0"/>
              <a:t>Recovery from anemia in </a:t>
            </a:r>
            <a:r>
              <a:rPr lang="en-US" altLang="en-US" sz="2800" dirty="0"/>
              <a:t>2-4 weeks</a:t>
            </a:r>
          </a:p>
          <a:p>
            <a:r>
              <a:rPr lang="en-US" altLang="en-US" sz="3200" dirty="0"/>
              <a:t>Normalization of MCV</a:t>
            </a:r>
            <a:r>
              <a:rPr lang="en-US" altLang="en-US" dirty="0"/>
              <a:t> w</a:t>
            </a:r>
            <a:r>
              <a:rPr lang="en-US" altLang="en-US" sz="2800" dirty="0"/>
              <a:t>ithin 1-2 months</a:t>
            </a:r>
          </a:p>
          <a:p>
            <a:endParaRPr lang="en-US" altLang="en-US" dirty="0"/>
          </a:p>
          <a:p>
            <a:r>
              <a:rPr lang="en-US" altLang="en-US" sz="3200" dirty="0"/>
              <a:t>Neurologic recovery (B</a:t>
            </a:r>
            <a:r>
              <a:rPr lang="en-US" altLang="en-US" sz="3200" baseline="-25000" dirty="0"/>
              <a:t>12</a:t>
            </a:r>
            <a:r>
              <a:rPr lang="en-US" altLang="en-US" sz="3200" dirty="0"/>
              <a:t> deficiency ONLY)</a:t>
            </a:r>
            <a:endParaRPr lang="en-US" altLang="en-US" dirty="0"/>
          </a:p>
          <a:p>
            <a:pPr lvl="1">
              <a:buFontTx/>
              <a:buChar char="–"/>
            </a:pPr>
            <a:r>
              <a:rPr lang="en-US" altLang="en-US" sz="2800" dirty="0"/>
              <a:t>Within weeks, unless irreversible disease</a:t>
            </a:r>
          </a:p>
          <a:p>
            <a:endParaRPr lang="en-US" altLang="en-US" sz="2800" dirty="0"/>
          </a:p>
          <a:p>
            <a:pPr lvl="1">
              <a:buFontTx/>
              <a:buChar char="–"/>
            </a:pPr>
            <a:endParaRPr lang="en-US" altLang="en-US" sz="2800" dirty="0"/>
          </a:p>
          <a:p>
            <a:endParaRPr lang="en-US" altLang="en-US" sz="3200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828800" y="2667000"/>
            <a:ext cx="54181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2800" dirty="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828801" y="3733800"/>
            <a:ext cx="4335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57834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Erythrocytosis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2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Erythrocytosis</a:t>
            </a:r>
            <a:endParaRPr lang="en-US" dirty="0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400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3428541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Erythrocytosis</a:t>
            </a:r>
            <a:r>
              <a:rPr lang="en-US" altLang="en-US" dirty="0">
                <a:solidFill>
                  <a:schemeClr val="tx1"/>
                </a:solidFill>
              </a:rPr>
              <a:t> (polycythemia) = Increased RBC mass</a:t>
            </a:r>
          </a:p>
        </p:txBody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C463A026-0D6F-4B16-8805-1BC44E59E6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000" dirty="0">
                <a:solidFill>
                  <a:schemeClr val="tx1"/>
                </a:solidFill>
              </a:rPr>
              <a:t>Appropriate (in response to hypoxia)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Chronic arterial hypoxemia (right to left shunt, high altitude)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Hemoglobin mutation with high oxygen affinity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3000" dirty="0">
                <a:solidFill>
                  <a:schemeClr val="tx1"/>
                </a:solidFill>
              </a:rPr>
              <a:t>Inappropriate (no hypoxia)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Elevated EPO – tumor or inherited disorder of oxygen sensing (Chuvash polycythemia, von Hippel-Lindau or HIF gene mutations)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Low erythropoietin – MPD (JAK2 mutation) or Epo receptor mutation</a:t>
            </a:r>
          </a:p>
        </p:txBody>
      </p:sp>
    </p:spTree>
    <p:extLst>
      <p:ext uri="{BB962C8B-B14F-4D97-AF65-F5344CB8AC3E}">
        <p14:creationId xmlns:p14="http://schemas.microsoft.com/office/powerpoint/2010/main" val="145110892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Oxygen Sensing and RBC mass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C7AD1D1-C6BB-408B-AEC0-E95DC7DC5F24}"/>
              </a:ext>
            </a:extLst>
          </p:cNvPr>
          <p:cNvSpPr/>
          <p:nvPr/>
        </p:nvSpPr>
        <p:spPr>
          <a:xfrm>
            <a:off x="1225687" y="2323277"/>
            <a:ext cx="3421720" cy="8662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090CF602-4E8B-44F0-9BB5-91C9341A6F29}"/>
              </a:ext>
            </a:extLst>
          </p:cNvPr>
          <p:cNvSpPr/>
          <p:nvPr/>
        </p:nvSpPr>
        <p:spPr>
          <a:xfrm rot="16200000">
            <a:off x="2389544" y="3832581"/>
            <a:ext cx="835572" cy="33864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0B3F9477-CCCB-4A35-9544-119059F1E863}"/>
              </a:ext>
            </a:extLst>
          </p:cNvPr>
          <p:cNvSpPr/>
          <p:nvPr/>
        </p:nvSpPr>
        <p:spPr>
          <a:xfrm rot="10800000">
            <a:off x="6018211" y="5423834"/>
            <a:ext cx="3672326" cy="6293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070AEFF-AA67-4D14-8589-3532CC93BD14}"/>
              </a:ext>
            </a:extLst>
          </p:cNvPr>
          <p:cNvSpPr/>
          <p:nvPr/>
        </p:nvSpPr>
        <p:spPr>
          <a:xfrm>
            <a:off x="9418580" y="4311321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C4259D9-14AB-4590-AF48-939376C02B01}"/>
              </a:ext>
            </a:extLst>
          </p:cNvPr>
          <p:cNvSpPr/>
          <p:nvPr/>
        </p:nvSpPr>
        <p:spPr>
          <a:xfrm>
            <a:off x="9409055" y="3111856"/>
            <a:ext cx="390525" cy="580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C7043B-F264-4315-A2AE-67C3D3B113BC}"/>
              </a:ext>
            </a:extLst>
          </p:cNvPr>
          <p:cNvSpPr/>
          <p:nvPr/>
        </p:nvSpPr>
        <p:spPr>
          <a:xfrm>
            <a:off x="8203320" y="3767138"/>
            <a:ext cx="2811520" cy="4873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Renal O</a:t>
            </a:r>
            <a:r>
              <a:rPr lang="en-US" sz="2800" baseline="-25000" dirty="0"/>
              <a:t>2</a:t>
            </a:r>
            <a:r>
              <a:rPr lang="en-US" sz="2800" dirty="0"/>
              <a:t> sensing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F75C9C-F1AD-4EE2-AB7E-63E594395AF3}"/>
              </a:ext>
            </a:extLst>
          </p:cNvPr>
          <p:cNvSpPr/>
          <p:nvPr/>
        </p:nvSpPr>
        <p:spPr>
          <a:xfrm>
            <a:off x="8272073" y="2135571"/>
            <a:ext cx="2742767" cy="901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carrying capacity</a:t>
            </a:r>
          </a:p>
        </p:txBody>
      </p:sp>
      <p:sp>
        <p:nvSpPr>
          <p:cNvPr id="234507" name="TextBox 18"/>
          <p:cNvSpPr txBox="1">
            <a:spLocks noChangeArrowheads="1"/>
          </p:cNvSpPr>
          <p:nvPr/>
        </p:nvSpPr>
        <p:spPr bwMode="auto">
          <a:xfrm>
            <a:off x="4647407" y="2115717"/>
            <a:ext cx="16272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Red cell mass</a:t>
            </a:r>
          </a:p>
        </p:txBody>
      </p:sp>
      <p:sp>
        <p:nvSpPr>
          <p:cNvPr id="234508" name="TextBox 21"/>
          <p:cNvSpPr txBox="1">
            <a:spLocks noChangeArrowheads="1"/>
          </p:cNvSpPr>
          <p:nvPr/>
        </p:nvSpPr>
        <p:spPr bwMode="auto">
          <a:xfrm>
            <a:off x="8600975" y="4869299"/>
            <a:ext cx="217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Epo</a:t>
            </a:r>
            <a:r>
              <a:rPr lang="en-US" altLang="en-US" dirty="0"/>
              <a:t> synthesis</a:t>
            </a:r>
          </a:p>
        </p:txBody>
      </p:sp>
      <p:sp>
        <p:nvSpPr>
          <p:cNvPr id="234509" name="TextBox 22"/>
          <p:cNvSpPr txBox="1">
            <a:spLocks noChangeArrowheads="1"/>
          </p:cNvSpPr>
          <p:nvPr/>
        </p:nvSpPr>
        <p:spPr bwMode="auto">
          <a:xfrm>
            <a:off x="4647407" y="5392519"/>
            <a:ext cx="1260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Plasma </a:t>
            </a:r>
            <a:r>
              <a:rPr lang="en-US" altLang="en-US" dirty="0" err="1"/>
              <a:t>Epo</a:t>
            </a:r>
            <a:endParaRPr lang="en-US" altLang="en-US" dirty="0"/>
          </a:p>
        </p:txBody>
      </p:sp>
      <p:sp>
        <p:nvSpPr>
          <p:cNvPr id="19" name="Arrow: Down 17">
            <a:extLst>
              <a:ext uri="{FF2B5EF4-FFF2-40B4-BE49-F238E27FC236}">
                <a16:creationId xmlns:a16="http://schemas.microsoft.com/office/drawing/2014/main" id="{8C4259D9-14AB-4590-AF48-939376C02B01}"/>
              </a:ext>
            </a:extLst>
          </p:cNvPr>
          <p:cNvSpPr/>
          <p:nvPr/>
        </p:nvSpPr>
        <p:spPr>
          <a:xfrm rot="16200000">
            <a:off x="7003243" y="1624080"/>
            <a:ext cx="390525" cy="1788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Explosion 2 1"/>
          <p:cNvSpPr/>
          <p:nvPr/>
        </p:nvSpPr>
        <p:spPr>
          <a:xfrm>
            <a:off x="10512" y="3196541"/>
            <a:ext cx="3279226" cy="1722779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55761" y="3759992"/>
            <a:ext cx="2269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Erythropoiesis</a:t>
            </a:r>
          </a:p>
        </p:txBody>
      </p:sp>
    </p:spTree>
    <p:extLst>
      <p:ext uri="{BB962C8B-B14F-4D97-AF65-F5344CB8AC3E}">
        <p14:creationId xmlns:p14="http://schemas.microsoft.com/office/powerpoint/2010/main" val="12219914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Hemoglobin oxygen binding</a:t>
            </a:r>
          </a:p>
        </p:txBody>
      </p:sp>
      <p:sp>
        <p:nvSpPr>
          <p:cNvPr id="286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/>
              <a:t>Allosteric cooperativity: oxygen affinity of </a:t>
            </a:r>
            <a:r>
              <a:rPr lang="en-US" sz="3200" dirty="0" err="1"/>
              <a:t>Hgb</a:t>
            </a:r>
            <a:r>
              <a:rPr lang="en-US" sz="3200" dirty="0"/>
              <a:t> is proportional to quantity of oxygen bound at a given time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rgbClr val="222222"/>
                </a:solidFill>
              </a:rPr>
              <a:t>As hemoglobin travels from the lungs to the tissues, </a:t>
            </a:r>
          </a:p>
          <a:p>
            <a:pPr marL="573088" lvl="2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↓ </a:t>
            </a:r>
            <a:r>
              <a:rPr lang="en-US" altLang="en-US" sz="2800" dirty="0">
                <a:solidFill>
                  <a:srgbClr val="222222"/>
                </a:solidFill>
              </a:rPr>
              <a:t>pH   (</a:t>
            </a:r>
            <a:r>
              <a:rPr lang="en-US" altLang="en-US" sz="2800" dirty="0"/>
              <a:t>↑</a:t>
            </a:r>
            <a:r>
              <a:rPr lang="en-US" altLang="en-US" sz="2800" dirty="0">
                <a:solidFill>
                  <a:srgbClr val="222222"/>
                </a:solidFill>
              </a:rPr>
              <a:t>[H+]</a:t>
            </a:r>
            <a:r>
              <a:rPr lang="en-US" altLang="en-US" sz="2800" dirty="0"/>
              <a:t>) </a:t>
            </a:r>
          </a:p>
          <a:p>
            <a:pPr marL="573088" lvl="2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↑ p</a:t>
            </a:r>
            <a:r>
              <a:rPr lang="en-US" altLang="en-US" sz="2800" dirty="0">
                <a:solidFill>
                  <a:srgbClr val="222222"/>
                </a:solidFill>
              </a:rPr>
              <a:t>CO</a:t>
            </a:r>
            <a:r>
              <a:rPr lang="en-US" altLang="en-US" sz="2800" baseline="-25000" dirty="0">
                <a:solidFill>
                  <a:srgbClr val="222222"/>
                </a:solidFill>
              </a:rPr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222222"/>
                </a:solidFill>
              </a:rPr>
              <a:t>  </a:t>
            </a:r>
          </a:p>
          <a:p>
            <a:pPr marL="630238" lvl="2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222222"/>
                </a:solidFill>
              </a:rPr>
              <a:t>Leading to </a:t>
            </a:r>
            <a:r>
              <a:rPr lang="en-US" altLang="en-US" sz="2800" dirty="0" err="1">
                <a:solidFill>
                  <a:srgbClr val="222222"/>
                </a:solidFill>
              </a:rPr>
              <a:t>Hb</a:t>
            </a:r>
            <a:r>
              <a:rPr lang="en-US" altLang="en-US" sz="2800" dirty="0">
                <a:solidFill>
                  <a:srgbClr val="222222"/>
                </a:solidFill>
              </a:rPr>
              <a:t> ↓ O2 affinity, therefore releasing oxygen into the tissues 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rgbClr val="222222"/>
                </a:solidFill>
              </a:rPr>
              <a:t>Results in the sigmoidal shape of the oxygen-dissociation curve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49883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22222"/>
                </a:solidFill>
              </a:rPr>
              <a:t>Oxyhemoglobin dissociation curve</a:t>
            </a:r>
            <a:endParaRPr lang="en-US" altLang="en-US" dirty="0"/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8364331"/>
              </p:ext>
            </p:extLst>
          </p:nvPr>
        </p:nvGraphicFramePr>
        <p:xfrm>
          <a:off x="6331640" y="1754666"/>
          <a:ext cx="5143500" cy="2473693"/>
        </p:xfrm>
        <a:graphic>
          <a:graphicData uri="http://schemas.openxmlformats.org/drawingml/2006/table">
            <a:tbl>
              <a:tblPr/>
              <a:tblGrid>
                <a:gridCol w="183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shift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↓ 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affinity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shift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↑ O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affinity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2,3-DPG 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p(CO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 (Bohr effect)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(acidosis)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(alkalosis)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 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 A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7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77289"/>
              </p:ext>
            </p:extLst>
          </p:nvPr>
        </p:nvGraphicFramePr>
        <p:xfrm>
          <a:off x="924210" y="1612986"/>
          <a:ext cx="4995370" cy="424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Image" r:id="rId4" imgW="2932182" imgH="2368301" progId="Photoshop.Image.11">
                  <p:embed/>
                </p:oleObj>
              </mc:Choice>
              <mc:Fallback>
                <p:oleObj name="Image" r:id="rId4" imgW="2932182" imgH="2368301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210" y="1612986"/>
                        <a:ext cx="4995370" cy="4246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5" name="Group 17"/>
          <p:cNvGrpSpPr>
            <a:grpSpLocks/>
          </p:cNvGrpSpPr>
          <p:nvPr/>
        </p:nvGrpSpPr>
        <p:grpSpPr bwMode="auto">
          <a:xfrm>
            <a:off x="3123444" y="3498234"/>
            <a:ext cx="1128713" cy="1612900"/>
            <a:chOff x="2286000" y="3429000"/>
            <a:chExt cx="1129284" cy="161359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A3CE701-DE1D-43D1-80D8-DC71E750AC9D}"/>
                </a:ext>
              </a:extLst>
            </p:cNvPr>
            <p:cNvSpPr/>
            <p:nvPr/>
          </p:nvSpPr>
          <p:spPr>
            <a:xfrm>
              <a:off x="2432124" y="3429000"/>
              <a:ext cx="684559" cy="2286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CEFD53-AF6F-45B0-BBB0-A8DC67E68799}"/>
                </a:ext>
              </a:extLst>
            </p:cNvPr>
            <p:cNvSpPr txBox="1"/>
            <p:nvPr/>
          </p:nvSpPr>
          <p:spPr>
            <a:xfrm>
              <a:off x="2286000" y="3657699"/>
              <a:ext cx="1129284" cy="1384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Right Shift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   (↓ affinity)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↑ Temp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↑ 2,3-DPG</a:t>
              </a:r>
            </a:p>
            <a:p>
              <a:pPr>
                <a:defRPr/>
              </a:pPr>
              <a:r>
                <a:rPr lang="en-US" sz="1400" dirty="0"/>
                <a:t>↑ </a:t>
              </a:r>
              <a:r>
                <a:rPr lang="en-US" sz="1400" dirty="0">
                  <a:latin typeface="+mn-lt"/>
                </a:rPr>
                <a:t>pCO</a:t>
              </a:r>
              <a:r>
                <a:rPr lang="en-US" sz="1400" baseline="-25000" dirty="0">
                  <a:latin typeface="+mn-lt"/>
                </a:rPr>
                <a:t>2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↑[H</a:t>
              </a:r>
              <a:r>
                <a:rPr lang="en-US" sz="1400" baseline="30000" dirty="0">
                  <a:latin typeface="+mn-lt"/>
                </a:rPr>
                <a:t>+</a:t>
              </a:r>
              <a:r>
                <a:rPr lang="en-US" sz="1400" dirty="0">
                  <a:latin typeface="+mn-lt"/>
                </a:rPr>
                <a:t>]</a:t>
              </a:r>
            </a:p>
          </p:txBody>
        </p:sp>
      </p:grpSp>
      <p:grpSp>
        <p:nvGrpSpPr>
          <p:cNvPr id="30756" name="Group 16"/>
          <p:cNvGrpSpPr>
            <a:grpSpLocks/>
          </p:cNvGrpSpPr>
          <p:nvPr/>
        </p:nvGrpSpPr>
        <p:grpSpPr bwMode="auto">
          <a:xfrm>
            <a:off x="1613732" y="1940896"/>
            <a:ext cx="1128713" cy="1671638"/>
            <a:chOff x="914400" y="1524000"/>
            <a:chExt cx="1129284" cy="167150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C53A97F-CAC8-40E0-9FDF-3354D4F94B74}"/>
                </a:ext>
              </a:extLst>
            </p:cNvPr>
            <p:cNvSpPr/>
            <p:nvPr/>
          </p:nvSpPr>
          <p:spPr>
            <a:xfrm rot="10800000">
              <a:off x="1066877" y="1524000"/>
              <a:ext cx="686147" cy="22858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6CF481-C6FE-4788-9B79-49F1691E7CE6}"/>
                </a:ext>
              </a:extLst>
            </p:cNvPr>
            <p:cNvSpPr txBox="1"/>
            <p:nvPr/>
          </p:nvSpPr>
          <p:spPr>
            <a:xfrm>
              <a:off x="914400" y="1809728"/>
              <a:ext cx="1129284" cy="13857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Left Shift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   (</a:t>
              </a:r>
              <a:r>
                <a:rPr lang="en-US" sz="1400" dirty="0"/>
                <a:t>↑ </a:t>
              </a:r>
              <a:r>
                <a:rPr lang="en-US" sz="1400" dirty="0">
                  <a:latin typeface="+mn-lt"/>
                </a:rPr>
                <a:t>affinity)</a:t>
              </a:r>
            </a:p>
            <a:p>
              <a:pPr>
                <a:defRPr/>
              </a:pPr>
              <a:r>
                <a:rPr lang="en-US" sz="1400" dirty="0"/>
                <a:t>↓</a:t>
              </a:r>
              <a:r>
                <a:rPr lang="en-US" sz="1400" dirty="0">
                  <a:latin typeface="+mn-lt"/>
                </a:rPr>
                <a:t> Temp</a:t>
              </a:r>
            </a:p>
            <a:p>
              <a:pPr>
                <a:defRPr/>
              </a:pPr>
              <a:r>
                <a:rPr lang="en-US" sz="1400" dirty="0"/>
                <a:t>↓</a:t>
              </a:r>
              <a:r>
                <a:rPr lang="en-US" sz="1400" dirty="0">
                  <a:latin typeface="+mn-lt"/>
                </a:rPr>
                <a:t> 2,3-DPG</a:t>
              </a:r>
            </a:p>
            <a:p>
              <a:pPr>
                <a:defRPr/>
              </a:pPr>
              <a:r>
                <a:rPr lang="en-US" sz="1400" dirty="0"/>
                <a:t>↓ pCO</a:t>
              </a:r>
              <a:r>
                <a:rPr lang="en-US" sz="1400" baseline="-25000" dirty="0"/>
                <a:t>2</a:t>
              </a:r>
              <a:endParaRPr lang="en-US" sz="1400" dirty="0">
                <a:latin typeface="+mn-lt"/>
              </a:endParaRPr>
            </a:p>
            <a:p>
              <a:pPr>
                <a:defRPr/>
              </a:pPr>
              <a:r>
                <a:rPr lang="en-US" sz="1400" dirty="0"/>
                <a:t>↓</a:t>
              </a:r>
              <a:r>
                <a:rPr lang="en-US" sz="1400" dirty="0">
                  <a:latin typeface="+mn-lt"/>
                </a:rPr>
                <a:t>[H</a:t>
              </a:r>
              <a:r>
                <a:rPr lang="en-US" sz="1400" baseline="30000" dirty="0">
                  <a:latin typeface="+mn-lt"/>
                </a:rPr>
                <a:t>+</a:t>
              </a:r>
              <a:r>
                <a:rPr lang="en-US" sz="1400" dirty="0">
                  <a:latin typeface="+mn-lt"/>
                </a:rPr>
                <a:t>]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BD1DB-3276-49EC-A731-8AC6F93D618B}"/>
              </a:ext>
            </a:extLst>
          </p:cNvPr>
          <p:cNvSpPr/>
          <p:nvPr/>
        </p:nvSpPr>
        <p:spPr>
          <a:xfrm>
            <a:off x="6331640" y="4570898"/>
            <a:ext cx="555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2,3-DPG</a:t>
            </a:r>
            <a:r>
              <a:rPr lang="en-US" sz="1600" dirty="0"/>
              <a:t>: 2,3 di-phosphoglycerate is abundant in the erythrocyte.</a:t>
            </a:r>
          </a:p>
          <a:p>
            <a:pPr>
              <a:defRPr/>
            </a:pPr>
            <a:r>
              <a:rPr lang="en-US" sz="1600" dirty="0"/>
              <a:t>2,3-DPG binds to and stabilizes the deoxy form of </a:t>
            </a:r>
            <a:r>
              <a:rPr lang="en-US" sz="1600" dirty="0" err="1"/>
              <a:t>Hgb</a:t>
            </a:r>
            <a:r>
              <a:rPr lang="en-US" sz="1600" dirty="0"/>
              <a:t>, results in ↓ </a:t>
            </a:r>
            <a:r>
              <a:rPr lang="en-US" sz="1600" dirty="0">
                <a:ea typeface="Calibri"/>
                <a:cs typeface="Times New Roman"/>
              </a:rPr>
              <a:t>O</a:t>
            </a:r>
            <a:r>
              <a:rPr lang="en-US" sz="1600" baseline="-25000" dirty="0">
                <a:ea typeface="Calibri"/>
                <a:cs typeface="Times New Roman"/>
              </a:rPr>
              <a:t>2 </a:t>
            </a:r>
            <a:r>
              <a:rPr lang="en-US" sz="1600" dirty="0"/>
              <a:t>affinity. This is an adaptive response, requiring several days (e.g. high altitude).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000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 of oxygen affinity (P50)</a:t>
            </a:r>
          </a:p>
        </p:txBody>
      </p:sp>
      <p:sp>
        <p:nvSpPr>
          <p:cNvPr id="32771" name="Slide Number Placeholder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02400" y="6354764"/>
            <a:ext cx="233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E4B8B9-D654-4E5D-86F5-9F5AD42EC5C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2772" name="Group 10"/>
          <p:cNvGrpSpPr>
            <a:grpSpLocks/>
          </p:cNvGrpSpPr>
          <p:nvPr/>
        </p:nvGrpSpPr>
        <p:grpSpPr bwMode="auto">
          <a:xfrm>
            <a:off x="646387" y="1545045"/>
            <a:ext cx="5243513" cy="4457700"/>
            <a:chOff x="51798" y="1028700"/>
            <a:chExt cx="6577602" cy="5313363"/>
          </a:xfrm>
        </p:grpSpPr>
        <p:graphicFrame>
          <p:nvGraphicFramePr>
            <p:cNvPr id="32775" name="Object 7"/>
            <p:cNvGraphicFramePr>
              <a:graphicFrameLocks noChangeAspect="1"/>
            </p:cNvGraphicFramePr>
            <p:nvPr/>
          </p:nvGraphicFramePr>
          <p:xfrm>
            <a:off x="51798" y="1028700"/>
            <a:ext cx="6577602" cy="531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4" name="Image" r:id="rId4" imgW="2932182" imgH="2368301" progId="Photoshop.Image.11">
                    <p:embed/>
                  </p:oleObj>
                </mc:Choice>
                <mc:Fallback>
                  <p:oleObj name="Image" r:id="rId4" imgW="2932182" imgH="2368301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98" y="1028700"/>
                          <a:ext cx="6577602" cy="5313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776" name="Straight Connector 5"/>
            <p:cNvCxnSpPr>
              <a:cxnSpLocks/>
            </p:cNvCxnSpPr>
            <p:nvPr/>
          </p:nvCxnSpPr>
          <p:spPr bwMode="auto">
            <a:xfrm>
              <a:off x="929640" y="3456432"/>
              <a:ext cx="3566160" cy="0"/>
            </a:xfrm>
            <a:prstGeom prst="line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7" name="Straight Connector 6"/>
            <p:cNvCxnSpPr>
              <a:cxnSpLocks/>
            </p:cNvCxnSpPr>
            <p:nvPr/>
          </p:nvCxnSpPr>
          <p:spPr bwMode="auto">
            <a:xfrm flipV="1">
              <a:off x="2148840" y="3468688"/>
              <a:ext cx="0" cy="2246312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3" name="Content Placeholder 9"/>
          <p:cNvSpPr>
            <a:spLocks noGrp="1"/>
          </p:cNvSpPr>
          <p:nvPr>
            <p:ph sz="half" idx="2"/>
          </p:nvPr>
        </p:nvSpPr>
        <p:spPr>
          <a:xfrm>
            <a:off x="6502400" y="1657931"/>
            <a:ext cx="5135491" cy="423192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Describes affinity of a given </a:t>
            </a:r>
            <a:r>
              <a:rPr lang="en-US" alt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Hgb</a:t>
            </a:r>
            <a:r>
              <a:rPr lang="en-US" alt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 for oxygen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P50 is the PO2 at which </a:t>
            </a:r>
            <a:r>
              <a:rPr lang="en-US" alt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Hgb</a:t>
            </a:r>
            <a:r>
              <a:rPr lang="en-US" alt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 is 50% saturated with O2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As P50 ↓, O2 affinity ↑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Hgb</a:t>
            </a: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A   26.5 mmHg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Hgb</a:t>
            </a: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F      20  mmHg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Hgb</a:t>
            </a: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S      34  mmHg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583656" y="6442076"/>
            <a:ext cx="7024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200" dirty="0"/>
              <a:t>Adapted from https://commons.wikimedia.org/wiki/File:Oxygen-Haemoglobin_dissociation_curves.svg</a:t>
            </a:r>
          </a:p>
        </p:txBody>
      </p:sp>
    </p:spTree>
    <p:extLst>
      <p:ext uri="{BB962C8B-B14F-4D97-AF65-F5344CB8AC3E}">
        <p14:creationId xmlns:p14="http://schemas.microsoft.com/office/powerpoint/2010/main" val="14224969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dirty="0"/>
              <a:t>Neonatal </a:t>
            </a:r>
            <a:r>
              <a:rPr lang="en-US" altLang="en-US" dirty="0" err="1"/>
              <a:t>erythrocytosis</a:t>
            </a:r>
            <a:r>
              <a:rPr lang="en-US" altLang="en-US" dirty="0"/>
              <a:t> (</a:t>
            </a:r>
            <a:r>
              <a:rPr lang="en-US" altLang="en-US" dirty="0" err="1"/>
              <a:t>Hct</a:t>
            </a:r>
            <a:r>
              <a:rPr lang="en-US" altLang="en-US" dirty="0"/>
              <a:t> &gt;65%)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FD00D20C-001A-48C6-B6B8-C7589A353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Etiologies: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Diabetic mother, IUGR, delayed cord clamping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Maternal-fetal transfusion, twin-twin transfusion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Trisomy 21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Laboratory features: Thrombocytopenia, jaundice, hypoglycemia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Clinical manifestations: Plethora, tachypnea, seizures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/>
              <a:t>Therapy: Partial exchange (</a:t>
            </a:r>
            <a:r>
              <a:rPr lang="en-US" altLang="en-US" sz="3000" dirty="0" err="1"/>
              <a:t>isovolemic</a:t>
            </a:r>
            <a:r>
              <a:rPr lang="en-US" altLang="en-US" sz="3000" dirty="0"/>
              <a:t>) to ↓</a:t>
            </a:r>
            <a:r>
              <a:rPr lang="en-US" altLang="en-US" sz="3000" dirty="0" err="1"/>
              <a:t>Hct</a:t>
            </a:r>
            <a:r>
              <a:rPr lang="en-US" altLang="en-US" sz="3000" dirty="0"/>
              <a:t> &lt; 55%</a:t>
            </a:r>
          </a:p>
        </p:txBody>
      </p:sp>
    </p:spTree>
    <p:extLst>
      <p:ext uri="{BB962C8B-B14F-4D97-AF65-F5344CB8AC3E}">
        <p14:creationId xmlns:p14="http://schemas.microsoft.com/office/powerpoint/2010/main" val="29429904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20547" r="3093" b="7364"/>
          <a:stretch/>
        </p:blipFill>
        <p:spPr>
          <a:xfrm>
            <a:off x="1393371" y="1578428"/>
            <a:ext cx="8371115" cy="5023975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77087" y="365123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/>
              <a:t>Red blood cell life cycle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9759" y="883227"/>
            <a:ext cx="3387437" cy="160043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Life span significantly shorter in infants </a:t>
            </a:r>
          </a:p>
          <a:p>
            <a:pPr marL="228600" lvl="1" indent="-1143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Term infants: 60 to 70 days</a:t>
            </a:r>
          </a:p>
          <a:p>
            <a:pPr marL="228600" lvl="1" indent="-1143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Premature infants: 35 to 50 days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C965F-8968-46B1-BC37-1C2607019A3A}"/>
              </a:ext>
            </a:extLst>
          </p:cNvPr>
          <p:cNvSpPr/>
          <p:nvPr/>
        </p:nvSpPr>
        <p:spPr>
          <a:xfrm>
            <a:off x="6838648" y="6215878"/>
            <a:ext cx="2811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Created with ©</a:t>
            </a:r>
            <a:r>
              <a:rPr lang="en-US" sz="1200" dirty="0" err="1">
                <a:solidFill>
                  <a:srgbClr val="000000"/>
                </a:solidFill>
              </a:rPr>
              <a:t>BioRender</a:t>
            </a:r>
            <a:r>
              <a:rPr lang="en-US" sz="1200" dirty="0">
                <a:solidFill>
                  <a:srgbClr val="000000"/>
                </a:solidFill>
              </a:rPr>
              <a:t> - biorender.com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63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/>
          <p:cNvSpPr/>
          <p:nvPr/>
        </p:nvSpPr>
        <p:spPr>
          <a:xfrm>
            <a:off x="5052204" y="276045"/>
            <a:ext cx="2449902" cy="1086929"/>
          </a:xfrm>
          <a:prstGeom prst="diamon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Hypoxia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8620" y="1146399"/>
            <a:ext cx="1751162" cy="61988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Inappropriate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5810" y="1146398"/>
            <a:ext cx="2090133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Appropriate, 2</a:t>
            </a:r>
            <a:r>
              <a:rPr lang="en-US" b="1" baseline="30000" dirty="0"/>
              <a:t>o</a:t>
            </a:r>
            <a:endParaRPr lang="en-US" b="1" dirty="0"/>
          </a:p>
          <a:p>
            <a:pPr algn="ctr"/>
            <a:r>
              <a:rPr lang="en-US" b="1" dirty="0"/>
              <a:t>(EPO level elevated)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913" y="3135320"/>
            <a:ext cx="2438098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Low</a:t>
            </a:r>
          </a:p>
          <a:p>
            <a:pPr algn="ctr"/>
            <a:r>
              <a:rPr lang="en-US" b="1" dirty="0"/>
              <a:t>(1</a:t>
            </a:r>
            <a:r>
              <a:rPr lang="en-US" b="1" baseline="30000" dirty="0"/>
              <a:t>o </a:t>
            </a:r>
            <a:r>
              <a:rPr lang="en-US" b="1" dirty="0" err="1"/>
              <a:t>Erythrocytosis</a:t>
            </a:r>
            <a:r>
              <a:rPr lang="en-US" b="1" dirty="0"/>
              <a:t>)</a:t>
            </a:r>
            <a:endParaRPr lang="en-US" b="1" baseline="30000" dirty="0"/>
          </a:p>
        </p:txBody>
      </p:sp>
      <p:sp>
        <p:nvSpPr>
          <p:cNvPr id="9" name="Diamond 8"/>
          <p:cNvSpPr/>
          <p:nvPr/>
        </p:nvSpPr>
        <p:spPr>
          <a:xfrm>
            <a:off x="1899250" y="2136239"/>
            <a:ext cx="2449902" cy="845083"/>
          </a:xfrm>
          <a:prstGeom prst="diamon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EPO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5294" y="3135319"/>
            <a:ext cx="2380194" cy="7677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Elevated </a:t>
            </a:r>
          </a:p>
          <a:p>
            <a:pPr algn="ctr"/>
            <a:r>
              <a:rPr lang="en-US" b="1" dirty="0"/>
              <a:t>(2</a:t>
            </a:r>
            <a:r>
              <a:rPr lang="en-US" b="1" baseline="30000" dirty="0"/>
              <a:t>o</a:t>
            </a:r>
            <a:r>
              <a:rPr lang="en-US" b="1" dirty="0"/>
              <a:t> </a:t>
            </a:r>
            <a:r>
              <a:rPr lang="en-US" b="1" dirty="0" err="1"/>
              <a:t>Erthrocytosis</a:t>
            </a:r>
            <a:r>
              <a:rPr lang="en-US" b="1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31070" y="2966873"/>
            <a:ext cx="1871909" cy="63057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Acquired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70894" y="2966874"/>
            <a:ext cx="1888328" cy="63057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Congenital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62" y="3923507"/>
            <a:ext cx="2926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Congenital (</a:t>
            </a:r>
            <a:r>
              <a:rPr lang="en-US" dirty="0" err="1"/>
              <a:t>Epo</a:t>
            </a:r>
            <a:r>
              <a:rPr lang="en-US" dirty="0"/>
              <a:t> receptor mutation/truncation)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Acquired (Clonal / myeloproliferative disorders)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7692" y="3612227"/>
            <a:ext cx="2536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High affinity </a:t>
            </a:r>
            <a:r>
              <a:rPr lang="en-US" dirty="0" err="1"/>
              <a:t>Hb</a:t>
            </a:r>
            <a:r>
              <a:rPr lang="en-US" dirty="0"/>
              <a:t>, or aberrant 2,3 DPG synthesis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Methemoglobinemia</a:t>
            </a:r>
            <a:endParaRPr lang="en-US" dirty="0"/>
          </a:p>
        </p:txBody>
      </p:sp>
      <p:cxnSp>
        <p:nvCxnSpPr>
          <p:cNvPr id="26" name="Straight Connector 25"/>
          <p:cNvCxnSpPr>
            <a:stCxn id="5" idx="1"/>
          </p:cNvCxnSpPr>
          <p:nvPr/>
        </p:nvCxnSpPr>
        <p:spPr>
          <a:xfrm flipH="1">
            <a:off x="3124202" y="819510"/>
            <a:ext cx="19280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502105" y="819508"/>
            <a:ext cx="210312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24201" y="819505"/>
            <a:ext cx="0" cy="274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600520" y="819509"/>
            <a:ext cx="0" cy="274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12700" y="1748045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977848" y="2559382"/>
            <a:ext cx="9144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356154" y="2559381"/>
            <a:ext cx="9144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77848" y="2559383"/>
            <a:ext cx="0" cy="548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62115" y="2559380"/>
            <a:ext cx="0" cy="548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586" y="136952"/>
            <a:ext cx="248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Approach to </a:t>
            </a:r>
            <a:r>
              <a:rPr lang="en-US" sz="2800" b="1" dirty="0" err="1"/>
              <a:t>Erythrocytosis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87746" y="1549141"/>
            <a:ext cx="2429063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+mn-lt"/>
                <a:cs typeface="Arial" panose="020B0604020202020204" pitchFamily="34" charset="0"/>
              </a:rPr>
              <a:t>Critical aspects</a:t>
            </a:r>
            <a:r>
              <a:rPr lang="en-US" sz="1600" b="1" dirty="0"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Hypoxia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Erythropoietin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Congenital vs Acquired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3348" y="414067"/>
            <a:ext cx="91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Present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5294" y="410056"/>
            <a:ext cx="85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Absent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591067" y="1936542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8301089" y="2326780"/>
            <a:ext cx="256032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01081" y="2326778"/>
            <a:ext cx="0" cy="548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852788" y="2338808"/>
            <a:ext cx="0" cy="548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729165" y="3605682"/>
            <a:ext cx="2536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</a:t>
            </a:r>
            <a:r>
              <a:rPr lang="en-US" dirty="0">
                <a:sym typeface="Wingdings"/>
              </a:rPr>
              <a:t>L </a:t>
            </a:r>
            <a:r>
              <a:rPr lang="en-US" dirty="0"/>
              <a:t>shunt, OSA, pulmonary disease</a:t>
            </a:r>
          </a:p>
          <a:p>
            <a:pPr marL="285750" lvl="3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 poisoning / smoking (</a:t>
            </a:r>
            <a:r>
              <a:rPr lang="en-US" dirty="0" err="1"/>
              <a:t>CarboxyHb</a:t>
            </a:r>
            <a:r>
              <a:rPr lang="en-US" dirty="0"/>
              <a:t>)</a:t>
            </a:r>
          </a:p>
          <a:p>
            <a:pPr marL="285750" lvl="3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Renovascular</a:t>
            </a:r>
            <a:r>
              <a:rPr lang="en-US" dirty="0"/>
              <a:t> disease</a:t>
            </a:r>
          </a:p>
          <a:p>
            <a:pPr marL="285750" lvl="3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Drugs (NO), Toxins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30820" y="4653784"/>
            <a:ext cx="1724521" cy="5848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Acquired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56996" y="4653785"/>
            <a:ext cx="2595207" cy="5848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Congenital (Altered O2 sensing, HIF mutations)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849056" y="3948304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3559078" y="4338542"/>
            <a:ext cx="256032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559070" y="4338540"/>
            <a:ext cx="0" cy="274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0777" y="4350570"/>
            <a:ext cx="0" cy="274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66629" y="5243451"/>
            <a:ext cx="3938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Hydronephrosis</a:t>
            </a:r>
            <a:r>
              <a:rPr lang="en-US" dirty="0"/>
              <a:t> / Renal Cysts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Epo</a:t>
            </a:r>
            <a:r>
              <a:rPr lang="en-US" dirty="0"/>
              <a:t>-secreting Tumor (e.g. renal, adrenal, </a:t>
            </a:r>
            <a:r>
              <a:rPr lang="en-US" dirty="0" err="1"/>
              <a:t>hepaticposterior</a:t>
            </a:r>
            <a:r>
              <a:rPr lang="en-US" dirty="0"/>
              <a:t> fossa)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Performance-enhancing drugs (exogenous </a:t>
            </a:r>
            <a:r>
              <a:rPr lang="en-US" dirty="0" err="1"/>
              <a:t>Epo</a:t>
            </a:r>
            <a:r>
              <a:rPr lang="en-US" dirty="0"/>
              <a:t>, anabolic steroids)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99250" y="5297130"/>
            <a:ext cx="3152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Chuvash polycythemia (homozygous C958T in VHL)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PHD2 </a:t>
            </a:r>
            <a:r>
              <a:rPr lang="en-US" dirty="0" err="1"/>
              <a:t>erythrocytosis</a:t>
            </a:r>
            <a:r>
              <a:rPr lang="en-US" dirty="0"/>
              <a:t> (AD)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HIF2</a:t>
            </a:r>
            <a:r>
              <a:rPr lang="el-GR" dirty="0">
                <a:latin typeface="Franklin Gothic Book" panose="020B0503020102020204" pitchFamily="34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erythrocytosis</a:t>
            </a:r>
            <a:r>
              <a:rPr lang="en-US" dirty="0"/>
              <a:t> (AD, </a:t>
            </a:r>
            <a:r>
              <a:rPr lang="en-US" dirty="0" err="1"/>
              <a:t>pulm</a:t>
            </a:r>
            <a:r>
              <a:rPr lang="en-US" dirty="0"/>
              <a:t> HTN)</a:t>
            </a:r>
          </a:p>
        </p:txBody>
      </p:sp>
    </p:spTree>
    <p:extLst>
      <p:ext uri="{BB962C8B-B14F-4D97-AF65-F5344CB8AC3E}">
        <p14:creationId xmlns:p14="http://schemas.microsoft.com/office/powerpoint/2010/main" val="14814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" grpId="0" animBg="1"/>
      <p:bldP spid="50" grpId="0"/>
      <p:bldP spid="58" grpId="0"/>
      <p:bldP spid="5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dirty="0" err="1"/>
              <a:t>Erythrocytosis</a:t>
            </a:r>
            <a:r>
              <a:rPr lang="en-US" altLang="en-US" dirty="0"/>
              <a:t> (polycythemia) - Evaluation</a:t>
            </a:r>
          </a:p>
        </p:txBody>
      </p:sp>
      <p:sp>
        <p:nvSpPr>
          <p:cNvPr id="2406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History (including family history) and physical examination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Careful examination of CBC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Measurement of oxygen saturation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Serum erythropoietin level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O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-hemoglobin dissociation curve (p50)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Imaging studies (renal, posterior fossa)</a:t>
            </a:r>
          </a:p>
        </p:txBody>
      </p:sp>
    </p:spTree>
    <p:extLst>
      <p:ext uri="{BB962C8B-B14F-4D97-AF65-F5344CB8AC3E}">
        <p14:creationId xmlns:p14="http://schemas.microsoft.com/office/powerpoint/2010/main" val="207488243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/>
          </p:cNvSpPr>
          <p:nvPr>
            <p:ph type="title"/>
          </p:nvPr>
        </p:nvSpPr>
        <p:spPr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dirty="0" err="1"/>
              <a:t>Erythrocytosis</a:t>
            </a:r>
            <a:r>
              <a:rPr lang="en-US" altLang="en-US" dirty="0"/>
              <a:t> (polycythemia) - Management</a:t>
            </a:r>
          </a:p>
        </p:txBody>
      </p:sp>
      <p:sp>
        <p:nvSpPr>
          <p:cNvPr id="2406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Largely dependent on underlying etiology / primary disorder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Therapeutic phlebotomy indicated for non-specific signs and symptoms of </a:t>
            </a:r>
            <a:r>
              <a:rPr lang="en-US" altLang="en-US" sz="3200" dirty="0" err="1"/>
              <a:t>hyperviscosity</a:t>
            </a:r>
            <a:endParaRPr lang="en-US" altLang="en-US" sz="3200" dirty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Plethora, fatigue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3200" dirty="0"/>
              <a:t>Thrombosis risk</a:t>
            </a:r>
          </a:p>
        </p:txBody>
      </p:sp>
      <p:sp>
        <p:nvSpPr>
          <p:cNvPr id="240644" name="TextBox 4"/>
          <p:cNvSpPr txBox="1">
            <a:spLocks noChangeArrowheads="1"/>
          </p:cNvSpPr>
          <p:nvPr/>
        </p:nvSpPr>
        <p:spPr bwMode="auto">
          <a:xfrm>
            <a:off x="5561013" y="6478589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B8283-783D-4AF4-8611-CD4054FE8A4D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4483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 - Best of luck!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0F9CE8FB-1AC9-46C5-9870-402ABEE8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b="1" dirty="0"/>
              <a:t>Jacquelyn M. Powers, MD, MS</a:t>
            </a:r>
            <a:br>
              <a:rPr lang="en-US" sz="3600" b="1" dirty="0"/>
            </a:br>
            <a:r>
              <a:rPr lang="en-US" sz="2000" dirty="0"/>
              <a:t>Assistant Professor of Pediatrics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Team Lead, General Hematology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Director, Iron Disorders &amp; Nutritional Anemias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Director, Young Women’s Bleeding Disorders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("/>
              <a:defRPr/>
            </a:pPr>
            <a:r>
              <a:rPr lang="en-US" sz="2000" dirty="0">
                <a:ea typeface="Times New Roman"/>
                <a:cs typeface="Times New Roman"/>
              </a:rPr>
              <a:t>    832-824-7330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:"/>
              <a:defRPr/>
            </a:pPr>
            <a:r>
              <a:rPr lang="en-US" sz="2000" dirty="0">
                <a:ea typeface="Times New Roman"/>
                <a:cs typeface="Times New Roman"/>
              </a:rPr>
              <a:t>    jmpowers@txch.org</a:t>
            </a:r>
          </a:p>
        </p:txBody>
      </p:sp>
      <p:sp>
        <p:nvSpPr>
          <p:cNvPr id="243716" name="TextBox 8"/>
          <p:cNvSpPr txBox="1">
            <a:spLocks noChangeArrowheads="1"/>
          </p:cNvSpPr>
          <p:nvPr/>
        </p:nvSpPr>
        <p:spPr bwMode="auto">
          <a:xfrm>
            <a:off x="5545138" y="6464301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52AB3-E6E4-49E2-BE19-D95824CDCF4B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497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Approach to Anemia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2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7A3F76-3471-44BE-8E97-3BC6E3AC1453}"/>
</file>

<file path=customXml/itemProps2.xml><?xml version="1.0" encoding="utf-8"?>
<ds:datastoreItem xmlns:ds="http://schemas.openxmlformats.org/officeDocument/2006/customXml" ds:itemID="{23E3D702-FA18-4595-BFE8-A2E9AF06AFE4}"/>
</file>

<file path=customXml/itemProps3.xml><?xml version="1.0" encoding="utf-8"?>
<ds:datastoreItem xmlns:ds="http://schemas.openxmlformats.org/officeDocument/2006/customXml" ds:itemID="{A14A7FA1-26BD-428F-81EE-EB782CE1B1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2944</TotalTime>
  <Words>6172</Words>
  <Application>Microsoft Office PowerPoint</Application>
  <PresentationFormat>Widescreen</PresentationFormat>
  <Paragraphs>1164</Paragraphs>
  <Slides>83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Calibri Light</vt:lpstr>
      <vt:lpstr>Franklin Gothic Book</vt:lpstr>
      <vt:lpstr>Symbol</vt:lpstr>
      <vt:lpstr>Times</vt:lpstr>
      <vt:lpstr>Times New Roman</vt:lpstr>
      <vt:lpstr>Wingdings</vt:lpstr>
      <vt:lpstr>Office Theme</vt:lpstr>
      <vt:lpstr>Image</vt:lpstr>
      <vt:lpstr>Nutritional Anemias</vt:lpstr>
      <vt:lpstr>As applicable, this talk will follow the topical structure suggested by the ABP:</vt:lpstr>
      <vt:lpstr>ABP Domains covered in this talk</vt:lpstr>
      <vt:lpstr>The erythron</vt:lpstr>
      <vt:lpstr>Fetal erythropoiesis</vt:lpstr>
      <vt:lpstr>Erythropoiesis after birth &amp; physiologic nadir</vt:lpstr>
      <vt:lpstr>Red cell morphology</vt:lpstr>
      <vt:lpstr>PowerPoint Presentation</vt:lpstr>
      <vt:lpstr>Approach to Anemia</vt:lpstr>
      <vt:lpstr>Definition of Anemia</vt:lpstr>
      <vt:lpstr>Approach to Anemia</vt:lpstr>
      <vt:lpstr>PowerPoint Presentation</vt:lpstr>
      <vt:lpstr>Iron Disorders</vt:lpstr>
      <vt:lpstr>Iron homeostasis</vt:lpstr>
      <vt:lpstr>Maternal-placental transfer of iron in pregnancy</vt:lpstr>
      <vt:lpstr>Iron distribution in body</vt:lpstr>
      <vt:lpstr>Iron recycling via macrophages</vt:lpstr>
      <vt:lpstr>Absorption of iron occurs in duodenum </vt:lpstr>
      <vt:lpstr>Hepcidin regulates iron absorption</vt:lpstr>
      <vt:lpstr>Iron balance is a paradox</vt:lpstr>
      <vt:lpstr>Few mechanisms for iron imbalance to occur</vt:lpstr>
      <vt:lpstr>Iron deficiency anemia</vt:lpstr>
      <vt:lpstr>Iron deficiency anemia – Risk factors</vt:lpstr>
      <vt:lpstr>Pica: compulsive eating of non-food items</vt:lpstr>
      <vt:lpstr>Laboratory values consistent with IDA</vt:lpstr>
      <vt:lpstr>Iron deficiency anemia – Peripheral smear</vt:lpstr>
      <vt:lpstr>Reasons for “persistent” IDA</vt:lpstr>
      <vt:lpstr>Iron deficiency anemia – Correct etiology</vt:lpstr>
      <vt:lpstr>Iron deficiency anemia - Oral iron is standard of care</vt:lpstr>
      <vt:lpstr>Iron Refractory Iron Deficiency Anemia (IRIDA)</vt:lpstr>
      <vt:lpstr>Hepcidin regulates iron absorption</vt:lpstr>
      <vt:lpstr>Oral Iron Challenge Test</vt:lpstr>
      <vt:lpstr>Indications for intravenous iron therapy</vt:lpstr>
      <vt:lpstr>Intravenous iron preparations</vt:lpstr>
      <vt:lpstr>Anemia of inflammation (Iron-restricted erythropoiesis) </vt:lpstr>
      <vt:lpstr>Anemia of inflammation</vt:lpstr>
      <vt:lpstr>Regulation of iron absorption by hepcidin</vt:lpstr>
      <vt:lpstr>Hepcidin regulates iron export</vt:lpstr>
      <vt:lpstr>Anemia of inflammation: Diagnosis &amp; management</vt:lpstr>
      <vt:lpstr>Differential diagnosis for microcytic anemia</vt:lpstr>
      <vt:lpstr>Differential diagnosis for normocytic anemia</vt:lpstr>
      <vt:lpstr>Iron overload</vt:lpstr>
      <vt:lpstr>Iron overload / Iron excess states</vt:lpstr>
      <vt:lpstr>Hemochromatosis  Increased iron absorption</vt:lpstr>
      <vt:lpstr>Iron absorption in Hereditary Hemochromatosis</vt:lpstr>
      <vt:lpstr>Iron overload – Pathophysiology </vt:lpstr>
      <vt:lpstr>Clinical manifestations of iron overload</vt:lpstr>
      <vt:lpstr>Hereditary hemochromatosis</vt:lpstr>
      <vt:lpstr>Hereditary hemochromatosis due to HFE mutation</vt:lpstr>
      <vt:lpstr>Hereditary hemochromatosis - Diagnosis</vt:lpstr>
      <vt:lpstr>Transfusion-related iron overload</vt:lpstr>
      <vt:lpstr>Transfusion-related iron overload - Diagnosis</vt:lpstr>
      <vt:lpstr>Iron overload: Management</vt:lpstr>
      <vt:lpstr>Megaloblastic Anemia</vt:lpstr>
      <vt:lpstr>Megaloblastic Anemia</vt:lpstr>
      <vt:lpstr>Vitamin B12 and folate physiology</vt:lpstr>
      <vt:lpstr>Anemia due to vitamin B12 or folate deficiency</vt:lpstr>
      <vt:lpstr>Megaloblastic bone marrow</vt:lpstr>
      <vt:lpstr>Megaloblastic anemia – Ineffective erythropoiesis</vt:lpstr>
      <vt:lpstr>Megaloblastic anemia – Peripheral smear</vt:lpstr>
      <vt:lpstr>Differential diagnosis - Macrocytosis</vt:lpstr>
      <vt:lpstr>Megaloblastic anemia – Clinical findings</vt:lpstr>
      <vt:lpstr>Vitamin B12 &amp; folate – Laboratory findings</vt:lpstr>
      <vt:lpstr>Vitamin B12 &amp; folate deficiency: Laboratory findings</vt:lpstr>
      <vt:lpstr>Vitamin B12 &amp; folate deficiency - Etiologies</vt:lpstr>
      <vt:lpstr>Vitamin B12 (cobalamin) deficiency</vt:lpstr>
      <vt:lpstr>Vitamin B12 deficiency - Pernicious anemia</vt:lpstr>
      <vt:lpstr>Vitamin B12 deficiency – Autosomal recessive forms</vt:lpstr>
      <vt:lpstr>Folate deficiency</vt:lpstr>
      <vt:lpstr>Megaloblastic anemia – Additional causes</vt:lpstr>
      <vt:lpstr>Megaloblastic anemia – Response to therapy</vt:lpstr>
      <vt:lpstr>Erythrocytosis</vt:lpstr>
      <vt:lpstr>Erythrocytosis</vt:lpstr>
      <vt:lpstr>Erythrocytosis (polycythemia) = Increased RBC mass</vt:lpstr>
      <vt:lpstr>Oxygen Sensing and RBC mass</vt:lpstr>
      <vt:lpstr>Hemoglobin oxygen binding</vt:lpstr>
      <vt:lpstr>Oxyhemoglobin dissociation curve</vt:lpstr>
      <vt:lpstr>Measure of oxygen affinity (P50)</vt:lpstr>
      <vt:lpstr>Neonatal erythrocytosis (Hct &gt;65%)</vt:lpstr>
      <vt:lpstr>PowerPoint Presentation</vt:lpstr>
      <vt:lpstr>Erythrocytosis (polycythemia) - Evaluation</vt:lpstr>
      <vt:lpstr>Erythrocytosis (polycythemia) - Management</vt:lpstr>
      <vt:lpstr>Thank you for your attention - Best of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186</cp:revision>
  <cp:lastPrinted>2020-10-14T22:25:51Z</cp:lastPrinted>
  <dcterms:created xsi:type="dcterms:W3CDTF">2020-10-02T16:01:30Z</dcterms:created>
  <dcterms:modified xsi:type="dcterms:W3CDTF">2020-12-16T18:18:26Z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