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9"/>
  </p:notesMasterIdLst>
  <p:sldIdLst>
    <p:sldId id="256" r:id="rId2"/>
    <p:sldId id="373" r:id="rId3"/>
    <p:sldId id="353" r:id="rId4"/>
    <p:sldId id="261" r:id="rId5"/>
    <p:sldId id="262" r:id="rId6"/>
    <p:sldId id="263" r:id="rId7"/>
    <p:sldId id="264" r:id="rId8"/>
    <p:sldId id="265" r:id="rId9"/>
    <p:sldId id="354" r:id="rId10"/>
    <p:sldId id="266" r:id="rId11"/>
    <p:sldId id="392" r:id="rId12"/>
    <p:sldId id="389" r:id="rId13"/>
    <p:sldId id="390" r:id="rId14"/>
    <p:sldId id="391" r:id="rId15"/>
    <p:sldId id="393" r:id="rId16"/>
    <p:sldId id="386" r:id="rId17"/>
    <p:sldId id="387" r:id="rId18"/>
    <p:sldId id="388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355" r:id="rId48"/>
    <p:sldId id="321" r:id="rId49"/>
    <p:sldId id="322" r:id="rId50"/>
    <p:sldId id="323" r:id="rId51"/>
    <p:sldId id="356" r:id="rId52"/>
    <p:sldId id="376" r:id="rId53"/>
    <p:sldId id="367" r:id="rId54"/>
    <p:sldId id="358" r:id="rId55"/>
    <p:sldId id="359" r:id="rId56"/>
    <p:sldId id="363" r:id="rId57"/>
    <p:sldId id="364" r:id="rId58"/>
    <p:sldId id="360" r:id="rId59"/>
    <p:sldId id="361" r:id="rId60"/>
    <p:sldId id="362" r:id="rId61"/>
    <p:sldId id="370" r:id="rId62"/>
    <p:sldId id="325" r:id="rId63"/>
    <p:sldId id="329" r:id="rId64"/>
    <p:sldId id="327" r:id="rId65"/>
    <p:sldId id="328" r:id="rId66"/>
    <p:sldId id="330" r:id="rId67"/>
    <p:sldId id="340" r:id="rId68"/>
    <p:sldId id="343" r:id="rId69"/>
    <p:sldId id="344" r:id="rId70"/>
    <p:sldId id="345" r:id="rId71"/>
    <p:sldId id="341" r:id="rId72"/>
    <p:sldId id="342" r:id="rId73"/>
    <p:sldId id="331" r:id="rId74"/>
    <p:sldId id="332" r:id="rId75"/>
    <p:sldId id="365" r:id="rId76"/>
    <p:sldId id="346" r:id="rId77"/>
    <p:sldId id="348" r:id="rId78"/>
    <p:sldId id="394" r:id="rId79"/>
    <p:sldId id="349" r:id="rId80"/>
    <p:sldId id="379" r:id="rId81"/>
    <p:sldId id="352" r:id="rId82"/>
    <p:sldId id="371" r:id="rId83"/>
    <p:sldId id="372" r:id="rId84"/>
    <p:sldId id="350" r:id="rId85"/>
    <p:sldId id="351" r:id="rId86"/>
    <p:sldId id="333" r:id="rId87"/>
    <p:sldId id="334" r:id="rId88"/>
    <p:sldId id="337" r:id="rId89"/>
    <p:sldId id="378" r:id="rId90"/>
    <p:sldId id="335" r:id="rId91"/>
    <p:sldId id="336" r:id="rId92"/>
    <p:sldId id="374" r:id="rId93"/>
    <p:sldId id="295" r:id="rId94"/>
    <p:sldId id="377" r:id="rId95"/>
    <p:sldId id="296" r:id="rId96"/>
    <p:sldId id="297" r:id="rId97"/>
    <p:sldId id="298" r:id="rId98"/>
    <p:sldId id="299" r:id="rId99"/>
    <p:sldId id="300" r:id="rId100"/>
    <p:sldId id="301" r:id="rId101"/>
    <p:sldId id="302" r:id="rId102"/>
    <p:sldId id="303" r:id="rId103"/>
    <p:sldId id="304" r:id="rId104"/>
    <p:sldId id="305" r:id="rId105"/>
    <p:sldId id="306" r:id="rId106"/>
    <p:sldId id="375" r:id="rId107"/>
    <p:sldId id="310" r:id="rId108"/>
    <p:sldId id="311" r:id="rId109"/>
    <p:sldId id="312" r:id="rId110"/>
    <p:sldId id="313" r:id="rId111"/>
    <p:sldId id="314" r:id="rId112"/>
    <p:sldId id="380" r:id="rId113"/>
    <p:sldId id="381" r:id="rId114"/>
    <p:sldId id="382" r:id="rId115"/>
    <p:sldId id="383" r:id="rId116"/>
    <p:sldId id="384" r:id="rId117"/>
    <p:sldId id="385" r:id="rId1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53" autoAdjust="0"/>
    <p:restoredTop sz="94667"/>
  </p:normalViewPr>
  <p:slideViewPr>
    <p:cSldViewPr snapToGrid="0" snapToObjects="1">
      <p:cViewPr varScale="1">
        <p:scale>
          <a:sx n="72" d="100"/>
          <a:sy n="72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customXml" Target="../customXml/item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125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Factor VIII mutations (severe)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VIII mutations</c:v>
                </c:pt>
              </c:strCache>
            </c:strRef>
          </c:tx>
          <c:dLbls>
            <c:dLbl>
              <c:idx val="5"/>
              <c:layout>
                <c:manualLayout>
                  <c:x val="2.2914689775660236E-2"/>
                  <c:y val="6.11543827452099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26-4B78-A81E-1080E2576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Intron 22 inversion</c:v>
                </c:pt>
                <c:pt idx="1">
                  <c:v>Missense</c:v>
                </c:pt>
                <c:pt idx="2">
                  <c:v>Frameshift</c:v>
                </c:pt>
                <c:pt idx="3">
                  <c:v>Nonsense</c:v>
                </c:pt>
                <c:pt idx="4">
                  <c:v>Large deletion</c:v>
                </c:pt>
                <c:pt idx="5">
                  <c:v>Splice site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41</c:v>
                </c:pt>
                <c:pt idx="1">
                  <c:v>16</c:v>
                </c:pt>
                <c:pt idx="2">
                  <c:v>15</c:v>
                </c:pt>
                <c:pt idx="3">
                  <c:v>13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6-4B78-A81E-1080E25760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Factor VIII mutations (moderate)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VIII mutations</c:v>
                </c:pt>
              </c:strCache>
            </c:strRef>
          </c:tx>
          <c:dLbls>
            <c:dLbl>
              <c:idx val="0"/>
              <c:layout>
                <c:manualLayout>
                  <c:x val="-2.0795360418847955E-2"/>
                  <c:y val="1.061127985056544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53-4685-AA0F-A74F37F0D2D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Intron 22 inversion</c:v>
                </c:pt>
                <c:pt idx="1">
                  <c:v>Missense</c:v>
                </c:pt>
                <c:pt idx="2">
                  <c:v>Frameshift</c:v>
                </c:pt>
                <c:pt idx="3">
                  <c:v>Nonsense</c:v>
                </c:pt>
                <c:pt idx="4">
                  <c:v>Large deletion</c:v>
                </c:pt>
                <c:pt idx="5">
                  <c:v>Splice site</c:v>
                </c:pt>
                <c:pt idx="6">
                  <c:v>Duplication</c:v>
                </c:pt>
                <c:pt idx="7">
                  <c:v>None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5.5</c:v>
                </c:pt>
                <c:pt idx="1">
                  <c:v>72</c:v>
                </c:pt>
                <c:pt idx="2">
                  <c:v>5.5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53-4685-AA0F-A74F37F0D2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Factor VIII mutations (mild)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VIII mutations</c:v>
                </c:pt>
              </c:strCache>
            </c:strRef>
          </c:tx>
          <c:dLbls>
            <c:dLbl>
              <c:idx val="0"/>
              <c:layout>
                <c:manualLayout>
                  <c:x val="-8.0771486984839453E-3"/>
                  <c:y val="1.93583706873761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4C-4E08-97D1-03CAFFC14ABE}"/>
                </c:ext>
              </c:extLst>
            </c:dLbl>
            <c:dLbl>
              <c:idx val="2"/>
              <c:layout>
                <c:manualLayout>
                  <c:x val="1.9925528376018849E-2"/>
                  <c:y val="1.435462970149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4C-4E08-97D1-03CAFFC14AB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3"/>
                <c:pt idx="0">
                  <c:v>Splice site</c:v>
                </c:pt>
                <c:pt idx="1">
                  <c:v>Missense</c:v>
                </c:pt>
                <c:pt idx="2">
                  <c:v>None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94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4C-4E08-97D1-03CAFFC14A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Factor IX mutations (severe)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IX mutations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Missense</c:v>
                </c:pt>
                <c:pt idx="1">
                  <c:v>Frameshift</c:v>
                </c:pt>
                <c:pt idx="2">
                  <c:v>Nonsense</c:v>
                </c:pt>
                <c:pt idx="3">
                  <c:v>Large deletion</c:v>
                </c:pt>
                <c:pt idx="4">
                  <c:v>Splice site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47</c:v>
                </c:pt>
                <c:pt idx="1">
                  <c:v>17</c:v>
                </c:pt>
                <c:pt idx="2">
                  <c:v>15</c:v>
                </c:pt>
                <c:pt idx="3">
                  <c:v>13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26-454B-AC70-81058182835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Factor IX mutations (moderate)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IX mutations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C3AD-4B55-99A5-DFC39716B3D1}"/>
                </c:ext>
              </c:extLst>
            </c:dLbl>
            <c:dLbl>
              <c:idx val="1"/>
              <c:layout>
                <c:manualLayout>
                  <c:x val="2.3369470517688673E-2"/>
                  <c:y val="5.752529154671150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AD-4B55-99A5-DFC39716B3D1}"/>
                </c:ext>
              </c:extLst>
            </c:dLbl>
            <c:dLbl>
              <c:idx val="2"/>
              <c:layout>
                <c:manualLayout>
                  <c:x val="1.5441850150256491E-2"/>
                  <c:y val="1.0266336918822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AD-4B55-99A5-DFC39716B3D1}"/>
                </c:ext>
              </c:extLst>
            </c:dLbl>
            <c:dLbl>
              <c:idx val="3"/>
              <c:layout>
                <c:manualLayout>
                  <c:x val="1.818356483717061E-2"/>
                  <c:y val="5.047868465439318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AD-4B55-99A5-DFC39716B3D1}"/>
                </c:ext>
              </c:extLst>
            </c:dLbl>
            <c:dLbl>
              <c:idx val="4"/>
              <c:layout>
                <c:manualLayout>
                  <c:x val="1.0266930746090802E-2"/>
                  <c:y val="1.920530349265060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AD-4B55-99A5-DFC39716B3D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Missense</c:v>
                </c:pt>
                <c:pt idx="1">
                  <c:v>Frameshift</c:v>
                </c:pt>
                <c:pt idx="2">
                  <c:v>Nonsense</c:v>
                </c:pt>
                <c:pt idx="3">
                  <c:v>Small deletion</c:v>
                </c:pt>
                <c:pt idx="4">
                  <c:v>3' UTR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91</c:v>
                </c:pt>
                <c:pt idx="1">
                  <c:v>3</c:v>
                </c:pt>
                <c:pt idx="2">
                  <c:v>3</c:v>
                </c:pt>
                <c:pt idx="3">
                  <c:v>1.5</c:v>
                </c:pt>
                <c:pt idx="4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AD-4B55-99A5-DFC39716B3D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Factor IX mutations (mild)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 IX mutations</c:v>
                </c:pt>
              </c:strCache>
            </c:strRef>
          </c:tx>
          <c:dLbls>
            <c:dLbl>
              <c:idx val="1"/>
              <c:layout>
                <c:manualLayout>
                  <c:x val="2.2503215402044061E-2"/>
                  <c:y val="5.369565671342471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26-4FCA-BCB5-405D5C81A12C}"/>
                </c:ext>
              </c:extLst>
            </c:dLbl>
            <c:dLbl>
              <c:idx val="2"/>
              <c:layout>
                <c:manualLayout>
                  <c:x val="2.3624965316581051E-2"/>
                  <c:y val="3.07079978298735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26-4FCA-BCB5-405D5C81A12C}"/>
                </c:ext>
              </c:extLst>
            </c:dLbl>
            <c:dLbl>
              <c:idx val="3"/>
              <c:layout>
                <c:manualLayout>
                  <c:x val="2.3170312321952061E-2"/>
                  <c:y val="1.84527723680026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26-4FCA-BCB5-405D5C81A1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Missense</c:v>
                </c:pt>
                <c:pt idx="1">
                  <c:v>5' UTR</c:v>
                </c:pt>
                <c:pt idx="2">
                  <c:v>None</c:v>
                </c:pt>
                <c:pt idx="3">
                  <c:v>Splice site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26-4FCA-BCB5-405D5C81A1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Inhibitor rate (%) per type of mutation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Inhibitor rate per type of mutation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Intron 22 inversion</c:v>
                </c:pt>
                <c:pt idx="1">
                  <c:v>Missense</c:v>
                </c:pt>
                <c:pt idx="2">
                  <c:v>Frameshift</c:v>
                </c:pt>
                <c:pt idx="3">
                  <c:v>Nonsense</c:v>
                </c:pt>
                <c:pt idx="4">
                  <c:v>Large deletion</c:v>
                </c:pt>
                <c:pt idx="5">
                  <c:v>Splice site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27</c:v>
                </c:pt>
                <c:pt idx="1">
                  <c:v>10</c:v>
                </c:pt>
                <c:pt idx="2">
                  <c:v>13</c:v>
                </c:pt>
                <c:pt idx="3">
                  <c:v>25</c:v>
                </c:pt>
                <c:pt idx="4">
                  <c:v>57</c:v>
                </c:pt>
                <c:pt idx="5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8-4E95-8BA1-B9548C5C82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15209344"/>
        <c:axId val="430791320"/>
      </c:barChart>
      <c:catAx>
        <c:axId val="415209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30791320"/>
        <c:crosses val="autoZero"/>
        <c:auto val="1"/>
        <c:lblAlgn val="ctr"/>
        <c:lblOffset val="100"/>
        <c:noMultiLvlLbl val="0"/>
      </c:catAx>
      <c:valAx>
        <c:axId val="430791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5209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0.23029</cdr:x>
      <cdr:y>0.19014</cdr:y>
    </cdr:from>
    <cdr:to>
      <cdr:x>0.31107</cdr:x>
      <cdr:y>0.25075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802688" y="965200"/>
          <a:ext cx="632389" cy="307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>
              <a:solidFill>
                <a:schemeClr val="bg1"/>
              </a:solidFill>
            </a:rPr>
            <a:t>27%</a:t>
          </a:r>
        </a:p>
      </cdr:txBody>
    </cdr:sp>
  </cdr:relSizeAnchor>
  <cdr:relSizeAnchor xmlns:cdr="http://schemas.openxmlformats.org/drawingml/2006/chartDrawing">
    <cdr:from>
      <cdr:x>0.14514</cdr:x>
      <cdr:y>0.2659</cdr:y>
    </cdr:from>
    <cdr:to>
      <cdr:x>0.22592</cdr:x>
      <cdr:y>0.32651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36115" y="1349761"/>
          <a:ext cx="632389" cy="307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>
              <a:solidFill>
                <a:schemeClr val="bg1"/>
              </a:solidFill>
            </a:rPr>
            <a:t>27%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6A4D4E-EAE7-7E49-BEFC-A32F02068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518DB-7365-D241-AEC3-569855C98F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C818220-48CA-6844-9D09-AF8B1B42C2D1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D432EDA-EF5A-BC41-B70B-227EA61C0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465F36-AD7C-8D46-BB53-CD0925CD1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102F8-F876-4046-BCCD-4C47047B4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351-D7EC-A044-BCFE-3DCAF74C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F979DDF-C658-664E-ADA9-A03C6D4B7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30C45-773E-6447-A434-71D3F88636E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4" rIns="91411" bIns="45704"/>
          <a:lstStyle/>
          <a:p>
            <a:pPr>
              <a:defRPr/>
            </a:pPr>
            <a:endParaRPr lang="en-US" sz="1400">
              <a:solidFill>
                <a:srgbClr val="FF0066"/>
              </a:solidFill>
            </a:endParaRPr>
          </a:p>
          <a:p>
            <a:pPr>
              <a:defRPr/>
            </a:pPr>
            <a:endParaRPr lang="en-US" sz="1400" i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8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Know the molecular basis for hemophilia.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8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Know the molecular basis for hemophilia.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57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cs typeface="Times New Roman" pitchFamily="18" charset="0"/>
              </a:rPr>
              <a:t>Recognize the management approaches to chronic </a:t>
            </a:r>
            <a:r>
              <a:rPr lang="en-US" dirty="0" err="1">
                <a:cs typeface="Times New Roman" pitchFamily="18" charset="0"/>
              </a:rPr>
              <a:t>arthropathy</a:t>
            </a:r>
            <a:r>
              <a:rPr lang="en-US" dirty="0">
                <a:cs typeface="Times New Roman" pitchFamily="18" charset="0"/>
              </a:rPr>
              <a:t> in a patient with hemophilia.</a:t>
            </a:r>
          </a:p>
        </p:txBody>
      </p:sp>
    </p:spTree>
    <p:extLst>
      <p:ext uri="{BB962C8B-B14F-4D97-AF65-F5344CB8AC3E}">
        <p14:creationId xmlns:p14="http://schemas.microsoft.com/office/powerpoint/2010/main" val="417298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F7BE2-82FD-A64C-B2BE-59843556417A}" type="slidenum">
              <a:rPr lang="en-US"/>
              <a:pPr/>
              <a:t>77</a:t>
            </a:fld>
            <a:endParaRPr lang="en-US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89467" y="7359650"/>
            <a:ext cx="6153573" cy="178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Arun B, Kessler CM. Clinical manifestations and therapy of the hemophilias. In: Colman RW, Clowes AW, Hirsh J, George JN, Marder VJ, eds.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Hemostasis and Thrombosis: Basic Principles and Clinical Practice</a:t>
            </a:r>
            <a:r>
              <a:rPr lang="en-US" sz="1000">
                <a:ea typeface="ヒラギノ角ゴ Pro W3" charset="0"/>
                <a:cs typeface="ヒラギノ角ゴ Pro W3" charset="0"/>
              </a:rPr>
              <a:t>. 4th ed. Philadelphia, Pa: Lippincott, Williams &amp; Wilkins; 2000:815-824.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Kreuz W, Escuriola-Ettingshausen C, Martinez-Saguer I, Kaiml M, Kornhuber B. Epidemiology of inhibitor development in haemophilia A patients treated with virus-inactivated plasma-derived clotting factor concentrates.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Vox Sang</a:t>
            </a:r>
            <a:r>
              <a:rPr lang="en-US" sz="1000">
                <a:ea typeface="ヒラギノ角ゴ Pro W3" charset="0"/>
                <a:cs typeface="ヒラギノ角ゴ Pro W3" charset="0"/>
              </a:rPr>
              <a:t>. 1999;77(suppl 1):3-8.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Oldenburg J, Brackmann H-H, Schwaab R. Risk factors for inhibitor development in hemophilia A.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Haematologica</a:t>
            </a:r>
            <a:r>
              <a:rPr lang="en-US" sz="1000">
                <a:ea typeface="ヒラギノ角ゴ Pro W3" charset="0"/>
                <a:cs typeface="ヒラギノ角ゴ Pro W3" charset="0"/>
              </a:rPr>
              <a:t>. 2000;85(suppl to 10):7-14. 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Oldenburg J, El-Maarri O, Schwaab R. Inhibitor development in correlation to factor VIII genotypes.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Haemophilia</a:t>
            </a:r>
            <a:r>
              <a:rPr lang="en-US" sz="1000">
                <a:ea typeface="ヒラギノ角ゴ Pro W3" charset="0"/>
                <a:cs typeface="ヒラギノ角ゴ Pro W3" charset="0"/>
              </a:rPr>
              <a:t>. 2002;8(suppl 2):23-29.</a:t>
            </a: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11573" y="4415790"/>
            <a:ext cx="6231467" cy="4183380"/>
          </a:xfrm>
        </p:spPr>
        <p:txBody>
          <a:bodyPr/>
          <a:lstStyle/>
          <a:p>
            <a:r>
              <a:rPr lang="en-US" b="1"/>
              <a:t>Clinical Contributors to Inhibitor Development</a:t>
            </a:r>
          </a:p>
          <a:p>
            <a:pPr>
              <a:buFontTx/>
              <a:buChar char="•"/>
            </a:pPr>
            <a:r>
              <a:rPr lang="en-US"/>
              <a:t>In addition to the influence of the specific FVIII mutation underlying a patient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FVIII deficiency (detailed on a later slide), known or potential predictors of inhibitor development include a severe hemophilia A phenotype; a family history of inhibitors; African heritage; young age at initiation of replacement therapy; number of FVIII infusions; and, possibly, an inflammatory event (eg, vaccination or infection) coincident with initial exposure to FVIII concentrate</a:t>
            </a:r>
          </a:p>
          <a:p>
            <a:pPr>
              <a:buFontTx/>
              <a:buChar char="•"/>
            </a:pPr>
            <a:r>
              <a:rPr lang="en-US"/>
              <a:t>Some of these factors are possibly expressions of underlying genetics rather than independent predictors</a:t>
            </a:r>
          </a:p>
          <a:p>
            <a:pPr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76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F7BE2-82FD-A64C-B2BE-59843556417A}" type="slidenum">
              <a:rPr lang="en-US"/>
              <a:pPr/>
              <a:t>79</a:t>
            </a:fld>
            <a:endParaRPr lang="en-US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89467" y="7359650"/>
            <a:ext cx="6153573" cy="178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Arun B, Kessler CM. Clinical manifestations and therapy of the hemophilias. In: Colman RW, Clowes AW, Hirsh J, George JN, Marder VJ, eds.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Hemostasis and Thrombosis: Basic Principles and Clinical Practice</a:t>
            </a:r>
            <a:r>
              <a:rPr lang="en-US" sz="1000">
                <a:ea typeface="ヒラギノ角ゴ Pro W3" charset="0"/>
                <a:cs typeface="ヒラギノ角ゴ Pro W3" charset="0"/>
              </a:rPr>
              <a:t>. 4th ed. Philadelphia, Pa: Lippincott, Williams &amp; Wilkins; 2000:815-824.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Kreuz W, Escuriola-Ettingshausen C, Martinez-Saguer I, Kaiml M, Kornhuber B. Epidemiology of inhibitor development in haemophilia A patients treated with virus-inactivated plasma-derived clotting factor concentrates.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Vox Sang</a:t>
            </a:r>
            <a:r>
              <a:rPr lang="en-US" sz="1000">
                <a:ea typeface="ヒラギノ角ゴ Pro W3" charset="0"/>
                <a:cs typeface="ヒラギノ角ゴ Pro W3" charset="0"/>
              </a:rPr>
              <a:t>. 1999;77(suppl 1):3-8.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Oldenburg J, Brackmann H-H, Schwaab R. Risk factors for inhibitor development in hemophilia A.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Haematologica</a:t>
            </a:r>
            <a:r>
              <a:rPr lang="en-US" sz="1000">
                <a:ea typeface="ヒラギノ角ゴ Pro W3" charset="0"/>
                <a:cs typeface="ヒラギノ角ゴ Pro W3" charset="0"/>
              </a:rPr>
              <a:t>. 2000;85(suppl to 10):7-14. </a:t>
            </a:r>
          </a:p>
          <a:p>
            <a:pPr>
              <a:spcBef>
                <a:spcPts val="611"/>
              </a:spcBef>
            </a:pPr>
            <a:r>
              <a:rPr lang="en-US" sz="1000">
                <a:ea typeface="ヒラギノ角ゴ Pro W3" charset="0"/>
                <a:cs typeface="ヒラギノ角ゴ Pro W3" charset="0"/>
              </a:rPr>
              <a:t>Oldenburg J, El-Maarri O, Schwaab R. Inhibitor development in correlation to factor VIII genotypes. </a:t>
            </a:r>
            <a:r>
              <a:rPr lang="en-US" sz="1000" i="1">
                <a:ea typeface="ヒラギノ角ゴ Pro W3" charset="0"/>
                <a:cs typeface="ヒラギノ角ゴ Pro W3" charset="0"/>
              </a:rPr>
              <a:t>Haemophilia</a:t>
            </a:r>
            <a:r>
              <a:rPr lang="en-US" sz="1000">
                <a:ea typeface="ヒラギノ角ゴ Pro W3" charset="0"/>
                <a:cs typeface="ヒラギノ角ゴ Pro W3" charset="0"/>
              </a:rPr>
              <a:t>. 2002;8(suppl 2):23-29.</a:t>
            </a: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11573" y="4415790"/>
            <a:ext cx="6231467" cy="4183380"/>
          </a:xfrm>
        </p:spPr>
        <p:txBody>
          <a:bodyPr/>
          <a:lstStyle/>
          <a:p>
            <a:r>
              <a:rPr lang="en-US" b="1"/>
              <a:t>Clinical Contributors to Inhibitor Development</a:t>
            </a:r>
          </a:p>
          <a:p>
            <a:pPr>
              <a:buFontTx/>
              <a:buChar char="•"/>
            </a:pPr>
            <a:r>
              <a:rPr lang="en-US"/>
              <a:t>In addition to the influence of the specific FVIII mutation underlying a patient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FVIII deficiency (detailed on a later slide), known or potential predictors of inhibitor development include a severe hemophilia A phenotype; a family history of inhibitors; African heritage; young age at initiation of replacement therapy; number of FVIII infusions; and, possibly, an inflammatory event (eg, vaccination or infection) coincident with initial exposure to FVIII concentrate</a:t>
            </a:r>
          </a:p>
          <a:p>
            <a:pPr>
              <a:buFontTx/>
              <a:buChar char="•"/>
            </a:pPr>
            <a:r>
              <a:rPr lang="en-US"/>
              <a:t>Some of these factors are possibly expressions of underlying genetics rather than independent predictors</a:t>
            </a:r>
          </a:p>
          <a:p>
            <a:pPr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5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D84EE-52C2-7246-8F74-EF76484C83D2}" type="slidenum">
              <a:rPr lang="en-US"/>
              <a:pPr/>
              <a:t>102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46612" cy="348456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1767"/>
          </a:xfrm>
          <a:ln/>
        </p:spPr>
        <p:txBody>
          <a:bodyPr lIns="91432" tIns="45715" rIns="91432" bIns="45715"/>
          <a:lstStyle/>
          <a:p>
            <a:r>
              <a:rPr lang="en-US"/>
              <a:t>Legend:	VSD = ventricular septal defect.</a:t>
            </a:r>
          </a:p>
          <a:p>
            <a:r>
              <a:rPr lang="en-US"/>
              <a:t>	NP = normal plasma.</a:t>
            </a:r>
          </a:p>
          <a:p>
            <a:r>
              <a:rPr lang="en-US"/>
              <a:t>	TTP = thrombotic thrombocytopenic purpura.</a:t>
            </a:r>
          </a:p>
          <a:p>
            <a:r>
              <a:rPr lang="en-US"/>
              <a:t>	Types 2A, 2B, 1, and 3 refer to subtypes of VWD.</a:t>
            </a:r>
          </a:p>
        </p:txBody>
      </p:sp>
    </p:spTree>
    <p:extLst>
      <p:ext uri="{BB962C8B-B14F-4D97-AF65-F5344CB8AC3E}">
        <p14:creationId xmlns:p14="http://schemas.microsoft.com/office/powerpoint/2010/main" val="303876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BD544-B031-4346-B8BE-96F92CDAF6C8}" type="slidenum">
              <a:rPr lang="en-US"/>
              <a:pPr/>
              <a:t>103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46612" cy="348456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1767"/>
          </a:xfrm>
        </p:spPr>
        <p:txBody>
          <a:bodyPr/>
          <a:lstStyle/>
          <a:p>
            <a:r>
              <a:rPr lang="en-US"/>
              <a:t>Blood type is known to influence VWF plasma levels. The presence </a:t>
            </a:r>
            <a:br>
              <a:rPr lang="en-US"/>
            </a:br>
            <a:r>
              <a:rPr lang="en-US"/>
              <a:t>of the ABO blood group has a significant influence on VWF antigen </a:t>
            </a:r>
            <a:br>
              <a:rPr lang="en-US"/>
            </a:br>
            <a:r>
              <a:rPr lang="en-US"/>
              <a:t>assay (VWF:Ag) values; individuals with blood group O have the </a:t>
            </a:r>
            <a:br>
              <a:rPr lang="en-US"/>
            </a:br>
            <a:r>
              <a:rPr lang="en-US"/>
              <a:t>lowest mean VWF:Ag level (mean 74.8 U/dL), followed by group A </a:t>
            </a:r>
            <a:br>
              <a:rPr lang="en-US"/>
            </a:br>
            <a:r>
              <a:rPr lang="en-US"/>
              <a:t>(mean 105.9 U/dL), then group B (mean 116.9 U/dL), and finally group AB (mean 123.3 U/dL).</a:t>
            </a:r>
            <a:r>
              <a:rPr lang="en-US" baseline="30000"/>
              <a:t>10</a:t>
            </a:r>
          </a:p>
          <a:p>
            <a:endParaRPr lang="en-US"/>
          </a:p>
          <a:p>
            <a:r>
              <a:rPr lang="en-US"/>
              <a:t>Type I VWD is found more frequently in individuals with blood type O, which may be a result of decreased concentrations of structurally </a:t>
            </a:r>
            <a:br>
              <a:rPr lang="en-US"/>
            </a:br>
            <a:r>
              <a:rPr lang="en-US"/>
              <a:t>normal VWF on the basis of blood group rather than specific inherited abnormalities of VWF production or release.</a:t>
            </a:r>
            <a:r>
              <a:rPr lang="en-US" baseline="30000"/>
              <a:t>10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These ranges should be determined in each diagnostic laboratory, </a:t>
            </a:r>
            <a:br>
              <a:rPr lang="en-US"/>
            </a:br>
            <a:r>
              <a:rPr lang="en-US"/>
              <a:t>as there is local variation in the results of these assays on identical standards.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95456" y="257695"/>
            <a:ext cx="6833060" cy="3252268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5456" y="3740583"/>
            <a:ext cx="6833059" cy="1671925"/>
          </a:xfr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b="0" dirty="0"/>
              <a:t>Speaker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6B3C-DD9A-5F47-92DC-8D0C2397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822369-DD4F-A64F-8FBE-460AAB12AF27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9C88-5FC5-3C45-B4A6-CD23B401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70D4-10D2-FC49-8933-460869B0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E15B82-B716-3E4F-A62D-764CBC616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B4BA-77F7-854C-9381-CCB67726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E251E4-A4F5-8049-9403-568B14079F31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FDA10-CF2C-E94E-B88E-E5C766CC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CB88-E26B-2746-81F1-E61FAFAA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1FD50D-FD06-CC41-9B36-AE578ECBC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63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73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091" y="1825625"/>
            <a:ext cx="574270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20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7" y="365125"/>
            <a:ext cx="1166552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18" y="1681163"/>
            <a:ext cx="57389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618" y="2505075"/>
            <a:ext cx="573895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11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611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9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61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1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332509"/>
            <a:ext cx="4476461" cy="172489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32509"/>
            <a:ext cx="6172200" cy="5536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64" y="2057400"/>
            <a:ext cx="44764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18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3B04-3909-9F45-BCD9-03CE9A6E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EE9921-C18A-604F-9069-8A997880C8BA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B96B-090F-4348-BB84-288C0C15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4324-0123-B845-8B65-CB856CF8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8D5A93-B5B0-5D49-BF64-FE44E597D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8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5FBAF6-927D-8E42-806C-9682F08AD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7091" y="365125"/>
            <a:ext cx="116101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715126-FB0B-C442-B926-BAAEB1BFA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7091" y="1825625"/>
            <a:ext cx="1161010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8B250AD-5EEA-C24D-8F00-A6428F0E3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11775" y="1122363"/>
            <a:ext cx="6564313" cy="2387600"/>
          </a:xfrm>
        </p:spPr>
        <p:txBody>
          <a:bodyPr/>
          <a:lstStyle/>
          <a:p>
            <a:r>
              <a:rPr lang="en-US" altLang="en-US" sz="4800" dirty="0"/>
              <a:t>Inherited </a:t>
            </a:r>
            <a:br>
              <a:rPr lang="en-US" altLang="en-US" sz="4800" dirty="0"/>
            </a:br>
            <a:r>
              <a:rPr lang="en-US" altLang="en-US" sz="4800" dirty="0"/>
              <a:t>Bleeding Disorders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7DDFDEF-A768-42D4-A6F7-B1661D5162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11774" y="3703638"/>
            <a:ext cx="6564313" cy="1655762"/>
          </a:xfrm>
        </p:spPr>
        <p:txBody>
          <a:bodyPr/>
          <a:lstStyle/>
          <a:p>
            <a:r>
              <a:rPr lang="en-US" sz="2400" dirty="0"/>
              <a:t>Guy Young, MD</a:t>
            </a:r>
          </a:p>
          <a:p>
            <a:r>
              <a:rPr lang="en-US" sz="2400" dirty="0"/>
              <a:t>Children’s Hospital Los Angeles, University of Southern California Keck School of Medicine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 is the term used to describe deficiencies of factors VIII and IX</a:t>
            </a:r>
          </a:p>
          <a:p>
            <a:pPr lvl="1"/>
            <a:r>
              <a:rPr lang="en-US" dirty="0"/>
              <a:t>Also known as hemophilia A and B</a:t>
            </a:r>
          </a:p>
          <a:p>
            <a:r>
              <a:rPr lang="en-US" dirty="0"/>
              <a:t>Deficiencies of factors VIII and IX are inherited in an X-linked recessive pattern</a:t>
            </a:r>
          </a:p>
          <a:p>
            <a:r>
              <a:rPr lang="en-US" dirty="0"/>
              <a:t>Heterozygous females (i.e. carriers) can be symptomatic </a:t>
            </a:r>
          </a:p>
          <a:p>
            <a:pPr lvl="1"/>
            <a:r>
              <a:rPr lang="en-US" dirty="0"/>
              <a:t>Historically called symptomatic carriers but now referred to by their level of factor as mild (most often) or moderate (very rare) hemophilia</a:t>
            </a:r>
          </a:p>
        </p:txBody>
      </p:sp>
    </p:spTree>
    <p:extLst>
      <p:ext uri="{BB962C8B-B14F-4D97-AF65-F5344CB8AC3E}">
        <p14:creationId xmlns:p14="http://schemas.microsoft.com/office/powerpoint/2010/main" val="21582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0335"/>
            <a:ext cx="8229600" cy="1143000"/>
          </a:xfrm>
        </p:spPr>
        <p:txBody>
          <a:bodyPr/>
          <a:lstStyle/>
          <a:p>
            <a:pPr algn="ctr"/>
            <a:r>
              <a:rPr lang="en-US" sz="3600" dirty="0"/>
              <a:t>von Willebrand disease lab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180" y="1138432"/>
            <a:ext cx="8229600" cy="4525963"/>
          </a:xfrm>
        </p:spPr>
        <p:txBody>
          <a:bodyPr/>
          <a:lstStyle/>
          <a:p>
            <a:r>
              <a:rPr lang="en-US" sz="2000" dirty="0"/>
              <a:t>Screening</a:t>
            </a:r>
          </a:p>
          <a:p>
            <a:pPr lvl="1"/>
            <a:r>
              <a:rPr lang="en-US" sz="1800" dirty="0"/>
              <a:t>No screening tests rule out </a:t>
            </a:r>
            <a:r>
              <a:rPr lang="en-US" sz="1800" dirty="0" err="1"/>
              <a:t>vWD</a:t>
            </a:r>
            <a:r>
              <a:rPr lang="en-US" sz="1800" dirty="0"/>
              <a:t> (PT is normal, PTT is only abnormal if FVIII is low, bleeding time and PFA-100 are not sufficiently sensitive)</a:t>
            </a:r>
          </a:p>
          <a:p>
            <a:r>
              <a:rPr lang="en-US" sz="2000" dirty="0"/>
              <a:t>Diagnostic tests</a:t>
            </a:r>
          </a:p>
          <a:p>
            <a:pPr lvl="1"/>
            <a:r>
              <a:rPr lang="en-US" sz="1800" dirty="0"/>
              <a:t>VWF antigen (</a:t>
            </a:r>
            <a:r>
              <a:rPr lang="en-US" sz="1800" dirty="0" err="1"/>
              <a:t>VWF:Ag</a:t>
            </a:r>
            <a:r>
              <a:rPr lang="en-US" sz="1800" dirty="0"/>
              <a:t>)</a:t>
            </a:r>
          </a:p>
          <a:p>
            <a:pPr lvl="2"/>
            <a:r>
              <a:rPr lang="en-US" sz="1800" dirty="0"/>
              <a:t>Immunologic test for the presence of </a:t>
            </a:r>
            <a:r>
              <a:rPr lang="en-US" sz="1800" dirty="0" err="1"/>
              <a:t>vWF</a:t>
            </a:r>
            <a:r>
              <a:rPr lang="en-US" sz="1800" dirty="0"/>
              <a:t> in plasma (doesn’t assess function)</a:t>
            </a:r>
          </a:p>
          <a:p>
            <a:pPr lvl="1"/>
            <a:r>
              <a:rPr lang="en-US" sz="1800" dirty="0"/>
              <a:t>Ristocetin cofactor activity (</a:t>
            </a:r>
            <a:r>
              <a:rPr lang="en-US" sz="1800" dirty="0" err="1"/>
              <a:t>VWF:Rcof</a:t>
            </a:r>
            <a:r>
              <a:rPr lang="en-US" sz="1800" dirty="0"/>
              <a:t>)</a:t>
            </a:r>
          </a:p>
          <a:p>
            <a:pPr lvl="2"/>
            <a:r>
              <a:rPr lang="en-US" sz="1800" dirty="0"/>
              <a:t>Platelet aggregation based test assessing </a:t>
            </a:r>
            <a:r>
              <a:rPr lang="en-US" sz="1800" dirty="0" err="1"/>
              <a:t>vWF</a:t>
            </a:r>
            <a:r>
              <a:rPr lang="en-US" sz="1800" dirty="0"/>
              <a:t> platelet binding function</a:t>
            </a:r>
          </a:p>
          <a:p>
            <a:pPr lvl="1"/>
            <a:r>
              <a:rPr lang="en-US" sz="1800" dirty="0"/>
              <a:t>Factor VIII activity (same assay as for hemophilia)</a:t>
            </a:r>
          </a:p>
          <a:p>
            <a:pPr lvl="2"/>
            <a:r>
              <a:rPr lang="en-US" sz="1800" dirty="0"/>
              <a:t>Assesses FVIII activity in blood and assesses </a:t>
            </a:r>
            <a:r>
              <a:rPr lang="en-US" sz="1800" dirty="0" err="1"/>
              <a:t>vWF:FVIII</a:t>
            </a:r>
            <a:r>
              <a:rPr lang="en-US" sz="1800" dirty="0"/>
              <a:t> binding function</a:t>
            </a:r>
          </a:p>
          <a:p>
            <a:pPr lvl="1"/>
            <a:r>
              <a:rPr lang="en-US" sz="1800" dirty="0" err="1"/>
              <a:t>vWF</a:t>
            </a:r>
            <a:r>
              <a:rPr lang="en-US" sz="1800" dirty="0"/>
              <a:t> multimer analysis</a:t>
            </a:r>
          </a:p>
          <a:p>
            <a:pPr lvl="2"/>
            <a:r>
              <a:rPr lang="en-US" sz="1800" dirty="0"/>
              <a:t>Assesses molecular structure of </a:t>
            </a:r>
            <a:r>
              <a:rPr lang="en-US" sz="1800" dirty="0" err="1"/>
              <a:t>vWF</a:t>
            </a:r>
            <a:r>
              <a:rPr lang="en-US" sz="1800" dirty="0"/>
              <a:t> on an </a:t>
            </a:r>
            <a:r>
              <a:rPr lang="en-US" sz="1800" dirty="0" err="1"/>
              <a:t>agarose</a:t>
            </a:r>
            <a:r>
              <a:rPr lang="en-US" sz="1800" dirty="0"/>
              <a:t> gel (</a:t>
            </a:r>
            <a:r>
              <a:rPr lang="en-US" sz="1800" dirty="0" err="1"/>
              <a:t>vWF</a:t>
            </a:r>
            <a:r>
              <a:rPr lang="en-US" sz="1800" dirty="0"/>
              <a:t> is normally present in a variety of sizes termed high, intermediate, and low molecular weight multimers)</a:t>
            </a:r>
          </a:p>
        </p:txBody>
      </p:sp>
    </p:spTree>
    <p:extLst>
      <p:ext uri="{BB962C8B-B14F-4D97-AF65-F5344CB8AC3E}">
        <p14:creationId xmlns:p14="http://schemas.microsoft.com/office/powerpoint/2010/main" val="261197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534400" cy="808038"/>
          </a:xfrm>
        </p:spPr>
        <p:txBody>
          <a:bodyPr/>
          <a:lstStyle/>
          <a:p>
            <a:pPr algn="ctr"/>
            <a:r>
              <a:rPr lang="en-US" sz="3600" dirty="0"/>
              <a:t>VWD classification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76400" y="1371601"/>
          <a:ext cx="8534400" cy="47629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2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FVIII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VWF:Ag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RCoF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Multimers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4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sizes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7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Decreased large and intermediate MW multimers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7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Increased </a:t>
                      </a:r>
                      <a:r>
                        <a:rPr lang="en-US" sz="1600" dirty="0" err="1"/>
                        <a:t>plt</a:t>
                      </a:r>
                      <a:r>
                        <a:rPr lang="en-US" sz="1600" dirty="0"/>
                        <a:t> aggregation</a:t>
                      </a:r>
                      <a:r>
                        <a:rPr lang="en-US" sz="1600" baseline="0" dirty="0"/>
                        <a:t> with low dose ristocetin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Decreased large MW </a:t>
                      </a:r>
                      <a:r>
                        <a:rPr lang="en-US" sz="1600" baseline="0" dirty="0"/>
                        <a:t>multimers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2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wnl</a:t>
                      </a:r>
                      <a:r>
                        <a:rPr lang="en-US" sz="2400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sizes</a:t>
                      </a:r>
                      <a:r>
                        <a:rPr lang="en-US" sz="1600" baseline="0" dirty="0"/>
                        <a:t> present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2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sizes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8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Absent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Absent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Absent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 increase</a:t>
                      </a:r>
                      <a:r>
                        <a:rPr lang="en-US" sz="1600" baseline="0" dirty="0"/>
                        <a:t> in </a:t>
                      </a:r>
                      <a:r>
                        <a:rPr lang="en-US" sz="1600" baseline="0" dirty="0" err="1"/>
                        <a:t>plt</a:t>
                      </a:r>
                      <a:r>
                        <a:rPr lang="en-US" sz="1600" baseline="0" dirty="0"/>
                        <a:t> aggregation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Absent</a:t>
                      </a:r>
                    </a:p>
                    <a:p>
                      <a:pPr algn="l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3657600" y="1905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48200" y="1905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67400" y="1905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48200" y="33528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33528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82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912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3600" y="2514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67400" y="33528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53000" y="41910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91200" y="42672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43600" y="42672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2004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528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8674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48200" y="48006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14501" y="1825626"/>
            <a:ext cx="8461375" cy="5873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08151" y="5327650"/>
            <a:ext cx="8461375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55001" y="2432050"/>
            <a:ext cx="2016125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0801" y="3289300"/>
            <a:ext cx="1806574" cy="7429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38576" y="4076701"/>
            <a:ext cx="2543174" cy="6381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59077" y="4755293"/>
            <a:ext cx="1066799" cy="5111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16386" y="2460534"/>
            <a:ext cx="1046692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716386" y="3219522"/>
            <a:ext cx="1046692" cy="800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731874" y="4042774"/>
            <a:ext cx="1062181" cy="7125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718864" y="4755674"/>
            <a:ext cx="1075190" cy="5107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4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 rot="18120000">
            <a:off x="5849762" y="1311375"/>
            <a:ext cx="5289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VSD</a:t>
            </a:r>
            <a:endParaRPr lang="en-US" sz="2300">
              <a:latin typeface="Helvetica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 rot="18120000">
            <a:off x="6311724" y="1311376"/>
            <a:ext cx="5289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VSD</a:t>
            </a:r>
            <a:endParaRPr lang="en-US" sz="2300">
              <a:latin typeface="Helvetica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 rot="18120000">
            <a:off x="6753084" y="1386782"/>
            <a:ext cx="3574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NP</a:t>
            </a:r>
            <a:endParaRPr lang="en-US" sz="2300">
              <a:latin typeface="Helvetica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 rot="18120000">
            <a:off x="7066789" y="1320107"/>
            <a:ext cx="48571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TTP</a:t>
            </a:r>
            <a:endParaRPr lang="en-US" sz="2300">
              <a:latin typeface="Helvetica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 rot="18120000">
            <a:off x="7295918" y="1158975"/>
            <a:ext cx="86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2A</a:t>
            </a:r>
            <a:endParaRPr lang="en-US" sz="2300">
              <a:latin typeface="Helvetica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 rot="18120000">
            <a:off x="7717399" y="1136750"/>
            <a:ext cx="86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2B</a:t>
            </a:r>
            <a:endParaRPr lang="en-US" sz="2300">
              <a:latin typeface="Helvetica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 rot="18120000">
            <a:off x="8145267" y="1228032"/>
            <a:ext cx="6973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1</a:t>
            </a:r>
            <a:endParaRPr lang="en-US" sz="2300">
              <a:latin typeface="Helvetica" charset="0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 rot="18120000">
            <a:off x="8575479" y="1229619"/>
            <a:ext cx="6973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2000">
                <a:latin typeface="Helvetica" charset="0"/>
              </a:rPr>
              <a:t>type 3</a:t>
            </a:r>
            <a:endParaRPr lang="en-US" sz="2300">
              <a:latin typeface="Helvetica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6661150" y="6340475"/>
            <a:ext cx="129683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57250"/>
            <a:r>
              <a:rPr lang="en-US" sz="1500">
                <a:latin typeface="Helvetica" charset="0"/>
              </a:rPr>
              <a:t>0.65% agarose</a:t>
            </a:r>
            <a:endParaRPr lang="en-US" sz="2300">
              <a:latin typeface="Helvetica" charset="0"/>
            </a:endParaRP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9" y="1765301"/>
            <a:ext cx="3203575" cy="44878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5868988" y="1765301"/>
            <a:ext cx="3198812" cy="448151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707239" y="1997432"/>
            <a:ext cx="4114800" cy="4794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7967" tIns="48983" rIns="97967" bIns="48983">
            <a:spAutoFit/>
          </a:bodyPr>
          <a:lstStyle>
            <a:lvl1pPr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88950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79488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68438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60563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177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749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321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89363"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dirty="0">
                <a:latin typeface="Helvetica" charset="0"/>
              </a:rPr>
              <a:t>Plasma VWF Multimers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15126" y="27781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32776" y="28035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61401" y="28035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39026" y="2819400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35901" y="2803525"/>
            <a:ext cx="349249" cy="3429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5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66080" y="1695782"/>
            <a:ext cx="7975600" cy="3921125"/>
          </a:xfrm>
        </p:spPr>
        <p:txBody>
          <a:bodyPr/>
          <a:lstStyle/>
          <a:p>
            <a:pPr marL="373063" indent="-373063" defTabSz="979488">
              <a:buNone/>
            </a:pPr>
            <a:r>
              <a:rPr lang="en-US" u="sng" dirty="0">
                <a:cs typeface="Arial"/>
              </a:rPr>
              <a:t>Blood Type		Lower </a:t>
            </a:r>
            <a:r>
              <a:rPr lang="en-US" u="sng" dirty="0" err="1">
                <a:cs typeface="Arial"/>
              </a:rPr>
              <a:t>VWF:Ag</a:t>
            </a:r>
            <a:r>
              <a:rPr lang="en-US" u="sng" dirty="0">
                <a:cs typeface="Arial"/>
              </a:rPr>
              <a:t> Limit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O		35.6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74.8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A		48.0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105.9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B			56.8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116.9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  <a:p>
            <a:pPr marL="373063" indent="-373063" defTabSz="979488">
              <a:buNone/>
            </a:pPr>
            <a:r>
              <a:rPr lang="en-US" dirty="0">
                <a:cs typeface="Arial"/>
              </a:rPr>
              <a:t>Type AB		63.8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 (mean 123.3 U/</a:t>
            </a:r>
            <a:r>
              <a:rPr lang="en-US" dirty="0" err="1">
                <a:cs typeface="Arial"/>
              </a:rPr>
              <a:t>dL</a:t>
            </a:r>
            <a:r>
              <a:rPr lang="en-US" dirty="0">
                <a:cs typeface="Arial"/>
              </a:rPr>
              <a:t>)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1676400" y="730545"/>
            <a:ext cx="8534400" cy="808038"/>
          </a:xfrm>
        </p:spPr>
        <p:txBody>
          <a:bodyPr/>
          <a:lstStyle/>
          <a:p>
            <a:pPr algn="ctr" defTabSz="979488"/>
            <a:r>
              <a:rPr lang="en-US" sz="4000" dirty="0">
                <a:cs typeface="Arial"/>
              </a:rPr>
              <a:t>VWF Levels: Influence of Blood Type</a:t>
            </a:r>
          </a:p>
        </p:txBody>
      </p:sp>
    </p:spTree>
    <p:extLst>
      <p:ext uri="{BB962C8B-B14F-4D97-AF65-F5344CB8AC3E}">
        <p14:creationId xmlns:p14="http://schemas.microsoft.com/office/powerpoint/2010/main" val="42507364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03" y="292118"/>
            <a:ext cx="8534400" cy="808038"/>
          </a:xfrm>
        </p:spPr>
        <p:txBody>
          <a:bodyPr/>
          <a:lstStyle/>
          <a:p>
            <a:pPr algn="ctr"/>
            <a:r>
              <a:rPr lang="en-US" sz="3600" dirty="0"/>
              <a:t>Treatment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280" y="1085573"/>
            <a:ext cx="8534400" cy="4602163"/>
          </a:xfrm>
        </p:spPr>
        <p:txBody>
          <a:bodyPr/>
          <a:lstStyle/>
          <a:p>
            <a:r>
              <a:rPr lang="en-US" sz="2400" dirty="0"/>
              <a:t>Increase circulating </a:t>
            </a:r>
            <a:r>
              <a:rPr lang="en-US" sz="2400" dirty="0" err="1"/>
              <a:t>vWF</a:t>
            </a:r>
            <a:endParaRPr lang="en-US" sz="2400" dirty="0"/>
          </a:p>
          <a:p>
            <a:pPr lvl="1"/>
            <a:r>
              <a:rPr lang="en-US" sz="2000" dirty="0" err="1"/>
              <a:t>Desmopressin</a:t>
            </a:r>
            <a:r>
              <a:rPr lang="en-US" sz="2000" dirty="0"/>
              <a:t> (DDAVP)</a:t>
            </a:r>
          </a:p>
          <a:p>
            <a:pPr lvl="2"/>
            <a:r>
              <a:rPr lang="en-US" dirty="0"/>
              <a:t>Releases stored </a:t>
            </a:r>
            <a:r>
              <a:rPr lang="en-US" dirty="0" err="1"/>
              <a:t>vWF</a:t>
            </a:r>
            <a:r>
              <a:rPr lang="en-US" dirty="0"/>
              <a:t> from </a:t>
            </a:r>
            <a:r>
              <a:rPr lang="en-US" dirty="0" err="1"/>
              <a:t>Weibel</a:t>
            </a:r>
            <a:r>
              <a:rPr lang="en-US" dirty="0"/>
              <a:t>-Palade bodies in endothelium</a:t>
            </a:r>
          </a:p>
          <a:p>
            <a:pPr lvl="1"/>
            <a:r>
              <a:rPr lang="en-US" sz="2000" dirty="0"/>
              <a:t>Replacement with plasma-derived </a:t>
            </a:r>
            <a:r>
              <a:rPr lang="en-US" sz="2000" dirty="0" err="1"/>
              <a:t>vWF</a:t>
            </a:r>
            <a:r>
              <a:rPr lang="en-US" sz="2000" dirty="0"/>
              <a:t> concentrate</a:t>
            </a:r>
          </a:p>
          <a:p>
            <a:r>
              <a:rPr lang="en-US" sz="2400" dirty="0"/>
              <a:t>Inhibit fibrinolysis</a:t>
            </a:r>
          </a:p>
          <a:p>
            <a:pPr lvl="1"/>
            <a:r>
              <a:rPr lang="en-US" sz="2000" dirty="0" err="1"/>
              <a:t>Antifibrinolytics</a:t>
            </a:r>
            <a:r>
              <a:rPr lang="en-US" sz="2000" dirty="0"/>
              <a:t> (described in detail in general </a:t>
            </a:r>
            <a:r>
              <a:rPr lang="en-US" sz="2000" dirty="0" err="1"/>
              <a:t>coag</a:t>
            </a:r>
            <a:r>
              <a:rPr lang="en-US" sz="2000" dirty="0"/>
              <a:t> talk)</a:t>
            </a:r>
          </a:p>
          <a:p>
            <a:r>
              <a:rPr lang="en-US" sz="2400" dirty="0"/>
              <a:t>Hormonal therapy</a:t>
            </a:r>
          </a:p>
          <a:p>
            <a:pPr lvl="1"/>
            <a:r>
              <a:rPr lang="en-US" sz="2000" dirty="0"/>
              <a:t>Effective for menorrhagia management</a:t>
            </a:r>
          </a:p>
          <a:p>
            <a:pPr lvl="2"/>
            <a:r>
              <a:rPr lang="en-US" dirty="0"/>
              <a:t>Estrogen increases </a:t>
            </a:r>
            <a:r>
              <a:rPr lang="en-US" dirty="0" err="1"/>
              <a:t>vWF</a:t>
            </a:r>
            <a:r>
              <a:rPr lang="en-US" dirty="0"/>
              <a:t> and FVIII</a:t>
            </a:r>
          </a:p>
          <a:p>
            <a:pPr lvl="2"/>
            <a:r>
              <a:rPr lang="en-US" dirty="0"/>
              <a:t>Reduced blood flow to endometrium</a:t>
            </a:r>
          </a:p>
          <a:p>
            <a:r>
              <a:rPr lang="en-US" sz="2400" dirty="0"/>
              <a:t>Topical therapy</a:t>
            </a:r>
          </a:p>
          <a:p>
            <a:pPr lvl="1"/>
            <a:r>
              <a:rPr lang="en-US" sz="2000" dirty="0" err="1"/>
              <a:t>Antifibrinolytics</a:t>
            </a:r>
            <a:r>
              <a:rPr lang="en-US" sz="2000" dirty="0"/>
              <a:t> for oral bleeding</a:t>
            </a:r>
          </a:p>
          <a:p>
            <a:pPr lvl="1"/>
            <a:r>
              <a:rPr lang="en-US" sz="2000" dirty="0"/>
              <a:t>Topical thrombin for oral or nose bleeding</a:t>
            </a:r>
          </a:p>
          <a:p>
            <a:pPr lvl="1"/>
            <a:r>
              <a:rPr lang="en-US" sz="2000" dirty="0"/>
              <a:t>Cellulose or collagen embedded gauze</a:t>
            </a:r>
          </a:p>
        </p:txBody>
      </p:sp>
    </p:spTree>
    <p:extLst>
      <p:ext uri="{BB962C8B-B14F-4D97-AF65-F5344CB8AC3E}">
        <p14:creationId xmlns:p14="http://schemas.microsoft.com/office/powerpoint/2010/main" val="180082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15015"/>
            <a:ext cx="8229600" cy="698500"/>
          </a:xfrm>
        </p:spPr>
        <p:txBody>
          <a:bodyPr/>
          <a:lstStyle/>
          <a:p>
            <a:r>
              <a:rPr lang="en-US" sz="3200" dirty="0"/>
              <a:t>Treatment by VWD type and Bleeding Situation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84481" y="1362886"/>
          <a:ext cx="8740589" cy="4790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34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1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6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  <a:r>
                        <a:rPr lang="en-US" baseline="0" dirty="0"/>
                        <a:t> 2A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2B, 2N,</a:t>
                      </a:r>
                      <a:r>
                        <a:rPr lang="en-US" baseline="0" dirty="0"/>
                        <a:t> 2M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Mild oral mucosal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DDAVP?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</a:p>
                    <a:p>
                      <a:r>
                        <a:rPr lang="en-US" sz="1600" baseline="0" dirty="0" err="1"/>
                        <a:t>vWF</a:t>
                      </a:r>
                      <a:r>
                        <a:rPr lang="en-US" sz="1600" baseline="0" dirty="0"/>
                        <a:t> replacement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</a:p>
                    <a:p>
                      <a:r>
                        <a:rPr lang="en-US" sz="1600" baseline="0" dirty="0" err="1"/>
                        <a:t>vWF</a:t>
                      </a:r>
                      <a:r>
                        <a:rPr lang="en-US" sz="1600" baseline="0" dirty="0"/>
                        <a:t> replacement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Menorrhagia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DDAVP?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Hormonal therapy</a:t>
                      </a:r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Deep</a:t>
                      </a:r>
                      <a:r>
                        <a:rPr lang="en-US" sz="1800" b="1" baseline="0" dirty="0"/>
                        <a:t> tissue Bleeding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Rare</a:t>
                      </a:r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Uncommon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Occasional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Minor</a:t>
                      </a:r>
                      <a:r>
                        <a:rPr lang="en-US" sz="1800" b="1" baseline="0" dirty="0"/>
                        <a:t> surgery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DDAVP?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</a:t>
                      </a:r>
                      <a:r>
                        <a:rPr lang="en-US" sz="1600" baseline="0" dirty="0"/>
                        <a:t> therapy</a:t>
                      </a:r>
                      <a:endParaRPr lang="en-US" sz="1600" dirty="0"/>
                    </a:p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Antifibirinolytics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Major</a:t>
                      </a:r>
                      <a:r>
                        <a:rPr lang="en-US" sz="1800" b="1" baseline="0" dirty="0"/>
                        <a:t> Surgery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vWF</a:t>
                      </a:r>
                      <a:r>
                        <a:rPr lang="en-US" sz="1600" dirty="0"/>
                        <a:t> replacement</a:t>
                      </a:r>
                    </a:p>
                    <a:p>
                      <a:r>
                        <a:rPr lang="en-US" sz="1600" dirty="0" err="1"/>
                        <a:t>Antifibrinolytics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32127" y="1746251"/>
            <a:ext cx="1523999" cy="7778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57527" y="2581275"/>
            <a:ext cx="1625599" cy="10223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6776" y="1755775"/>
            <a:ext cx="1609724" cy="18478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1651" y="4264026"/>
            <a:ext cx="3371849" cy="103340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51176" y="5338331"/>
            <a:ext cx="3362324" cy="7588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91276" y="1771650"/>
            <a:ext cx="3498849" cy="43878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</a:t>
            </a:r>
          </a:p>
          <a:p>
            <a:r>
              <a:rPr lang="en-US" dirty="0"/>
              <a:t>von Willebrand disease</a:t>
            </a:r>
          </a:p>
          <a:p>
            <a:r>
              <a:rPr lang="en-US" dirty="0"/>
              <a:t>Rare bleeding disorders</a:t>
            </a:r>
          </a:p>
        </p:txBody>
      </p:sp>
    </p:spTree>
    <p:extLst>
      <p:ext uri="{BB962C8B-B14F-4D97-AF65-F5344CB8AC3E}">
        <p14:creationId xmlns:p14="http://schemas.microsoft.com/office/powerpoint/2010/main" val="40315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7548" y="282152"/>
            <a:ext cx="5507985" cy="409243"/>
          </a:xfrm>
        </p:spPr>
        <p:txBody>
          <a:bodyPr>
            <a:noAutofit/>
          </a:bodyPr>
          <a:lstStyle/>
          <a:p>
            <a:r>
              <a:rPr lang="en-US" sz="2800" dirty="0"/>
              <a:t>Characteristics of factor deficiencies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869405" y="1052430"/>
          <a:ext cx="7985878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Bleeding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 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Fibrinogen</a:t>
                      </a:r>
                      <a:r>
                        <a:rPr lang="en-US" baseline="0" dirty="0"/>
                        <a:t> (I)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Post-trauma/surgery</a:t>
                      </a:r>
                    </a:p>
                    <a:p>
                      <a:r>
                        <a:rPr lang="en-US" dirty="0"/>
                        <a:t>Soft</a:t>
                      </a:r>
                      <a:r>
                        <a:rPr lang="en-US" baseline="0" dirty="0"/>
                        <a:t> tissue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Splenic</a:t>
                      </a:r>
                      <a:r>
                        <a:rPr lang="en-US" baseline="0" dirty="0"/>
                        <a:t> rupture</a:t>
                      </a:r>
                    </a:p>
                    <a:p>
                      <a:r>
                        <a:rPr lang="en-US" baseline="0" dirty="0"/>
                        <a:t>Pregnancy loss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Prothrombin (II)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</a:t>
                      </a:r>
                      <a:r>
                        <a:rPr lang="en-US" baseline="0" dirty="0"/>
                        <a:t> to hemophilia?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Extremely</a:t>
                      </a:r>
                      <a:r>
                        <a:rPr lang="en-US" baseline="0" dirty="0"/>
                        <a:t> 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hemophilia?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Extremely 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hemophilia (mild, moderate, severe based on</a:t>
                      </a:r>
                      <a:r>
                        <a:rPr lang="en-US" baseline="0" dirty="0"/>
                        <a:t> levels)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Intracranial</a:t>
                      </a:r>
                      <a:r>
                        <a:rPr lang="en-US" baseline="0" dirty="0"/>
                        <a:t> hemorrhage can occur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Intracranial</a:t>
                      </a:r>
                      <a:r>
                        <a:rPr lang="en-US" baseline="0" dirty="0"/>
                        <a:t> hemorrhage relatively (to other deficiencies) common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Post-trauma/surgery</a:t>
                      </a:r>
                    </a:p>
                    <a:p>
                      <a:r>
                        <a:rPr lang="en-US" dirty="0" err="1"/>
                        <a:t>M</a:t>
                      </a:r>
                      <a:r>
                        <a:rPr lang="en-US"/>
                        <a:t>ucocutaneous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Common in Ashkenazi Jews</a:t>
                      </a:r>
                    </a:p>
                    <a:p>
                      <a:r>
                        <a:rPr lang="en-US" dirty="0"/>
                        <a:t>Most</a:t>
                      </a:r>
                      <a:r>
                        <a:rPr lang="en-US" baseline="0" dirty="0"/>
                        <a:t> patients don’t bleed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Umbilical</a:t>
                      </a:r>
                      <a:r>
                        <a:rPr lang="en-US" baseline="0" dirty="0"/>
                        <a:t> stump bleeding</a:t>
                      </a:r>
                    </a:p>
                    <a:p>
                      <a:r>
                        <a:rPr lang="en-US" baseline="0" dirty="0"/>
                        <a:t>Intracranial hemorrhage common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Highest (relative)</a:t>
                      </a:r>
                      <a:r>
                        <a:rPr lang="en-US" baseline="0" dirty="0"/>
                        <a:t> prevalence of causing intracranial hemorrhage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581777" y="1428751"/>
            <a:ext cx="1641474" cy="5873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5427" y="2063751"/>
            <a:ext cx="1641474" cy="6921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13202" y="2819401"/>
            <a:ext cx="2479673" cy="9270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13202" y="3787776"/>
            <a:ext cx="2495548" cy="8159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1452" y="4629151"/>
            <a:ext cx="5829298" cy="6254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81452" y="5264151"/>
            <a:ext cx="5829298" cy="11810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7548" y="267033"/>
            <a:ext cx="5507985" cy="624942"/>
          </a:xfrm>
        </p:spPr>
        <p:txBody>
          <a:bodyPr>
            <a:noAutofit/>
          </a:bodyPr>
          <a:lstStyle/>
          <a:p>
            <a:r>
              <a:rPr lang="en-US" sz="2800" dirty="0"/>
              <a:t>Characteristics of factor deficiencies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718203" y="1339676"/>
          <a:ext cx="8477476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5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Inheritance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Fibrinogen</a:t>
                      </a:r>
                      <a:r>
                        <a:rPr lang="en-US" baseline="0" dirty="0"/>
                        <a:t> (I)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pdFib</a:t>
                      </a:r>
                      <a:r>
                        <a:rPr lang="en-US" dirty="0"/>
                        <a:t> concentrate</a:t>
                      </a:r>
                    </a:p>
                    <a:p>
                      <a:r>
                        <a:rPr lang="en-US" dirty="0"/>
                        <a:t>Cryoprecipitate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Prothrombin (II)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1:2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</a:t>
                      </a:r>
                      <a:r>
                        <a:rPr lang="en-US" baseline="0" dirty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FFP,</a:t>
                      </a:r>
                      <a:r>
                        <a:rPr lang="en-US" baseline="0" dirty="0"/>
                        <a:t> Platelet </a:t>
                      </a:r>
                      <a:r>
                        <a:rPr lang="en-US" baseline="0" dirty="0" err="1"/>
                        <a:t>tx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rFVIIa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</a:t>
                      </a:r>
                      <a:r>
                        <a:rPr lang="en-US" baseline="0" dirty="0"/>
                        <a:t> million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 million</a:t>
                      </a:r>
                    </a:p>
                    <a:p>
                      <a:r>
                        <a:rPr lang="en-US" dirty="0"/>
                        <a:t>1:10 Ashkenazi Jews (het)</a:t>
                      </a:r>
                    </a:p>
                    <a:p>
                      <a:r>
                        <a:rPr lang="en-US" dirty="0"/>
                        <a:t>1:200-400 are affected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FFP</a:t>
                      </a:r>
                    </a:p>
                    <a:p>
                      <a:r>
                        <a:rPr lang="en-US" dirty="0" err="1"/>
                        <a:t>pdFXI</a:t>
                      </a:r>
                      <a:r>
                        <a:rPr lang="en-US" dirty="0"/>
                        <a:t> concentrate only in Israel, Europe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 XIII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pdFXIII</a:t>
                      </a:r>
                      <a:r>
                        <a:rPr lang="en-US" dirty="0"/>
                        <a:t> and </a:t>
                      </a:r>
                      <a:r>
                        <a:rPr lang="en-US" dirty="0" err="1"/>
                        <a:t>rFXIII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conce</a:t>
                      </a:r>
                      <a:r>
                        <a:rPr lang="en-US" baseline="0" dirty="0"/>
                        <a:t>ntrate</a:t>
                      </a:r>
                      <a:endParaRPr lang="en-US" dirty="0"/>
                    </a:p>
                    <a:p>
                      <a:r>
                        <a:rPr lang="en-US" dirty="0"/>
                        <a:t>cryoprecipitate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0" y="5941180"/>
            <a:ext cx="849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het-heterozygote, conc.-concentrate, </a:t>
            </a:r>
            <a:r>
              <a:rPr lang="en-US" sz="1600" dirty="0" err="1"/>
              <a:t>tx</a:t>
            </a:r>
            <a:r>
              <a:rPr lang="en-US" sz="1600" dirty="0"/>
              <a:t>-transfusion, </a:t>
            </a:r>
            <a:r>
              <a:rPr lang="en-US" sz="1600" dirty="0" err="1"/>
              <a:t>pd</a:t>
            </a:r>
            <a:r>
              <a:rPr lang="en-US" sz="1600" dirty="0"/>
              <a:t>-plasma-derived, r-recombinant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8052" y="1698626"/>
            <a:ext cx="3013073" cy="36988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79802" y="4143377"/>
            <a:ext cx="2965448" cy="60324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11928" y="1698626"/>
            <a:ext cx="1318529" cy="36829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30457" y="1698625"/>
            <a:ext cx="2297795" cy="39291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err="1"/>
              <a:t>Dysfibrinogenemia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Rare inherited disorder due to a dysfunctional fibrinogen</a:t>
            </a:r>
          </a:p>
          <a:p>
            <a:r>
              <a:rPr lang="en-US" sz="2400" dirty="0"/>
              <a:t>Can cause bleeding or thrombosis</a:t>
            </a:r>
          </a:p>
          <a:p>
            <a:pPr lvl="1"/>
            <a:r>
              <a:rPr lang="en-US" sz="2000" dirty="0"/>
              <a:t>Bleeding due to </a:t>
            </a:r>
            <a:r>
              <a:rPr lang="en-US" sz="2000" dirty="0" err="1"/>
              <a:t>dysfibrinogens</a:t>
            </a:r>
            <a:r>
              <a:rPr lang="en-US" sz="2000" dirty="0"/>
              <a:t> with loss of proper clot forming structure</a:t>
            </a:r>
          </a:p>
          <a:p>
            <a:pPr lvl="1"/>
            <a:r>
              <a:rPr lang="en-US" sz="2000" dirty="0"/>
              <a:t>Thrombosis due to </a:t>
            </a:r>
            <a:r>
              <a:rPr lang="en-US" sz="2000" dirty="0" err="1"/>
              <a:t>dysfibrinogens</a:t>
            </a:r>
            <a:r>
              <a:rPr lang="en-US" sz="2000" dirty="0"/>
              <a:t> which resist fibrinolysis</a:t>
            </a:r>
          </a:p>
          <a:p>
            <a:r>
              <a:rPr lang="en-US" sz="2400" dirty="0"/>
              <a:t>Lab findings: prolonged thrombin time, abnormal ratio of fibrinogen antigen to fibrinogen function</a:t>
            </a:r>
          </a:p>
          <a:p>
            <a:r>
              <a:rPr lang="en-US" sz="2400" dirty="0"/>
              <a:t>Treatment</a:t>
            </a:r>
          </a:p>
          <a:p>
            <a:pPr lvl="1"/>
            <a:r>
              <a:rPr lang="en-US" sz="2000" dirty="0"/>
              <a:t>Bleeding</a:t>
            </a:r>
          </a:p>
          <a:p>
            <a:pPr lvl="2"/>
            <a:r>
              <a:rPr lang="en-US" dirty="0"/>
              <a:t>Replace fibrinogen with </a:t>
            </a:r>
            <a:r>
              <a:rPr lang="en-US" dirty="0" err="1"/>
              <a:t>pd</a:t>
            </a:r>
            <a:r>
              <a:rPr lang="en-US" dirty="0"/>
              <a:t>-fibrinogen concentrate or cryoprecipitate</a:t>
            </a:r>
          </a:p>
          <a:p>
            <a:pPr lvl="1"/>
            <a:r>
              <a:rPr lang="en-US" sz="2000" dirty="0"/>
              <a:t>Thrombosis</a:t>
            </a:r>
          </a:p>
          <a:p>
            <a:pPr lvl="2"/>
            <a:r>
              <a:rPr lang="en-US" dirty="0"/>
              <a:t>Anticoagulation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484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Molecular Basis of </a:t>
            </a:r>
            <a:r>
              <a:rPr lang="en-US" sz="3200" dirty="0">
                <a:cs typeface="Arial" pitchFamily="34" charset="0"/>
              </a:rPr>
              <a:t>Hemophilia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Severe hemophilia A</a:t>
            </a:r>
          </a:p>
          <a:p>
            <a:pPr lvl="1"/>
            <a:r>
              <a:rPr lang="en-US" dirty="0">
                <a:cs typeface="Arial" pitchFamily="34" charset="0"/>
              </a:rPr>
              <a:t>40% to 50%: </a:t>
            </a:r>
            <a:r>
              <a:rPr lang="en-US" dirty="0" err="1">
                <a:cs typeface="Arial" pitchFamily="34" charset="0"/>
              </a:rPr>
              <a:t>Intron</a:t>
            </a:r>
            <a:r>
              <a:rPr lang="en-US" dirty="0">
                <a:cs typeface="Arial" pitchFamily="34" charset="0"/>
              </a:rPr>
              <a:t> 22 inversion in factor VIII gene</a:t>
            </a:r>
          </a:p>
          <a:p>
            <a:pPr lvl="1"/>
            <a:r>
              <a:rPr lang="en-US" dirty="0">
                <a:cs typeface="Arial" pitchFamily="34" charset="0"/>
              </a:rPr>
              <a:t>50%: Specific point mutations in exons or at splice junctions in factor VIII gene</a:t>
            </a:r>
          </a:p>
          <a:p>
            <a:pPr lvl="1"/>
            <a:r>
              <a:rPr lang="en-US" dirty="0">
                <a:cs typeface="Arial" pitchFamily="34" charset="0"/>
              </a:rPr>
              <a:t>5%: Deletions of varying size</a:t>
            </a:r>
          </a:p>
          <a:p>
            <a:pPr lvl="1"/>
            <a:r>
              <a:rPr lang="en-US" dirty="0">
                <a:cs typeface="Arial" pitchFamily="34" charset="0"/>
              </a:rPr>
              <a:t>5%: </a:t>
            </a:r>
            <a:r>
              <a:rPr lang="en-US" dirty="0" err="1">
                <a:cs typeface="Arial" pitchFamily="34" charset="0"/>
              </a:rPr>
              <a:t>Intron</a:t>
            </a:r>
            <a:r>
              <a:rPr lang="en-US" dirty="0">
                <a:cs typeface="Arial" pitchFamily="34" charset="0"/>
              </a:rPr>
              <a:t> 1 inversion</a:t>
            </a:r>
          </a:p>
          <a:p>
            <a:r>
              <a:rPr lang="en-US" dirty="0">
                <a:cs typeface="Arial" pitchFamily="34" charset="0"/>
              </a:rPr>
              <a:t>Mild and moderate hemophilia A</a:t>
            </a:r>
          </a:p>
          <a:p>
            <a:pPr lvl="1"/>
            <a:r>
              <a:rPr lang="en-US" dirty="0">
                <a:cs typeface="Arial" pitchFamily="34" charset="0"/>
              </a:rPr>
              <a:t>Point mutations in the factor VIII coding sequence</a:t>
            </a:r>
          </a:p>
          <a:p>
            <a:pPr lvl="1"/>
            <a:r>
              <a:rPr lang="en-US" dirty="0">
                <a:cs typeface="Arial" pitchFamily="34" charset="0"/>
              </a:rPr>
              <a:t>Differences in the location and nature of point mutation accounts for variations in severity</a:t>
            </a:r>
          </a:p>
        </p:txBody>
      </p:sp>
    </p:spTree>
    <p:extLst>
      <p:ext uri="{BB962C8B-B14F-4D97-AF65-F5344CB8AC3E}">
        <p14:creationId xmlns:p14="http://schemas.microsoft.com/office/powerpoint/2010/main" val="15681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Prolonged thrombin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r>
              <a:rPr lang="en-US" sz="2400" dirty="0"/>
              <a:t>Due to:</a:t>
            </a:r>
          </a:p>
          <a:p>
            <a:pPr lvl="1"/>
            <a:r>
              <a:rPr lang="en-US" sz="2000" dirty="0"/>
              <a:t>Absent or very low (less than 1g/L or 100mg/</a:t>
            </a:r>
            <a:r>
              <a:rPr lang="en-US" sz="2000" dirty="0" err="1"/>
              <a:t>dL</a:t>
            </a:r>
            <a:r>
              <a:rPr lang="en-US" sz="2000" dirty="0"/>
              <a:t>) of fibrinogen</a:t>
            </a:r>
          </a:p>
          <a:p>
            <a:pPr lvl="1"/>
            <a:r>
              <a:rPr lang="en-US" sz="2000" dirty="0" err="1"/>
              <a:t>Dysfibrinogenemia</a:t>
            </a:r>
            <a:endParaRPr lang="en-US" sz="2000" dirty="0"/>
          </a:p>
          <a:p>
            <a:pPr lvl="1"/>
            <a:r>
              <a:rPr lang="en-US" sz="2000" dirty="0"/>
              <a:t>Heparin contamination</a:t>
            </a:r>
          </a:p>
          <a:p>
            <a:r>
              <a:rPr lang="en-US" sz="2400" dirty="0"/>
              <a:t>Further evaluation</a:t>
            </a:r>
          </a:p>
          <a:p>
            <a:pPr lvl="1"/>
            <a:r>
              <a:rPr lang="en-US" sz="2000" dirty="0"/>
              <a:t>Ensure that there is no heparin contamination</a:t>
            </a:r>
          </a:p>
          <a:p>
            <a:pPr lvl="1"/>
            <a:r>
              <a:rPr lang="en-US" sz="2000" dirty="0"/>
              <a:t>Measure functional fibrinogen [clotting assay (</a:t>
            </a:r>
            <a:r>
              <a:rPr lang="en-US" sz="2000" dirty="0" err="1"/>
              <a:t>Clauss</a:t>
            </a:r>
            <a:r>
              <a:rPr lang="en-US" sz="2000" dirty="0"/>
              <a:t> method)]</a:t>
            </a:r>
          </a:p>
          <a:p>
            <a:pPr lvl="1"/>
            <a:r>
              <a:rPr lang="en-US" sz="2000" dirty="0"/>
              <a:t>If normal, measure fibrinogen antigen and function together to assess for </a:t>
            </a:r>
            <a:r>
              <a:rPr lang="en-US" sz="2000" dirty="0" err="1"/>
              <a:t>dysfibrinogens</a:t>
            </a:r>
            <a:endParaRPr lang="en-US" sz="2000" dirty="0"/>
          </a:p>
          <a:p>
            <a:pPr lvl="2"/>
            <a:r>
              <a:rPr lang="en-US" dirty="0"/>
              <a:t>Normal antigen and reduced function is suggestive of </a:t>
            </a:r>
            <a:r>
              <a:rPr lang="en-US" dirty="0" err="1"/>
              <a:t>dysfibrinogenemia</a:t>
            </a:r>
            <a:endParaRPr lang="en-US" dirty="0"/>
          </a:p>
          <a:p>
            <a:pPr lvl="1"/>
            <a:r>
              <a:rPr lang="en-US" sz="2000" dirty="0"/>
              <a:t>For patients on heparin, can measure the </a:t>
            </a:r>
            <a:r>
              <a:rPr lang="en-US" sz="2000" dirty="0" err="1"/>
              <a:t>Reptilase</a:t>
            </a:r>
            <a:r>
              <a:rPr lang="en-US" sz="2000" dirty="0"/>
              <a:t> time</a:t>
            </a:r>
          </a:p>
          <a:p>
            <a:pPr lvl="2"/>
            <a:r>
              <a:rPr lang="en-US" dirty="0"/>
              <a:t>Assesses fibrinogen conversion to fibrin (like thrombin time) and resistant to effects of heparin</a:t>
            </a:r>
          </a:p>
        </p:txBody>
      </p:sp>
    </p:spTree>
    <p:extLst>
      <p:ext uri="{BB962C8B-B14F-4D97-AF65-F5344CB8AC3E}">
        <p14:creationId xmlns:p14="http://schemas.microsoft.com/office/powerpoint/2010/main" val="19949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804" y="0"/>
            <a:ext cx="6121628" cy="781578"/>
          </a:xfrm>
        </p:spPr>
        <p:txBody>
          <a:bodyPr>
            <a:normAutofit/>
          </a:bodyPr>
          <a:lstStyle/>
          <a:p>
            <a:r>
              <a:rPr lang="en-US" sz="2800" dirty="0"/>
              <a:t>Appendix—ABP Outline and Slide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09" y="695965"/>
            <a:ext cx="8529821" cy="53445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Coagulation</a:t>
            </a:r>
          </a:p>
          <a:p>
            <a:pPr marL="857250" lvl="1" indent="-457200">
              <a:buFont typeface="+mj-lt"/>
              <a:buAutoNum type="arabicPeriod" startAt="2"/>
            </a:pPr>
            <a:r>
              <a:rPr lang="en-US" sz="2000" dirty="0"/>
              <a:t>Disorders of coagulation (diagnosis and therapy)</a:t>
            </a:r>
          </a:p>
          <a:p>
            <a:pPr marL="1082675" lvl="2" indent="-457200">
              <a:buFont typeface="+mj-lt"/>
              <a:buAutoNum type="alphaLcPeriod" startAt="3"/>
            </a:pPr>
            <a:r>
              <a:rPr lang="en-US" sz="1800" dirty="0"/>
              <a:t>Congenital hemorrhagic disorders</a:t>
            </a:r>
            <a:endParaRPr lang="en-US" dirty="0"/>
          </a:p>
          <a:p>
            <a:pPr marL="1308100" lvl="3" indent="-457200">
              <a:buFont typeface="+mj-lt"/>
              <a:buAutoNum type="romanLcPeriod"/>
            </a:pPr>
            <a:r>
              <a:rPr lang="en-US" sz="1600" dirty="0"/>
              <a:t>Factors VIII and IX</a:t>
            </a:r>
          </a:p>
          <a:p>
            <a:pPr marL="1765300" lvl="4" indent="-457200">
              <a:buFont typeface="+mj-lt"/>
              <a:buAutoNum type="alphaLcParenR"/>
            </a:pPr>
            <a:r>
              <a:rPr lang="en-US" sz="1600" dirty="0"/>
              <a:t>Clinical features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mode of inheritance for Factor VIII and IX deficiency (slides 5, 10)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that some hemophilia carriers are symptomatic (slides 10, 50)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differentiating characteristics of mild, moderate, and severe hemophilia A and B (slide 19)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Recognize the clinical features of retroperitoneal hemorrhage in a patient with hemophilia (slides 44-46)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Understand the relationship between age and the sites and frequency of bleeding episodes in a hemophiliac patient (slide 20)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risk factors for inhibitor development  (slides 77-80)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Recognize that inhibitors may be transient (slide 84)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clinical indications for the use of human recombinant activated factor VII concentrate  (slides 89-90)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Understand the molecular basis for hemophilia (slides 11-18)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72789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804" y="0"/>
            <a:ext cx="6121628" cy="781578"/>
          </a:xfrm>
        </p:spPr>
        <p:txBody>
          <a:bodyPr>
            <a:normAutofit/>
          </a:bodyPr>
          <a:lstStyle/>
          <a:p>
            <a:r>
              <a:rPr lang="en-US" sz="2800" dirty="0"/>
              <a:t>Appendix—ABP Outline and Slide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09" y="695965"/>
            <a:ext cx="8529821" cy="53445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Coagulation</a:t>
            </a:r>
          </a:p>
          <a:p>
            <a:pPr marL="857250" lvl="1" indent="-457200">
              <a:buFont typeface="+mj-lt"/>
              <a:buAutoNum type="arabicPeriod" startAt="2"/>
            </a:pPr>
            <a:r>
              <a:rPr lang="en-US" sz="2000" dirty="0"/>
              <a:t>Disorders of coagulation (diagnosis and therapy)</a:t>
            </a:r>
          </a:p>
          <a:p>
            <a:pPr marL="1082675" lvl="2" indent="-457200">
              <a:buFont typeface="+mj-lt"/>
              <a:buAutoNum type="alphaLcPeriod" startAt="3"/>
            </a:pPr>
            <a:r>
              <a:rPr lang="en-US" sz="1800" dirty="0"/>
              <a:t>Congenital hemorrhagic disorders</a:t>
            </a:r>
            <a:endParaRPr lang="en-US" dirty="0"/>
          </a:p>
          <a:p>
            <a:pPr marL="1308100" lvl="3" indent="-457200">
              <a:buFont typeface="+mj-lt"/>
              <a:buAutoNum type="romanLcPeriod"/>
            </a:pPr>
            <a:r>
              <a:rPr lang="en-US" sz="1600" dirty="0"/>
              <a:t>Factors VIII and IX</a:t>
            </a:r>
          </a:p>
          <a:p>
            <a:pPr marL="1765300" lvl="4" indent="-457200">
              <a:buFont typeface="+mj-lt"/>
              <a:buAutoNum type="alphaLcParenR" startAt="2"/>
            </a:pPr>
            <a:r>
              <a:rPr lang="en-US" sz="1600" dirty="0"/>
              <a:t>Laboratory diagnosis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Understand the various tests to prenatally diagnose factor VIII and IX deficiency (slides 48-49)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Understand the various tests to diagnose a carrier state for factor VIII or factor IX deficiency (slide 50)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limitations of the partial </a:t>
            </a:r>
            <a:r>
              <a:rPr lang="en-US" sz="1600" dirty="0" err="1"/>
              <a:t>thromboplastin</a:t>
            </a:r>
            <a:r>
              <a:rPr lang="en-US" sz="1600" dirty="0"/>
              <a:t> time in diagnosing plasma concentrations of factor VIII or factor IX (slide 48 and slide 47 from general coagulation talk)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Understand the Bethesda assay using human factor VIII (slides 82-83)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differentiating laboratory characteristics of mild, moderate, and severe hemophilia A and B (slide 19)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30430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201" y="0"/>
            <a:ext cx="6121628" cy="781578"/>
          </a:xfrm>
        </p:spPr>
        <p:txBody>
          <a:bodyPr>
            <a:normAutofit/>
          </a:bodyPr>
          <a:lstStyle/>
          <a:p>
            <a:r>
              <a:rPr lang="en-US" sz="2800" dirty="0"/>
              <a:t>Appendix—ABP Outline and Slide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09" y="695965"/>
            <a:ext cx="8730615" cy="53445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Coagulation</a:t>
            </a:r>
          </a:p>
          <a:p>
            <a:pPr marL="857250" lvl="1" indent="-457200">
              <a:buFont typeface="+mj-lt"/>
              <a:buAutoNum type="arabicPeriod" startAt="2"/>
            </a:pPr>
            <a:r>
              <a:rPr lang="en-US" sz="2000" dirty="0"/>
              <a:t>Disorders of coagulation (diagnosis and therapy)</a:t>
            </a:r>
          </a:p>
          <a:p>
            <a:pPr marL="1082675" lvl="2" indent="-457200">
              <a:buFont typeface="+mj-lt"/>
              <a:buAutoNum type="alphaLcPeriod" startAt="3"/>
            </a:pPr>
            <a:r>
              <a:rPr lang="en-US" sz="1800" dirty="0"/>
              <a:t>Congenital hemorrhagic disorders</a:t>
            </a:r>
            <a:endParaRPr lang="en-US" dirty="0"/>
          </a:p>
          <a:p>
            <a:pPr marL="1308100" lvl="3" indent="-457200">
              <a:buFont typeface="+mj-lt"/>
              <a:buAutoNum type="romanLcPeriod"/>
            </a:pPr>
            <a:r>
              <a:rPr lang="en-US" sz="1600" dirty="0"/>
              <a:t>Factors VIII and IX</a:t>
            </a:r>
          </a:p>
          <a:p>
            <a:pPr marL="1765300" lvl="4" indent="-457200">
              <a:buFont typeface="+mj-lt"/>
              <a:buAutoNum type="alphaLcParenR" startAt="3"/>
            </a:pPr>
            <a:r>
              <a:rPr lang="en-US" sz="1600" dirty="0"/>
              <a:t>Management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Understand the optimum replacement therapy in relation to severity and location of bleeding in a patient with hemophilia (slide 62)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indications for and potential complications of DDAVP in patients with hemophilia (slides 64, 66)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advantages and disadvantages of specific therapies for factor VIII deficiency (slide 65)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probable causes of therapeutic failure in factor VIII deficiency (slides 73-74)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therapeutic approaches to a hemophiliac patient with inhibitor (slides 86-91)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management of dental extractions in hemophiliac patients (slide 71)</a:t>
            </a:r>
          </a:p>
          <a:p>
            <a:pPr marL="2003425" lvl="5" indent="-457200">
              <a:buFont typeface="+mj-lt"/>
              <a:buAutoNum type="arabicParenR"/>
            </a:pPr>
            <a:r>
              <a:rPr lang="en-US" sz="1600" dirty="0"/>
              <a:t>Know the therapeutic approaches to a hemophiliac patient with hematuria (slide 72)</a:t>
            </a:r>
          </a:p>
        </p:txBody>
      </p:sp>
    </p:spTree>
    <p:extLst>
      <p:ext uri="{BB962C8B-B14F-4D97-AF65-F5344CB8AC3E}">
        <p14:creationId xmlns:p14="http://schemas.microsoft.com/office/powerpoint/2010/main" val="29804003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201" y="0"/>
            <a:ext cx="6121628" cy="781578"/>
          </a:xfrm>
        </p:spPr>
        <p:txBody>
          <a:bodyPr>
            <a:normAutofit/>
          </a:bodyPr>
          <a:lstStyle/>
          <a:p>
            <a:r>
              <a:rPr lang="en-US" sz="2800" dirty="0"/>
              <a:t>Appendix—ABP Outline and Slide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09" y="695965"/>
            <a:ext cx="8730615" cy="53445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Coagulation</a:t>
            </a:r>
          </a:p>
          <a:p>
            <a:pPr marL="857250" lvl="1" indent="-457200">
              <a:buFont typeface="+mj-lt"/>
              <a:buAutoNum type="arabicPeriod" startAt="2"/>
            </a:pPr>
            <a:r>
              <a:rPr lang="en-US" sz="2000" dirty="0"/>
              <a:t>Disorders of coagulation (diagnosis and therapy)</a:t>
            </a:r>
          </a:p>
          <a:p>
            <a:pPr marL="1082675" lvl="2" indent="-457200">
              <a:buFont typeface="+mj-lt"/>
              <a:buAutoNum type="alphaLcPeriod" startAt="3"/>
            </a:pPr>
            <a:r>
              <a:rPr lang="en-US" sz="1800" dirty="0"/>
              <a:t>Congenital hemorrhagic disorders</a:t>
            </a:r>
            <a:endParaRPr lang="en-US" dirty="0"/>
          </a:p>
          <a:p>
            <a:pPr marL="1308100" lvl="3" indent="-457200">
              <a:buFont typeface="+mj-lt"/>
              <a:buAutoNum type="romanLcPeriod"/>
            </a:pPr>
            <a:r>
              <a:rPr lang="en-US" sz="1600" dirty="0"/>
              <a:t>Factors VIII and IX</a:t>
            </a:r>
          </a:p>
          <a:p>
            <a:pPr marL="1765300" lvl="4" indent="-457200">
              <a:buFont typeface="+mj-lt"/>
              <a:buAutoNum type="alphaLcParenR" startAt="3"/>
            </a:pPr>
            <a:r>
              <a:rPr lang="en-US" sz="1600" dirty="0"/>
              <a:t>Management</a:t>
            </a:r>
          </a:p>
          <a:p>
            <a:pPr marL="2003425" lvl="5" indent="-457200">
              <a:buFont typeface="+mj-lt"/>
              <a:buAutoNum type="arabicParenR" startAt="8"/>
            </a:pPr>
            <a:r>
              <a:rPr lang="en-US" sz="1600" dirty="0"/>
              <a:t>Know the advantages and disadvantages of specific therapies for factor IX deficiency  (slide 67)</a:t>
            </a:r>
          </a:p>
          <a:p>
            <a:pPr marL="2003425" lvl="5" indent="-457200">
              <a:buFont typeface="+mj-lt"/>
              <a:buAutoNum type="arabicParenR" startAt="8"/>
            </a:pPr>
            <a:r>
              <a:rPr lang="en-US" sz="1600" dirty="0"/>
              <a:t>Know the proper management and appropriate pre- and post-operative treatment for a patient with factor VIII or factor IX deficiency (slides 68-70)</a:t>
            </a:r>
          </a:p>
          <a:p>
            <a:pPr marL="2003425" lvl="5" indent="-457200">
              <a:buFont typeface="+mj-lt"/>
              <a:buAutoNum type="arabicParenR" startAt="8"/>
            </a:pPr>
            <a:r>
              <a:rPr lang="en-US" sz="1600" dirty="0"/>
              <a:t>Understand the indications for prophylaxis in factor VIII and IX deficiencies (slides 53-56)</a:t>
            </a:r>
          </a:p>
          <a:p>
            <a:pPr marL="2003425" lvl="5" indent="-457200">
              <a:buFont typeface="+mj-lt"/>
              <a:buAutoNum type="arabicParenR" startAt="8"/>
            </a:pPr>
            <a:r>
              <a:rPr lang="en-US" sz="1600" dirty="0"/>
              <a:t>Understand the approaches to chronic arthropathy in a patient with hemophilia (slides 59-61)</a:t>
            </a:r>
          </a:p>
          <a:p>
            <a:pPr marL="2003425" lvl="5" indent="-457200">
              <a:buFont typeface="+mj-lt"/>
              <a:buAutoNum type="arabicParenR" startAt="8"/>
            </a:pPr>
            <a:r>
              <a:rPr lang="en-US" sz="1600" dirty="0"/>
              <a:t>Know the diagnostic and therapeutic approaches for a patient with hemophilia (slides 47-91)</a:t>
            </a:r>
          </a:p>
          <a:p>
            <a:pPr marL="2003425" lvl="5" indent="-457200">
              <a:buFont typeface="+mj-lt"/>
              <a:buAutoNum type="arabicParenR" startAt="8"/>
            </a:pPr>
            <a:r>
              <a:rPr lang="en-US" sz="1600" dirty="0"/>
              <a:t>Understand the management principles of hemophilia in a neonate or young infant (slide 8)</a:t>
            </a:r>
          </a:p>
        </p:txBody>
      </p:sp>
    </p:spTree>
    <p:extLst>
      <p:ext uri="{BB962C8B-B14F-4D97-AF65-F5344CB8AC3E}">
        <p14:creationId xmlns:p14="http://schemas.microsoft.com/office/powerpoint/2010/main" val="4147295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804" y="0"/>
            <a:ext cx="6121628" cy="781578"/>
          </a:xfrm>
        </p:spPr>
        <p:txBody>
          <a:bodyPr>
            <a:normAutofit/>
          </a:bodyPr>
          <a:lstStyle/>
          <a:p>
            <a:r>
              <a:rPr lang="en-US" sz="2800" dirty="0"/>
              <a:t>Appendix—ABP Outline and Slide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09" y="695965"/>
            <a:ext cx="8529821" cy="53445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Coagulation</a:t>
            </a:r>
          </a:p>
          <a:p>
            <a:pPr marL="857250" lvl="1" indent="-457200">
              <a:buAutoNum type="arabicPeriod"/>
            </a:pPr>
            <a:r>
              <a:rPr lang="en-US" sz="2000" dirty="0"/>
              <a:t>Physiology of coagulation, fibrinolysis and the vessel wall</a:t>
            </a:r>
          </a:p>
          <a:p>
            <a:pPr marL="971550" lvl="2" indent="-400050">
              <a:buFont typeface="+mj-lt"/>
              <a:buAutoNum type="alphaLcPeriod" startAt="4"/>
            </a:pPr>
            <a:r>
              <a:rPr lang="en-US" sz="1800" dirty="0"/>
              <a:t>von Willebrand factor (</a:t>
            </a:r>
            <a:r>
              <a:rPr lang="en-US" sz="1800" dirty="0" err="1"/>
              <a:t>vWF</a:t>
            </a:r>
            <a:r>
              <a:rPr lang="en-US" sz="1800" dirty="0"/>
              <a:t>)—see section on </a:t>
            </a:r>
            <a:r>
              <a:rPr lang="en-US" sz="1800" dirty="0" err="1"/>
              <a:t>vWD</a:t>
            </a:r>
            <a:r>
              <a:rPr lang="en-US" sz="1800" dirty="0"/>
              <a:t> except as noted below</a:t>
            </a:r>
          </a:p>
          <a:p>
            <a:pPr marL="1196975" lvl="3" indent="-400050">
              <a:buFont typeface="+mj-lt"/>
              <a:buAutoNum type="romanLcPeriod"/>
            </a:pPr>
            <a:r>
              <a:rPr lang="en-US" sz="1600" dirty="0"/>
              <a:t>Know the sites of synthesis, storage, and release of </a:t>
            </a:r>
            <a:r>
              <a:rPr lang="en-US" sz="1600" dirty="0" err="1"/>
              <a:t>vWF</a:t>
            </a:r>
            <a:r>
              <a:rPr lang="en-US" sz="1600" dirty="0"/>
              <a:t> (slide 12 from </a:t>
            </a:r>
            <a:r>
              <a:rPr lang="en-US" sz="1600" dirty="0" err="1"/>
              <a:t>coag</a:t>
            </a:r>
            <a:r>
              <a:rPr lang="en-US" sz="1600" dirty="0"/>
              <a:t> general talk)</a:t>
            </a:r>
          </a:p>
          <a:p>
            <a:pPr marL="1196975" lvl="3" indent="-400050">
              <a:buFont typeface="+mj-lt"/>
              <a:buAutoNum type="romanLcPeriod"/>
            </a:pPr>
            <a:r>
              <a:rPr lang="en-US" sz="1600" dirty="0"/>
              <a:t>Know the platelet aggregation patterns associated with the different types of von Willebrand disease (slide 101)</a:t>
            </a:r>
          </a:p>
          <a:p>
            <a:pPr marL="1196975" lvl="3" indent="-400050">
              <a:buFont typeface="+mj-lt"/>
              <a:buAutoNum type="romanLcPeriod"/>
            </a:pPr>
            <a:r>
              <a:rPr lang="en-US" sz="1600" dirty="0"/>
              <a:t>Know the laboratory methods for measuring the concentrations, structure, and function of </a:t>
            </a:r>
            <a:r>
              <a:rPr lang="en-US" sz="1600" dirty="0" err="1"/>
              <a:t>vWF</a:t>
            </a:r>
            <a:r>
              <a:rPr lang="en-US" sz="1600" dirty="0"/>
              <a:t> (slides 100-102))</a:t>
            </a:r>
          </a:p>
          <a:p>
            <a:pPr marL="1196975" lvl="3" indent="-400050">
              <a:buFont typeface="+mj-lt"/>
              <a:buAutoNum type="romanLcPeriod"/>
            </a:pPr>
            <a:r>
              <a:rPr lang="en-US" sz="1600" dirty="0"/>
              <a:t>Know the interaction between </a:t>
            </a:r>
            <a:r>
              <a:rPr lang="en-US" sz="1600" dirty="0" err="1"/>
              <a:t>vWF</a:t>
            </a:r>
            <a:r>
              <a:rPr lang="en-US" sz="1600" dirty="0"/>
              <a:t>, platelets, and the vessel wall (slides 95-99))</a:t>
            </a:r>
          </a:p>
          <a:p>
            <a:pPr marL="1196975" lvl="3" indent="-400050">
              <a:buFont typeface="+mj-lt"/>
              <a:buAutoNum type="romanLcPeriod"/>
            </a:pPr>
            <a:r>
              <a:rPr lang="en-US" sz="1600" dirty="0"/>
              <a:t>Know the consequences of a deficiency of </a:t>
            </a:r>
            <a:r>
              <a:rPr lang="en-US" sz="1600" dirty="0" err="1"/>
              <a:t>vWF</a:t>
            </a:r>
            <a:r>
              <a:rPr lang="en-US" sz="1600" dirty="0"/>
              <a:t> on the laboratory assessment of hemostasis (slide 100-101)</a:t>
            </a:r>
          </a:p>
          <a:p>
            <a:pPr marL="1196975" lvl="3" indent="-400050">
              <a:buFont typeface="+mj-lt"/>
              <a:buAutoNum type="romanLcPeriod"/>
            </a:pPr>
            <a:r>
              <a:rPr lang="en-US" sz="1600" dirty="0"/>
              <a:t>Know the factors that affect the serum concentration of </a:t>
            </a:r>
            <a:r>
              <a:rPr lang="en-US" sz="1600" dirty="0" err="1"/>
              <a:t>vWF</a:t>
            </a:r>
            <a:r>
              <a:rPr lang="en-US" sz="1600" dirty="0"/>
              <a:t> (slide 94))</a:t>
            </a:r>
          </a:p>
          <a:p>
            <a:pPr marL="1196975" lvl="3" indent="-400050">
              <a:buFont typeface="+mj-lt"/>
              <a:buAutoNum type="romanLcPeriod"/>
            </a:pPr>
            <a:r>
              <a:rPr lang="en-US" sz="1600" dirty="0"/>
              <a:t>Know the half-life of </a:t>
            </a:r>
            <a:r>
              <a:rPr lang="en-US" sz="1600" dirty="0" err="1"/>
              <a:t>vWF</a:t>
            </a:r>
            <a:r>
              <a:rPr lang="en-US" sz="1600" dirty="0"/>
              <a:t> (slide 12 from </a:t>
            </a:r>
            <a:r>
              <a:rPr lang="en-US" sz="1600" dirty="0" err="1"/>
              <a:t>coag</a:t>
            </a:r>
            <a:r>
              <a:rPr lang="en-US" sz="1600" dirty="0"/>
              <a:t> general talk)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679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804" y="0"/>
            <a:ext cx="6121628" cy="781578"/>
          </a:xfrm>
        </p:spPr>
        <p:txBody>
          <a:bodyPr>
            <a:normAutofit/>
          </a:bodyPr>
          <a:lstStyle/>
          <a:p>
            <a:r>
              <a:rPr lang="en-US" sz="2800" dirty="0"/>
              <a:t>Appendix—ABP Outline and Slide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09" y="695965"/>
            <a:ext cx="8529821" cy="53445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Coagulation</a:t>
            </a:r>
          </a:p>
          <a:p>
            <a:pPr marL="857250" lvl="1" indent="-457200">
              <a:buFont typeface="+mj-lt"/>
              <a:buAutoNum type="arabicPeriod" startAt="2"/>
            </a:pPr>
            <a:r>
              <a:rPr lang="en-US" sz="2000" dirty="0"/>
              <a:t>Disorders of coagulation (diagnosis and therapy)</a:t>
            </a:r>
          </a:p>
          <a:p>
            <a:pPr marL="1082675" lvl="2" indent="-457200">
              <a:buFont typeface="+mj-lt"/>
              <a:buAutoNum type="alphaLcPeriod" startAt="3"/>
            </a:pPr>
            <a:r>
              <a:rPr lang="en-US" sz="1800" dirty="0"/>
              <a:t>Congenital hemorrhagic disorders</a:t>
            </a:r>
            <a:endParaRPr lang="en-US" dirty="0"/>
          </a:p>
          <a:p>
            <a:pPr marL="1308100" lvl="3" indent="-457200">
              <a:buFont typeface="+mj-lt"/>
              <a:buAutoNum type="romanLcPeriod" startAt="2"/>
            </a:pPr>
            <a:r>
              <a:rPr lang="en-US" sz="1600" dirty="0"/>
              <a:t>von Willebrand disease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Recognize the clinical features of </a:t>
            </a:r>
            <a:r>
              <a:rPr lang="en-US" sz="1600" dirty="0" err="1"/>
              <a:t>vWD</a:t>
            </a:r>
            <a:r>
              <a:rPr lang="en-US" sz="1600" dirty="0"/>
              <a:t> (slide 93)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the relationship of decreased von Willebrand antigen with von Willebrand disease (slides 100-101)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Correlate the response to DDAVP with various types of </a:t>
            </a:r>
            <a:r>
              <a:rPr lang="en-US" sz="1600" dirty="0" err="1"/>
              <a:t>vWD</a:t>
            </a:r>
            <a:r>
              <a:rPr lang="en-US" sz="1600" dirty="0"/>
              <a:t> (slide 13)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the therapeutic options for the treatment of severe </a:t>
            </a:r>
            <a:r>
              <a:rPr lang="en-US" sz="1600" dirty="0" err="1"/>
              <a:t>vWD</a:t>
            </a:r>
            <a:r>
              <a:rPr lang="en-US" sz="1600" dirty="0"/>
              <a:t> (slide 12-13)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how to diagnose and treat subtypes of </a:t>
            </a:r>
            <a:r>
              <a:rPr lang="en-US" sz="1600" dirty="0" err="1"/>
              <a:t>vWD</a:t>
            </a:r>
            <a:r>
              <a:rPr lang="en-US" sz="1600" dirty="0"/>
              <a:t> (slides 99-102, 104-105))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the inheritance pattern of </a:t>
            </a:r>
            <a:r>
              <a:rPr lang="en-US" sz="1600" dirty="0" err="1"/>
              <a:t>vWD</a:t>
            </a:r>
            <a:r>
              <a:rPr lang="en-US" sz="1600" dirty="0"/>
              <a:t> (slide 99)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the effect of blood type and other factors on von Willebrand antigen concentration (slide 103))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56899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804" y="0"/>
            <a:ext cx="6121628" cy="781578"/>
          </a:xfrm>
        </p:spPr>
        <p:txBody>
          <a:bodyPr>
            <a:normAutofit/>
          </a:bodyPr>
          <a:lstStyle/>
          <a:p>
            <a:r>
              <a:rPr lang="en-US" sz="2800" dirty="0"/>
              <a:t>Appendix—ABP Outline and Slide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09" y="695965"/>
            <a:ext cx="8529821" cy="534458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/>
              <a:t>Coagulation</a:t>
            </a:r>
          </a:p>
          <a:p>
            <a:pPr marL="857250" lvl="1" indent="-457200">
              <a:buFont typeface="+mj-lt"/>
              <a:buAutoNum type="arabicPeriod" startAt="2"/>
            </a:pPr>
            <a:r>
              <a:rPr lang="en-US" sz="2000" dirty="0"/>
              <a:t>Disorders of coagulation (diagnosis and therapy)</a:t>
            </a:r>
          </a:p>
          <a:p>
            <a:pPr marL="1082675" lvl="2" indent="-457200">
              <a:buFont typeface="+mj-lt"/>
              <a:buAutoNum type="alphaLcPeriod" startAt="3"/>
            </a:pPr>
            <a:r>
              <a:rPr lang="en-US" sz="1800" dirty="0"/>
              <a:t>Congenital hemorrhagic disorders</a:t>
            </a:r>
            <a:endParaRPr lang="en-US" dirty="0"/>
          </a:p>
          <a:p>
            <a:pPr marL="1308100" lvl="3" indent="-457200">
              <a:buFont typeface="+mj-lt"/>
              <a:buAutoNum type="romanLcPeriod" startAt="3"/>
            </a:pPr>
            <a:r>
              <a:rPr lang="en-US" sz="1600" dirty="0"/>
              <a:t>Other inherited coagulation disorders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Recognize the bleeding patterns in less common coagulation defects (slide 107)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the appropriate therapy for FXIII deficiency (slide 108)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Recognize the clinical features of afibrinogenemia and </a:t>
            </a:r>
            <a:r>
              <a:rPr lang="en-US" sz="1600" dirty="0" err="1"/>
              <a:t>dysfibrinogenemia</a:t>
            </a:r>
            <a:r>
              <a:rPr lang="en-US" sz="1600" dirty="0"/>
              <a:t> (slides 107-109)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how to investigate the cause of a prolonged thrombin time (slide 110)</a:t>
            </a:r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Know the appropriate therapy for afibrinogenemia and </a:t>
            </a:r>
            <a:r>
              <a:rPr lang="en-US" sz="1600" dirty="0" err="1"/>
              <a:t>dysfibrinogenemia</a:t>
            </a:r>
            <a:r>
              <a:rPr lang="en-US" sz="1600"/>
              <a:t> (108-109)</a:t>
            </a:r>
            <a:endParaRPr lang="en-US" sz="1600" dirty="0"/>
          </a:p>
          <a:p>
            <a:pPr marL="1546225" lvl="4" indent="-457200">
              <a:buFont typeface="+mj-lt"/>
              <a:buAutoNum type="alphaLcParenR"/>
            </a:pPr>
            <a:r>
              <a:rPr lang="en-US" sz="1600" dirty="0"/>
              <a:t>Understand that clinical bleeding does not occur with </a:t>
            </a:r>
            <a:r>
              <a:rPr lang="en-US" sz="1600" dirty="0" err="1"/>
              <a:t>prekallikrein</a:t>
            </a:r>
            <a:r>
              <a:rPr lang="en-US" sz="1600" dirty="0"/>
              <a:t> deficiency, high molecular weight </a:t>
            </a:r>
            <a:r>
              <a:rPr lang="en-US" sz="1600" dirty="0" err="1"/>
              <a:t>kininogen</a:t>
            </a:r>
            <a:r>
              <a:rPr lang="en-US" sz="1600" dirty="0"/>
              <a:t> deficiency, or FXII deficiency (slides 14 from general </a:t>
            </a:r>
            <a:r>
              <a:rPr lang="en-US" sz="1600" dirty="0" err="1"/>
              <a:t>coag</a:t>
            </a:r>
            <a:r>
              <a:rPr lang="en-US" sz="1600" dirty="0"/>
              <a:t> lecture)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612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043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</p:spTree>
    <p:extLst>
      <p:ext uri="{BB962C8B-B14F-4D97-AF65-F5344CB8AC3E}">
        <p14:creationId xmlns:p14="http://schemas.microsoft.com/office/powerpoint/2010/main" val="1699639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</p:spTree>
    <p:extLst>
      <p:ext uri="{BB962C8B-B14F-4D97-AF65-F5344CB8AC3E}">
        <p14:creationId xmlns:p14="http://schemas.microsoft.com/office/powerpoint/2010/main" val="1961912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Arial" pitchFamily="34" charset="0"/>
              </a:rPr>
              <a:t>Molecular Basis of Hemophilia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Factor IX gene deletions of varying sizes and point mutations</a:t>
            </a:r>
            <a:endParaRPr lang="en-US" sz="2400" dirty="0">
              <a:cs typeface="Arial" pitchFamily="34" charset="0"/>
            </a:endParaRPr>
          </a:p>
          <a:p>
            <a:r>
              <a:rPr lang="en-US" dirty="0">
                <a:cs typeface="Arial" pitchFamily="34" charset="0"/>
              </a:rPr>
              <a:t>Correlation of type of mutation with severity</a:t>
            </a:r>
          </a:p>
          <a:p>
            <a:pPr lvl="1"/>
            <a:r>
              <a:rPr lang="en-US" dirty="0">
                <a:cs typeface="Arial" pitchFamily="34" charset="0"/>
              </a:rPr>
              <a:t>Small and large deletions—associated with severe hemophilia B</a:t>
            </a:r>
          </a:p>
          <a:p>
            <a:pPr lvl="1"/>
            <a:r>
              <a:rPr lang="en-US" dirty="0" err="1">
                <a:cs typeface="Arial" pitchFamily="34" charset="0"/>
              </a:rPr>
              <a:t>Missense</a:t>
            </a:r>
            <a:r>
              <a:rPr lang="en-US" dirty="0">
                <a:cs typeface="Arial" pitchFamily="34" charset="0"/>
              </a:rPr>
              <a:t> mutations—common in mild and moderate disease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</p:spTree>
    <p:extLst>
      <p:ext uri="{BB962C8B-B14F-4D97-AF65-F5344CB8AC3E}">
        <p14:creationId xmlns:p14="http://schemas.microsoft.com/office/powerpoint/2010/main" val="3314286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</p:spTree>
    <p:extLst>
      <p:ext uri="{BB962C8B-B14F-4D97-AF65-F5344CB8AC3E}">
        <p14:creationId xmlns:p14="http://schemas.microsoft.com/office/powerpoint/2010/main" val="1001991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2943" y="6298251"/>
            <a:ext cx="361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Miller et al.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Haemophilia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2012: 18:375-382.</a:t>
            </a:r>
          </a:p>
        </p:txBody>
      </p:sp>
    </p:spTree>
    <p:extLst>
      <p:ext uri="{BB962C8B-B14F-4D97-AF65-F5344CB8AC3E}">
        <p14:creationId xmlns:p14="http://schemas.microsoft.com/office/powerpoint/2010/main" val="369358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490168"/>
          </a:xfrm>
        </p:spPr>
        <p:txBody>
          <a:bodyPr/>
          <a:lstStyle/>
          <a:p>
            <a:r>
              <a:rPr lang="en-US" dirty="0"/>
              <a:t>Clinical and Laboratory Manifestations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39447" y="990079"/>
          <a:ext cx="891851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6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35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  <a:r>
                        <a:rPr lang="en-US" baseline="0" dirty="0"/>
                        <a:t>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Age at presentation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Birth-3 years*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2-10</a:t>
                      </a:r>
                      <a:r>
                        <a:rPr lang="en-US" baseline="0" dirty="0"/>
                        <a:t> years*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5-&gt;21 years*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206">
                <a:tc>
                  <a:txBody>
                    <a:bodyPr/>
                    <a:lstStyle/>
                    <a:p>
                      <a:r>
                        <a:rPr lang="en-US" dirty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Family</a:t>
                      </a:r>
                      <a:r>
                        <a:rPr lang="en-US" baseline="0" dirty="0"/>
                        <a:t> history </a:t>
                      </a:r>
                      <a:r>
                        <a:rPr lang="en-US" sz="1600" baseline="0" dirty="0"/>
                        <a:t>(pre- or postnatal screening)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Neonatal bleeding </a:t>
                      </a:r>
                      <a:r>
                        <a:rPr lang="en-US" sz="1600" baseline="0" dirty="0"/>
                        <a:t>(</a:t>
                      </a:r>
                      <a:r>
                        <a:rPr lang="en-US" sz="1600" baseline="0" dirty="0" err="1"/>
                        <a:t>circ</a:t>
                      </a:r>
                      <a:r>
                        <a:rPr lang="en-US" sz="1600" baseline="0" dirty="0"/>
                        <a:t>, heel sticks)</a:t>
                      </a:r>
                      <a:endParaRPr lang="en-US" sz="1400" baseline="0" dirty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Bruising (&lt;1 year)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Vaccine-related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Mucosal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Joint bleed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Family history </a:t>
                      </a:r>
                      <a:r>
                        <a:rPr lang="en-US" sz="1600" baseline="0" dirty="0"/>
                        <a:t>(pre- or post natal screening)</a:t>
                      </a:r>
                      <a:endParaRPr lang="en-US" sz="1400" baseline="0" dirty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/>
                        <a:t>Neonatal bleeding </a:t>
                      </a:r>
                      <a:r>
                        <a:rPr lang="en-US" sz="1600" baseline="0" dirty="0"/>
                        <a:t>(less likely than severe)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Vaccine-related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Mucosal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/>
                        <a:t>Joint bleed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Post-traumatic bleed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Post-surgical</a:t>
                      </a:r>
                      <a:r>
                        <a:rPr lang="en-US" baseline="0" dirty="0"/>
                        <a:t> bleed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Risk for inhibitor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~25% in FVIII</a:t>
                      </a:r>
                    </a:p>
                    <a:p>
                      <a:r>
                        <a:rPr lang="en-US" dirty="0"/>
                        <a:t>~5%</a:t>
                      </a:r>
                      <a:r>
                        <a:rPr lang="en-US" baseline="0" dirty="0"/>
                        <a:t> in FIX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~1-2%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</a:t>
                      </a:r>
                      <a:r>
                        <a:rPr lang="en-US" baseline="0" dirty="0"/>
                        <a:t> rare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556">
                <a:tc>
                  <a:txBody>
                    <a:bodyPr/>
                    <a:lstStyle/>
                    <a:p>
                      <a:r>
                        <a:rPr lang="en-US" dirty="0"/>
                        <a:t>Risk for hemophilic arthropathy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Universal without</a:t>
                      </a:r>
                      <a:r>
                        <a:rPr lang="en-US" baseline="0" dirty="0"/>
                        <a:t> prophylaxis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</a:t>
                      </a:r>
                      <a:r>
                        <a:rPr lang="en-US" baseline="0" dirty="0"/>
                        <a:t> common without prophylaxis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33106" y="6178667"/>
            <a:ext cx="610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*Age at presentation is highly variable—these are approximations of ages that questions will likely cite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9451" y="966832"/>
            <a:ext cx="8889649" cy="3896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3108" y="1350118"/>
            <a:ext cx="8889649" cy="3896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3107" y="1682014"/>
            <a:ext cx="8889649" cy="3896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1970" y="4784527"/>
            <a:ext cx="8889649" cy="6412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61969" y="5433891"/>
            <a:ext cx="8889649" cy="6701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47539" y="2114923"/>
            <a:ext cx="8889649" cy="26326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</a:t>
            </a:r>
          </a:p>
          <a:p>
            <a:r>
              <a:rPr lang="en-US" dirty="0"/>
              <a:t>von Willebrand disease</a:t>
            </a:r>
          </a:p>
          <a:p>
            <a:r>
              <a:rPr lang="en-US" dirty="0"/>
              <a:t>Rare bleeding disorders</a:t>
            </a:r>
          </a:p>
        </p:txBody>
      </p:sp>
    </p:spTree>
    <p:extLst>
      <p:ext uri="{BB962C8B-B14F-4D97-AF65-F5344CB8AC3E}">
        <p14:creationId xmlns:p14="http://schemas.microsoft.com/office/powerpoint/2010/main" val="4288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Bleeding Locations by Age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70350" y="1451848"/>
          <a:ext cx="8355692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0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Neonatal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Post-circumcision</a:t>
                      </a:r>
                    </a:p>
                    <a:p>
                      <a:r>
                        <a:rPr lang="en-US" sz="1600" baseline="0" dirty="0"/>
                        <a:t>Heel sticks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Intracranial</a:t>
                      </a:r>
                      <a:r>
                        <a:rPr lang="en-US" sz="1600" baseline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Common in severe (less so in other types)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Common in severe (less so in other types)</a:t>
                      </a:r>
                    </a:p>
                    <a:p>
                      <a:r>
                        <a:rPr lang="en-US" sz="1600" baseline="0" dirty="0"/>
                        <a:t>Uncommon (~1-5% in severe)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r>
                        <a:rPr lang="en-US" sz="1600" baseline="0" dirty="0"/>
                        <a:t> weeks-1 year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Bruising</a:t>
                      </a:r>
                    </a:p>
                    <a:p>
                      <a:r>
                        <a:rPr lang="en-US" sz="1600" dirty="0"/>
                        <a:t>Post-vaccination</a:t>
                      </a:r>
                    </a:p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baseline="0" dirty="0"/>
                        <a:t>Intracranial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All severe, most</a:t>
                      </a:r>
                      <a:r>
                        <a:rPr lang="en-US" sz="1600" baseline="0" dirty="0"/>
                        <a:t> moderate, less in mild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Occasional in severe (less so in other types)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Infrequent in severe, rare in other types</a:t>
                      </a:r>
                    </a:p>
                    <a:p>
                      <a:r>
                        <a:rPr lang="en-US" sz="1600" dirty="0"/>
                        <a:t>Rare (1% or less)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 year -5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dirty="0"/>
                        <a:t>Muscle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Mucosal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Nearly</a:t>
                      </a:r>
                      <a:r>
                        <a:rPr lang="en-US" sz="1600" baseline="0" dirty="0"/>
                        <a:t> all severe patients will have a joint/muscle bleed, very common in moderate and rare in mild</a:t>
                      </a:r>
                    </a:p>
                    <a:p>
                      <a:r>
                        <a:rPr lang="en-US" sz="1600" baseline="0" dirty="0"/>
                        <a:t>Universal in all types with trauma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5-13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dirty="0"/>
                        <a:t>Muscle</a:t>
                      </a:r>
                    </a:p>
                    <a:p>
                      <a:r>
                        <a:rPr lang="en-US" sz="1600" dirty="0"/>
                        <a:t>Post-trauma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All severe and most moderates will have joint/muscle bleeds</a:t>
                      </a:r>
                    </a:p>
                    <a:p>
                      <a:r>
                        <a:rPr lang="en-US" sz="1600" dirty="0"/>
                        <a:t>All types</a:t>
                      </a:r>
                      <a:r>
                        <a:rPr lang="en-US" sz="1600" baseline="0" dirty="0"/>
                        <a:t> will have post-traumatic bleeding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13-21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Joint (elbow,</a:t>
                      </a:r>
                      <a:r>
                        <a:rPr lang="en-US" sz="1600" baseline="0" dirty="0"/>
                        <a:t> knee, ankle)</a:t>
                      </a:r>
                    </a:p>
                    <a:p>
                      <a:r>
                        <a:rPr lang="en-US" sz="1600" dirty="0"/>
                        <a:t>Muscle</a:t>
                      </a:r>
                    </a:p>
                    <a:p>
                      <a:r>
                        <a:rPr lang="en-US" sz="1600" dirty="0"/>
                        <a:t>Post-trauma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All severe and most moderates will have joint/muscle bleeds</a:t>
                      </a:r>
                    </a:p>
                    <a:p>
                      <a:r>
                        <a:rPr lang="en-US" sz="1600" dirty="0"/>
                        <a:t>All types</a:t>
                      </a:r>
                      <a:r>
                        <a:rPr lang="en-US" sz="1600" baseline="0" dirty="0"/>
                        <a:t> will have post-traumatic bleeding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99212" y="1818219"/>
            <a:ext cx="8326832" cy="8225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2868" y="2619983"/>
            <a:ext cx="8326832" cy="105974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78437" y="3702255"/>
            <a:ext cx="8326832" cy="10741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64006" y="4798958"/>
            <a:ext cx="8326832" cy="8225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64005" y="5635916"/>
            <a:ext cx="8326832" cy="8225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189537" y="2005812"/>
            <a:ext cx="89473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99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00035 0.03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3588 L 0.00278 0.619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Unusual Bruising</a:t>
            </a:r>
          </a:p>
        </p:txBody>
      </p:sp>
    </p:spTree>
    <p:extLst>
      <p:ext uri="{BB962C8B-B14F-4D97-AF65-F5344CB8AC3E}">
        <p14:creationId xmlns:p14="http://schemas.microsoft.com/office/powerpoint/2010/main" val="2602335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066" y="0"/>
            <a:ext cx="51223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5133BA-3BB9-4A55-9E90-BA38FA525DF4}"/>
              </a:ext>
            </a:extLst>
          </p:cNvPr>
          <p:cNvSpPr/>
          <p:nvPr/>
        </p:nvSpPr>
        <p:spPr>
          <a:xfrm>
            <a:off x="5036235" y="900333"/>
            <a:ext cx="3177872" cy="1055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15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06" y="2108200"/>
            <a:ext cx="3511296" cy="2633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349" y="2122630"/>
            <a:ext cx="3511296" cy="2633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C43652-3CD3-415A-B6F5-369D3A817EF0}"/>
              </a:ext>
            </a:extLst>
          </p:cNvPr>
          <p:cNvSpPr/>
          <p:nvPr/>
        </p:nvSpPr>
        <p:spPr>
          <a:xfrm>
            <a:off x="3027982" y="3156580"/>
            <a:ext cx="1304867" cy="335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1D900-677A-470D-AFCB-81B0C55D1199}"/>
              </a:ext>
            </a:extLst>
          </p:cNvPr>
          <p:cNvSpPr/>
          <p:nvPr/>
        </p:nvSpPr>
        <p:spPr>
          <a:xfrm>
            <a:off x="7230794" y="3225214"/>
            <a:ext cx="2073901" cy="533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80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22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19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Post-vaccination Bleeding</a:t>
            </a:r>
          </a:p>
        </p:txBody>
      </p:sp>
    </p:spTree>
    <p:extLst>
      <p:ext uri="{BB962C8B-B14F-4D97-AF65-F5344CB8AC3E}">
        <p14:creationId xmlns:p14="http://schemas.microsoft.com/office/powerpoint/2010/main" val="2206178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42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17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Bleeding</a:t>
            </a:r>
          </a:p>
        </p:txBody>
      </p:sp>
    </p:spTree>
    <p:extLst>
      <p:ext uri="{BB962C8B-B14F-4D97-AF65-F5344CB8AC3E}">
        <p14:creationId xmlns:p14="http://schemas.microsoft.com/office/powerpoint/2010/main" val="417552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 history</a:t>
            </a:r>
          </a:p>
          <a:p>
            <a:r>
              <a:rPr lang="en-US" dirty="0"/>
              <a:t>General characteristics</a:t>
            </a:r>
          </a:p>
          <a:p>
            <a:r>
              <a:rPr lang="en-US" dirty="0"/>
              <a:t>Diagnosis</a:t>
            </a:r>
          </a:p>
          <a:p>
            <a:r>
              <a:rPr lang="en-US" dirty="0"/>
              <a:t>Treatment</a:t>
            </a:r>
          </a:p>
          <a:p>
            <a:r>
              <a:rPr lang="en-US" dirty="0"/>
              <a:t>Inhibitors</a:t>
            </a:r>
          </a:p>
        </p:txBody>
      </p:sp>
    </p:spTree>
    <p:extLst>
      <p:ext uri="{BB962C8B-B14F-4D97-AF65-F5344CB8AC3E}">
        <p14:creationId xmlns:p14="http://schemas.microsoft.com/office/powerpoint/2010/main" val="5886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5170"/>
            <a:ext cx="4558140" cy="3418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16" y="678225"/>
            <a:ext cx="4564785" cy="34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4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Bleed</a:t>
            </a:r>
          </a:p>
        </p:txBody>
      </p:sp>
    </p:spTree>
    <p:extLst>
      <p:ext uri="{BB962C8B-B14F-4D97-AF65-F5344CB8AC3E}">
        <p14:creationId xmlns:p14="http://schemas.microsoft.com/office/powerpoint/2010/main" val="3488443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22" y="439608"/>
            <a:ext cx="7638439" cy="572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44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92724"/>
            <a:ext cx="4906625" cy="5004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06" y="787533"/>
            <a:ext cx="3801068" cy="35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0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Mucus Membrane Bleeding</a:t>
            </a:r>
          </a:p>
        </p:txBody>
      </p:sp>
    </p:spTree>
    <p:extLst>
      <p:ext uri="{BB962C8B-B14F-4D97-AF65-F5344CB8AC3E}">
        <p14:creationId xmlns:p14="http://schemas.microsoft.com/office/powerpoint/2010/main" val="1242197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52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Post-traumatic Bleeding</a:t>
            </a:r>
          </a:p>
        </p:txBody>
      </p:sp>
    </p:spTree>
    <p:extLst>
      <p:ext uri="{BB962C8B-B14F-4D97-AF65-F5344CB8AC3E}">
        <p14:creationId xmlns:p14="http://schemas.microsoft.com/office/powerpoint/2010/main" val="2278061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27" y="735945"/>
            <a:ext cx="6960160" cy="5220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CDB6AA-B74F-4E67-9C67-DE4E6350DCE0}"/>
              </a:ext>
            </a:extLst>
          </p:cNvPr>
          <p:cNvSpPr/>
          <p:nvPr/>
        </p:nvSpPr>
        <p:spPr>
          <a:xfrm>
            <a:off x="4431323" y="3542612"/>
            <a:ext cx="2587029" cy="602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1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4514D5-63F1-4A08-BEDD-EA17EF3F37C5}"/>
              </a:ext>
            </a:extLst>
          </p:cNvPr>
          <p:cNvSpPr/>
          <p:nvPr/>
        </p:nvSpPr>
        <p:spPr>
          <a:xfrm>
            <a:off x="5075583" y="2111377"/>
            <a:ext cx="4320209" cy="1431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1295400"/>
            <a:ext cx="3550087" cy="50001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Talmud—2</a:t>
            </a:r>
            <a:r>
              <a:rPr lang="en-US" baseline="30000" dirty="0"/>
              <a:t>nd</a:t>
            </a:r>
            <a:r>
              <a:rPr lang="en-US" dirty="0"/>
              <a:t> Century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White">
          <a:xfrm>
            <a:off x="5821807" y="1396412"/>
            <a:ext cx="4572000" cy="449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lvl="1" indent="-342900">
              <a:spcBef>
                <a:spcPct val="20000"/>
              </a:spcBef>
              <a:defRPr/>
            </a:pPr>
            <a:r>
              <a:rPr lang="en-US" sz="2800" i="1" dirty="0">
                <a:latin typeface="Times New Roman" charset="0"/>
              </a:rPr>
              <a:t>	</a:t>
            </a:r>
            <a:r>
              <a:rPr lang="en-US" sz="3600" dirty="0"/>
              <a:t>“If she circumcised her first son and he died and a second one also died, she must not circumcise the third son”</a:t>
            </a:r>
            <a:endParaRPr lang="en-US" sz="3200" b="1" dirty="0">
              <a:latin typeface="Times New Roman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i="1" dirty="0">
                <a:latin typeface="Times New Roman" charset="0"/>
              </a:rPr>
              <a:t>	</a:t>
            </a:r>
            <a:r>
              <a:rPr lang="en-US" sz="2000" dirty="0">
                <a:latin typeface="Book Antiqua" charset="0"/>
              </a:rPr>
              <a:t>R. Judah, the Patriarch, redactor of the Mishnah</a:t>
            </a:r>
          </a:p>
        </p:txBody>
      </p:sp>
    </p:spTree>
    <p:extLst>
      <p:ext uri="{BB962C8B-B14F-4D97-AF65-F5344CB8AC3E}">
        <p14:creationId xmlns:p14="http://schemas.microsoft.com/office/powerpoint/2010/main" val="1220882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68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5943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343400" y="990600"/>
            <a:ext cx="838200" cy="1066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994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Intracranial Bleeding</a:t>
            </a:r>
          </a:p>
        </p:txBody>
      </p:sp>
    </p:spTree>
    <p:extLst>
      <p:ext uri="{BB962C8B-B14F-4D97-AF65-F5344CB8AC3E}">
        <p14:creationId xmlns:p14="http://schemas.microsoft.com/office/powerpoint/2010/main" val="716464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5638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934200" y="3581400"/>
            <a:ext cx="1371600" cy="76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53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Retroperitoneal hemorrhage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 common type of internal hemorrhage usually resulting from bleeding in the </a:t>
            </a:r>
            <a:r>
              <a:rPr lang="en-US" sz="3200" dirty="0" err="1"/>
              <a:t>iliopsoas</a:t>
            </a:r>
            <a:r>
              <a:rPr lang="en-US" sz="3200" dirty="0"/>
              <a:t> muscle</a:t>
            </a:r>
          </a:p>
          <a:p>
            <a:r>
              <a:rPr lang="en-US" sz="3200" dirty="0"/>
              <a:t>Symptoms</a:t>
            </a:r>
          </a:p>
          <a:p>
            <a:pPr lvl="1"/>
            <a:r>
              <a:rPr lang="en-US" sz="2800" dirty="0"/>
              <a:t>Pain in flank, groin or rarely thigh (referred pain)</a:t>
            </a:r>
          </a:p>
          <a:p>
            <a:pPr lvl="1"/>
            <a:r>
              <a:rPr lang="en-US" sz="2800" dirty="0"/>
              <a:t>Pain exacerbated and localized to RLQ by extending leg (stretching the muscle)</a:t>
            </a:r>
          </a:p>
          <a:p>
            <a:pPr lvl="1"/>
            <a:r>
              <a:rPr lang="en-US" sz="2800" dirty="0"/>
              <a:t>Difficulty walking</a:t>
            </a:r>
          </a:p>
          <a:p>
            <a:pPr lvl="2"/>
            <a:r>
              <a:rPr lang="en-US" sz="2400" dirty="0"/>
              <a:t>Typically walk hunched over to relax the </a:t>
            </a:r>
            <a:r>
              <a:rPr lang="en-US" sz="2400" dirty="0" err="1"/>
              <a:t>iliopsoas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27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soas bleed 2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b="5551"/>
          <a:stretch/>
        </p:blipFill>
        <p:spPr>
          <a:xfrm>
            <a:off x="1828800" y="152401"/>
            <a:ext cx="6874212" cy="6050945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6172200" y="2209800"/>
            <a:ext cx="1752600" cy="914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38600" y="685800"/>
            <a:ext cx="533400" cy="1600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33600" y="1143000"/>
            <a:ext cx="762000" cy="533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7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1"/>
            <a:ext cx="7450520" cy="56441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24200" y="762000"/>
            <a:ext cx="533400" cy="13716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419600" y="685800"/>
            <a:ext cx="152400" cy="13716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34200" y="762000"/>
            <a:ext cx="609600" cy="1447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17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 history</a:t>
            </a:r>
          </a:p>
          <a:p>
            <a:r>
              <a:rPr lang="en-US" dirty="0"/>
              <a:t>General characteristics</a:t>
            </a:r>
          </a:p>
          <a:p>
            <a:r>
              <a:rPr lang="en-US" dirty="0"/>
              <a:t>Diagnosis</a:t>
            </a:r>
          </a:p>
          <a:p>
            <a:r>
              <a:rPr lang="en-US" dirty="0"/>
              <a:t>Treatment</a:t>
            </a:r>
          </a:p>
          <a:p>
            <a:r>
              <a:rPr lang="en-US" dirty="0"/>
              <a:t>Inhibitors</a:t>
            </a:r>
          </a:p>
        </p:txBody>
      </p:sp>
    </p:spTree>
    <p:extLst>
      <p:ext uri="{BB962C8B-B14F-4D97-AF65-F5344CB8AC3E}">
        <p14:creationId xmlns:p14="http://schemas.microsoft.com/office/powerpoint/2010/main" val="18313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Diagnosis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Screening assays</a:t>
            </a:r>
          </a:p>
          <a:p>
            <a:pPr lvl="1"/>
            <a:r>
              <a:rPr lang="en-US" dirty="0"/>
              <a:t>PTT is almost always prolonged</a:t>
            </a:r>
          </a:p>
          <a:p>
            <a:pPr lvl="2"/>
            <a:r>
              <a:rPr lang="en-US" dirty="0"/>
              <a:t>Some mild hemophilia patients will have a normal PTT</a:t>
            </a:r>
          </a:p>
          <a:p>
            <a:pPr lvl="3"/>
            <a:r>
              <a:rPr lang="en-US" dirty="0"/>
              <a:t>Selected genotypes are known to cause this due to the way the FVIII/FIX interacts with phospholipids in the reagents</a:t>
            </a:r>
          </a:p>
          <a:p>
            <a:r>
              <a:rPr lang="en-US" dirty="0"/>
              <a:t>Factor assays</a:t>
            </a:r>
          </a:p>
          <a:p>
            <a:pPr lvl="1"/>
            <a:r>
              <a:rPr lang="en-US" dirty="0"/>
              <a:t>Measure specific factor activity levels</a:t>
            </a:r>
          </a:p>
          <a:p>
            <a:pPr lvl="2"/>
            <a:r>
              <a:rPr lang="en-US" dirty="0"/>
              <a:t>Clot-based assays using PTT as base assay</a:t>
            </a:r>
          </a:p>
          <a:p>
            <a:r>
              <a:rPr lang="en-US" dirty="0"/>
              <a:t>Genetic assays</a:t>
            </a:r>
          </a:p>
          <a:p>
            <a:pPr lvl="1"/>
            <a:r>
              <a:rPr lang="en-US" dirty="0"/>
              <a:t>Genotyping to determine specific molecular defect</a:t>
            </a:r>
          </a:p>
        </p:txBody>
      </p:sp>
    </p:spTree>
    <p:extLst>
      <p:ext uri="{BB962C8B-B14F-4D97-AF65-F5344CB8AC3E}">
        <p14:creationId xmlns:p14="http://schemas.microsoft.com/office/powerpoint/2010/main" val="8272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Prenatal diagnosis can be performed using fetal DNA</a:t>
            </a:r>
          </a:p>
          <a:p>
            <a:pPr lvl="1"/>
            <a:r>
              <a:rPr lang="en-US" dirty="0"/>
              <a:t>Amniocentesis</a:t>
            </a:r>
          </a:p>
          <a:p>
            <a:pPr lvl="1"/>
            <a:r>
              <a:rPr lang="en-US" dirty="0"/>
              <a:t>Percutaneous umbilical blood sampling</a:t>
            </a:r>
          </a:p>
          <a:p>
            <a:pPr lvl="1"/>
            <a:r>
              <a:rPr lang="en-US" dirty="0"/>
              <a:t>Chorionic villous sampling</a:t>
            </a:r>
          </a:p>
          <a:p>
            <a:r>
              <a:rPr lang="en-US" dirty="0"/>
              <a:t>Testing is easiest if the genetic defect in the family is already known</a:t>
            </a:r>
          </a:p>
          <a:p>
            <a:r>
              <a:rPr lang="en-US" dirty="0"/>
              <a:t>Factor levels are not reliable enough for prenatal testing</a:t>
            </a:r>
          </a:p>
          <a:p>
            <a:pPr lvl="1"/>
            <a:r>
              <a:rPr lang="en-US" dirty="0"/>
              <a:t>FIX levels are physiologically low in fetuses</a:t>
            </a:r>
          </a:p>
          <a:p>
            <a:pPr lvl="1"/>
            <a:r>
              <a:rPr lang="en-US" dirty="0"/>
              <a:t>FVIII levels can be falsely elevated</a:t>
            </a:r>
          </a:p>
        </p:txBody>
      </p:sp>
    </p:spTree>
    <p:extLst>
      <p:ext uri="{BB962C8B-B14F-4D97-AF65-F5344CB8AC3E}">
        <p14:creationId xmlns:p14="http://schemas.microsoft.com/office/powerpoint/2010/main" val="11930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748092"/>
            <a:ext cx="8730906" cy="69493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/>
              <a:t> Refinement of Talmud Language—12</a:t>
            </a:r>
            <a:r>
              <a:rPr lang="en-US" sz="3200" baseline="30000" dirty="0"/>
              <a:t>th</a:t>
            </a:r>
            <a:r>
              <a:rPr lang="en-US" sz="3200" dirty="0"/>
              <a:t> Century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99120" y="1635395"/>
            <a:ext cx="6942667" cy="70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dirty="0"/>
              <a:t>Moses </a:t>
            </a:r>
            <a:r>
              <a:rPr lang="en-US" sz="2200" dirty="0" err="1"/>
              <a:t>Maimonedes</a:t>
            </a:r>
            <a:r>
              <a:rPr lang="en-US" sz="2200" dirty="0"/>
              <a:t> was a physician and religious scholar who refined the teachings of the Talmud as follows: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06134" y="2590800"/>
            <a:ext cx="3996267" cy="3657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altLang="ja-JP" sz="2000" b="1">
                <a:solidFill>
                  <a:srgbClr val="000000"/>
                </a:solidFill>
                <a:latin typeface="Arial"/>
              </a:rPr>
              <a:t>	</a:t>
            </a:r>
            <a:r>
              <a:rPr lang="ja-JP" altLang="en-US" sz="2000" b="1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000" b="1">
                <a:solidFill>
                  <a:srgbClr val="000000"/>
                </a:solidFill>
              </a:rPr>
              <a:t>If a woman had her first son circumcised and he died as a result of the circumcision, which enfeebled his strength, and she similarly had her second [son] circumcised and he died as a result of the circumcision - </a:t>
            </a:r>
            <a:r>
              <a:rPr lang="en-US" sz="2000" b="1">
                <a:solidFill>
                  <a:srgbClr val="FF0000"/>
                </a:solidFill>
              </a:rPr>
              <a:t>whether [the latter child] was from her first husband or her second husband </a:t>
            </a:r>
            <a:r>
              <a:rPr lang="en-US" sz="2000" b="1">
                <a:solidFill>
                  <a:srgbClr val="000000"/>
                </a:solidFill>
              </a:rPr>
              <a:t>- the third son may not be circumcised at the proper time [on the eighth day of life]…</a:t>
            </a:r>
            <a:r>
              <a:rPr lang="ja-JP" altLang="en-US" sz="2000" b="1">
                <a:solidFill>
                  <a:srgbClr val="000000"/>
                </a:solidFill>
                <a:latin typeface="Arial"/>
              </a:rPr>
              <a:t>”</a:t>
            </a:r>
            <a:r>
              <a:rPr lang="en-US" sz="2000" b="1" baseline="30000">
                <a:solidFill>
                  <a:srgbClr val="000000"/>
                </a:solidFill>
              </a:rPr>
              <a:t>2</a:t>
            </a:r>
            <a:endParaRPr lang="en-US" sz="2000" b="1" baseline="30000" dirty="0">
              <a:solidFill>
                <a:srgbClr val="000000"/>
              </a:solidFill>
            </a:endParaRPr>
          </a:p>
        </p:txBody>
      </p:sp>
      <p:pic>
        <p:nvPicPr>
          <p:cNvPr id="7" name="Picture 11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362200"/>
            <a:ext cx="331752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4000" y="6174234"/>
            <a:ext cx="8001000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Rosner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F. 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Ann Intern Med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1965;372:1135-1204.</a:t>
            </a:r>
          </a:p>
          <a:p>
            <a:pPr>
              <a:lnSpc>
                <a:spcPct val="85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Mishneh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Torah,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Hilkhot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Milah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1:18.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0388" y="4949593"/>
            <a:ext cx="3333618" cy="12276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He understood the genetics—that hemophilia was X-linked</a:t>
            </a:r>
          </a:p>
        </p:txBody>
      </p:sp>
    </p:spTree>
    <p:extLst>
      <p:ext uri="{BB962C8B-B14F-4D97-AF65-F5344CB8AC3E}">
        <p14:creationId xmlns:p14="http://schemas.microsoft.com/office/powerpoint/2010/main" val="3784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Carrier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Heterozygous women (carriers) can be symptomatic due to </a:t>
            </a:r>
            <a:r>
              <a:rPr lang="en-US" dirty="0" err="1"/>
              <a:t>Lyonization</a:t>
            </a:r>
            <a:r>
              <a:rPr lang="en-US" dirty="0"/>
              <a:t> (non-random X-chromosome inactivation)</a:t>
            </a:r>
          </a:p>
          <a:p>
            <a:pPr lvl="1"/>
            <a:r>
              <a:rPr lang="en-US" dirty="0"/>
              <a:t>Factor levels fall in the mild hemophilia range</a:t>
            </a:r>
          </a:p>
          <a:p>
            <a:pPr lvl="2"/>
            <a:r>
              <a:rPr lang="en-US" dirty="0"/>
              <a:t>Can be diagnosed with factor levels, but…</a:t>
            </a:r>
          </a:p>
          <a:p>
            <a:pPr lvl="2"/>
            <a:r>
              <a:rPr lang="en-US" dirty="0"/>
              <a:t>Must rule out von Willebrand disease to be sure</a:t>
            </a:r>
          </a:p>
          <a:p>
            <a:r>
              <a:rPr lang="en-US" dirty="0"/>
              <a:t>Most reliable way to diagnose carriers is through genotyping</a:t>
            </a:r>
          </a:p>
          <a:p>
            <a:pPr lvl="1"/>
            <a:r>
              <a:rPr lang="en-US" dirty="0"/>
              <a:t>First, find molecular defect in index case</a:t>
            </a:r>
          </a:p>
        </p:txBody>
      </p:sp>
    </p:spTree>
    <p:extLst>
      <p:ext uri="{BB962C8B-B14F-4D97-AF65-F5344CB8AC3E}">
        <p14:creationId xmlns:p14="http://schemas.microsoft.com/office/powerpoint/2010/main" val="10538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 history</a:t>
            </a:r>
          </a:p>
          <a:p>
            <a:r>
              <a:rPr lang="en-US" dirty="0"/>
              <a:t>General characteristics</a:t>
            </a:r>
          </a:p>
          <a:p>
            <a:r>
              <a:rPr lang="en-US" dirty="0"/>
              <a:t>Diagnosis</a:t>
            </a:r>
          </a:p>
          <a:p>
            <a:r>
              <a:rPr lang="en-US" dirty="0"/>
              <a:t>Treatment</a:t>
            </a:r>
          </a:p>
          <a:p>
            <a:r>
              <a:rPr lang="en-US" dirty="0"/>
              <a:t>Inhibitors</a:t>
            </a:r>
          </a:p>
        </p:txBody>
      </p:sp>
    </p:spTree>
    <p:extLst>
      <p:ext uri="{BB962C8B-B14F-4D97-AF65-F5344CB8AC3E}">
        <p14:creationId xmlns:p14="http://schemas.microsoft.com/office/powerpoint/2010/main" val="179483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  <a:p>
            <a:pPr lvl="1"/>
            <a:r>
              <a:rPr lang="en-US" dirty="0"/>
              <a:t>On-demand (episodic) vs. prophylaxis</a:t>
            </a:r>
          </a:p>
          <a:p>
            <a:r>
              <a:rPr lang="en-US" dirty="0"/>
              <a:t>Medications</a:t>
            </a:r>
          </a:p>
          <a:p>
            <a:pPr lvl="1"/>
            <a:r>
              <a:rPr lang="en-US" dirty="0"/>
              <a:t>Factor replacement</a:t>
            </a:r>
          </a:p>
          <a:p>
            <a:pPr lvl="1"/>
            <a:r>
              <a:rPr lang="en-US" dirty="0"/>
              <a:t>Desmopressin (DDAVP)</a:t>
            </a:r>
          </a:p>
          <a:p>
            <a:pPr lvl="1"/>
            <a:r>
              <a:rPr lang="en-US" dirty="0" err="1"/>
              <a:t>Antifibrinolytic</a:t>
            </a:r>
            <a:r>
              <a:rPr lang="en-US" dirty="0"/>
              <a:t> therapy</a:t>
            </a:r>
          </a:p>
          <a:p>
            <a:r>
              <a:rPr lang="en-US" dirty="0"/>
              <a:t>Special situations</a:t>
            </a:r>
          </a:p>
          <a:p>
            <a:pPr lvl="1"/>
            <a:r>
              <a:rPr lang="en-US" dirty="0"/>
              <a:t>Surgery</a:t>
            </a:r>
          </a:p>
          <a:p>
            <a:pPr lvl="1"/>
            <a:r>
              <a:rPr lang="en-US" dirty="0"/>
              <a:t>Dental procedures</a:t>
            </a:r>
          </a:p>
          <a:p>
            <a:pPr lvl="1"/>
            <a:r>
              <a:rPr lang="en-US" dirty="0"/>
              <a:t>Hematuria</a:t>
            </a:r>
          </a:p>
        </p:txBody>
      </p:sp>
    </p:spTree>
    <p:extLst>
      <p:ext uri="{BB962C8B-B14F-4D97-AF65-F5344CB8AC3E}">
        <p14:creationId xmlns:p14="http://schemas.microsoft.com/office/powerpoint/2010/main" val="33814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3201"/>
            <a:ext cx="9144000" cy="64372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75275" y="649364"/>
            <a:ext cx="5916812" cy="6782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75275" y="1422269"/>
            <a:ext cx="5916812" cy="6782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0494" y="2568593"/>
            <a:ext cx="5916812" cy="81619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31750" y="3759976"/>
            <a:ext cx="6075556" cy="82886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97795" y="4531117"/>
            <a:ext cx="6638375" cy="83695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99044" y="1082272"/>
            <a:ext cx="469886" cy="577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05389" y="1826315"/>
            <a:ext cx="469886" cy="577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451444" y="2778715"/>
            <a:ext cx="880306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299044" y="3759975"/>
            <a:ext cx="1032706" cy="23721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308554" y="4823626"/>
            <a:ext cx="46354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5400000">
            <a:off x="-652794" y="2826159"/>
            <a:ext cx="4683734" cy="27242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39050" y="5563762"/>
            <a:ext cx="6760168" cy="10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F3A62C-3326-4072-8652-6FDED1957D55}"/>
              </a:ext>
            </a:extLst>
          </p:cNvPr>
          <p:cNvSpPr/>
          <p:nvPr/>
        </p:nvSpPr>
        <p:spPr>
          <a:xfrm>
            <a:off x="10523482" y="2838467"/>
            <a:ext cx="1656195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Reproduced with permission from Srivastava A, Brewer AK, Mauser-</a:t>
            </a:r>
            <a:r>
              <a:rPr lang="en-US" sz="1200" dirty="0" err="1">
                <a:solidFill>
                  <a:srgbClr val="000000"/>
                </a:solidFill>
              </a:rPr>
              <a:t>Bunschoten</a:t>
            </a:r>
            <a:r>
              <a:rPr lang="en-US" sz="1200" dirty="0">
                <a:solidFill>
                  <a:srgbClr val="000000"/>
                </a:solidFill>
              </a:rPr>
              <a:t> EP, Key NS, Kitchen S, </a:t>
            </a:r>
            <a:r>
              <a:rPr lang="en-US" sz="1200" dirty="0" err="1">
                <a:solidFill>
                  <a:srgbClr val="000000"/>
                </a:solidFill>
              </a:rPr>
              <a:t>Llinas</a:t>
            </a:r>
            <a:r>
              <a:rPr lang="en-US" sz="1200" dirty="0">
                <a:solidFill>
                  <a:srgbClr val="000000"/>
                </a:solidFill>
              </a:rPr>
              <a:t> A, Ludlam CA, Mahlangu JN, Mulder K, Poon MC, Street A; Treatment Guidelines Working Group on Behalf of The World Federation Of Hemophilia. Guidelines for the management of hemophilia. </a:t>
            </a:r>
            <a:r>
              <a:rPr lang="en-US" sz="1200" dirty="0" err="1">
                <a:solidFill>
                  <a:srgbClr val="000000"/>
                </a:solidFill>
              </a:rPr>
              <a:t>Haemophilia</a:t>
            </a:r>
            <a:r>
              <a:rPr lang="en-US" sz="1200" dirty="0">
                <a:solidFill>
                  <a:srgbClr val="000000"/>
                </a:solidFill>
              </a:rPr>
              <a:t>. 2013 Jan;19(1):e1-47. </a:t>
            </a:r>
            <a:r>
              <a:rPr lang="en-US" sz="1200" dirty="0" err="1">
                <a:solidFill>
                  <a:srgbClr val="000000"/>
                </a:solidFill>
              </a:rPr>
              <a:t>doi</a:t>
            </a:r>
            <a:r>
              <a:rPr lang="en-US" sz="1200" dirty="0">
                <a:solidFill>
                  <a:srgbClr val="000000"/>
                </a:solidFill>
              </a:rPr>
              <a:t>: 10.1111/j.1365-2516.2012.02909.x. © 2013, John Wiley &amp; Sons, Inc.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87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4" grpId="0" animBg="1"/>
      <p:bldP spid="16" grpId="0" animBg="1"/>
      <p:bldP spid="1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Prophylaxis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Prophylaxis implies the regular administration of factor replacement therapy in order to prevent bleeding and its complications</a:t>
            </a:r>
          </a:p>
          <a:p>
            <a:pPr lvl="1"/>
            <a:r>
              <a:rPr lang="en-US" dirty="0"/>
              <a:t>Primary prophylaxis</a:t>
            </a:r>
          </a:p>
          <a:p>
            <a:pPr lvl="2"/>
            <a:r>
              <a:rPr lang="en-US" dirty="0"/>
              <a:t>Initiation of factor prior to any joint bleeding (or after 1-2 joint bleeds before any obvious joint disease)</a:t>
            </a:r>
          </a:p>
          <a:p>
            <a:pPr lvl="1"/>
            <a:r>
              <a:rPr lang="en-US" dirty="0"/>
              <a:t>Secondary prophylaxis</a:t>
            </a:r>
          </a:p>
          <a:p>
            <a:pPr lvl="2"/>
            <a:r>
              <a:rPr lang="en-US" dirty="0"/>
              <a:t>Initiation of factor replacement after the onset of joint disease in order to prevent further bleeding</a:t>
            </a:r>
          </a:p>
        </p:txBody>
      </p:sp>
    </p:spTree>
    <p:extLst>
      <p:ext uri="{BB962C8B-B14F-4D97-AF65-F5344CB8AC3E}">
        <p14:creationId xmlns:p14="http://schemas.microsoft.com/office/powerpoint/2010/main" val="185849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prophylaxis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not differ with FVIII or FIX deficiency</a:t>
            </a:r>
          </a:p>
          <a:p>
            <a:r>
              <a:rPr lang="en-US" dirty="0"/>
              <a:t>Generally used in severe hemophilia to prevent hemophilic arthropathy</a:t>
            </a:r>
          </a:p>
          <a:p>
            <a:pPr lvl="1"/>
            <a:r>
              <a:rPr lang="en-US" dirty="0"/>
              <a:t>In US, severe hemophilia patients should start prophylaxis no later than after 2 joint bleeds</a:t>
            </a:r>
          </a:p>
          <a:p>
            <a:pPr lvl="2"/>
            <a:r>
              <a:rPr lang="en-US" dirty="0"/>
              <a:t>Can be started prior to any joint bleeds</a:t>
            </a:r>
          </a:p>
          <a:p>
            <a:r>
              <a:rPr lang="en-US" dirty="0"/>
              <a:t>Moderate hemophilia patients who bleed frequently should also be on prophylaxis</a:t>
            </a:r>
          </a:p>
        </p:txBody>
      </p:sp>
    </p:spTree>
    <p:extLst>
      <p:ext uri="{BB962C8B-B14F-4D97-AF65-F5344CB8AC3E}">
        <p14:creationId xmlns:p14="http://schemas.microsoft.com/office/powerpoint/2010/main" val="16466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Prophylaxis dosing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 VIII</a:t>
            </a:r>
          </a:p>
          <a:p>
            <a:pPr lvl="1"/>
            <a:r>
              <a:rPr lang="en-US" dirty="0"/>
              <a:t>25-40 IU/kg/dose 3x per week or </a:t>
            </a:r>
            <a:r>
              <a:rPr lang="en-US" dirty="0" err="1"/>
              <a:t>qod</a:t>
            </a:r>
            <a:endParaRPr lang="en-US" dirty="0"/>
          </a:p>
          <a:p>
            <a:pPr lvl="1"/>
            <a:r>
              <a:rPr lang="en-US" dirty="0"/>
              <a:t>Some centers start with weekly dosing and escalate with bleeds</a:t>
            </a:r>
          </a:p>
          <a:p>
            <a:r>
              <a:rPr lang="en-US" dirty="0"/>
              <a:t>FIX</a:t>
            </a:r>
          </a:p>
          <a:p>
            <a:pPr lvl="1"/>
            <a:r>
              <a:rPr lang="en-US" dirty="0"/>
              <a:t>50-100 IU/kg/dose 2x per week</a:t>
            </a:r>
          </a:p>
          <a:p>
            <a:pPr lvl="1"/>
            <a:r>
              <a:rPr lang="en-US" dirty="0"/>
              <a:t>Some center start with weekly dosing and escalate</a:t>
            </a:r>
          </a:p>
        </p:txBody>
      </p:sp>
    </p:spTree>
    <p:extLst>
      <p:ext uri="{BB962C8B-B14F-4D97-AF65-F5344CB8AC3E}">
        <p14:creationId xmlns:p14="http://schemas.microsoft.com/office/powerpoint/2010/main" val="14557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Factor Therapies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New, longer-acting factor therapies have become available</a:t>
            </a:r>
          </a:p>
          <a:p>
            <a:pPr lvl="1"/>
            <a:r>
              <a:rPr lang="en-US" b="1" i="1" dirty="0"/>
              <a:t>Won’t be on the Boards</a:t>
            </a:r>
          </a:p>
          <a:p>
            <a:pPr lvl="1"/>
            <a:r>
              <a:rPr lang="en-US" dirty="0"/>
              <a:t>You can ask me about them later if interested</a:t>
            </a:r>
          </a:p>
        </p:txBody>
      </p:sp>
    </p:spTree>
    <p:extLst>
      <p:ext uri="{BB962C8B-B14F-4D97-AF65-F5344CB8AC3E}">
        <p14:creationId xmlns:p14="http://schemas.microsoft.com/office/powerpoint/2010/main" val="3845347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On-demand (episodic)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Appropriate for mild and most moderate hemophilia patients</a:t>
            </a:r>
          </a:p>
          <a:p>
            <a:r>
              <a:rPr lang="en-US" dirty="0"/>
              <a:t>Treat bleeding episodes only</a:t>
            </a:r>
          </a:p>
          <a:p>
            <a:pPr lvl="1"/>
            <a:r>
              <a:rPr lang="en-US" dirty="0"/>
              <a:t>Not preventative of bleeds or joint disease</a:t>
            </a:r>
          </a:p>
        </p:txBody>
      </p:sp>
    </p:spTree>
    <p:extLst>
      <p:ext uri="{BB962C8B-B14F-4D97-AF65-F5344CB8AC3E}">
        <p14:creationId xmlns:p14="http://schemas.microsoft.com/office/powerpoint/2010/main" val="1147781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313" y="274638"/>
            <a:ext cx="8999687" cy="1143000"/>
          </a:xfrm>
        </p:spPr>
        <p:txBody>
          <a:bodyPr/>
          <a:lstStyle/>
          <a:p>
            <a:r>
              <a:rPr lang="en-US" dirty="0"/>
              <a:t>Chronic Arthropathy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Patients can develop arthropathy after even one joint bleed though generally takes several bleeds in the same joint</a:t>
            </a:r>
          </a:p>
          <a:p>
            <a:r>
              <a:rPr lang="en-US" dirty="0"/>
              <a:t>Multiple bleeds in the same joint are referred to as a target joint</a:t>
            </a:r>
          </a:p>
          <a:p>
            <a:pPr lvl="1"/>
            <a:r>
              <a:rPr lang="en-US" dirty="0"/>
              <a:t>3 bleeds in 6 months</a:t>
            </a:r>
          </a:p>
          <a:p>
            <a:pPr lvl="1"/>
            <a:r>
              <a:rPr lang="en-US" dirty="0"/>
              <a:t>4 in a year</a:t>
            </a:r>
          </a:p>
        </p:txBody>
      </p:sp>
    </p:spTree>
    <p:extLst>
      <p:ext uri="{BB962C8B-B14F-4D97-AF65-F5344CB8AC3E}">
        <p14:creationId xmlns:p14="http://schemas.microsoft.com/office/powerpoint/2010/main" val="14007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84982" y="286321"/>
            <a:ext cx="80772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dirty="0"/>
              <a:t>First description of FIX deficiency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981200"/>
            <a:ext cx="8187267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/>
          </a:p>
          <a:p>
            <a:pPr lvl="1" eaLnBrk="1" hangingPunct="1">
              <a:defRPr/>
            </a:pPr>
            <a:endParaRPr lang="en-US" b="1"/>
          </a:p>
          <a:p>
            <a:pPr lvl="1" eaLnBrk="1" hangingPunct="1">
              <a:buFontTx/>
              <a:buNone/>
              <a:defRPr/>
            </a:pPr>
            <a:endParaRPr lang="en-US"/>
          </a:p>
        </p:txBody>
      </p:sp>
      <p:sp>
        <p:nvSpPr>
          <p:cNvPr id="445445" name="Text Box 5"/>
          <p:cNvSpPr txBox="1">
            <a:spLocks noChangeArrowheads="1"/>
          </p:cNvSpPr>
          <p:nvPr/>
        </p:nvSpPr>
        <p:spPr bwMode="auto">
          <a:xfrm>
            <a:off x="2458417" y="6112195"/>
            <a:ext cx="7560733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Biggs R,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Br Med J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Dec. 27, 1952;1378.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7652" name="Picture 8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10" y="1678164"/>
            <a:ext cx="771454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45056" y="2049103"/>
            <a:ext cx="3607812" cy="4906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9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44" y="274638"/>
            <a:ext cx="8846355" cy="1143000"/>
          </a:xfrm>
        </p:spPr>
        <p:txBody>
          <a:bodyPr/>
          <a:lstStyle/>
          <a:p>
            <a:r>
              <a:rPr lang="en-US" dirty="0"/>
              <a:t>Management of Chronic Arthropathy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pitchFamily="34" charset="0"/>
              </a:rPr>
              <a:t>Goals</a:t>
            </a:r>
          </a:p>
          <a:p>
            <a:pPr lvl="1"/>
            <a:r>
              <a:rPr lang="en-US" dirty="0">
                <a:cs typeface="Arial" pitchFamily="34" charset="0"/>
              </a:rPr>
              <a:t>Improve joint mobility</a:t>
            </a:r>
          </a:p>
          <a:p>
            <a:pPr lvl="1"/>
            <a:r>
              <a:rPr lang="en-US" dirty="0">
                <a:cs typeface="Arial" pitchFamily="34" charset="0"/>
              </a:rPr>
              <a:t>Reduce pain</a:t>
            </a:r>
          </a:p>
          <a:p>
            <a:pPr lvl="1"/>
            <a:r>
              <a:rPr lang="en-US" dirty="0">
                <a:cs typeface="Arial" pitchFamily="34" charset="0"/>
              </a:rPr>
              <a:t>Achieve optimal function for activities of daily living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917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r>
              <a:rPr lang="en-US" dirty="0">
                <a:cs typeface="Arial" pitchFamily="34" charset="0"/>
              </a:rPr>
              <a:t>Management of Chronic </a:t>
            </a:r>
            <a:r>
              <a:rPr lang="en-US" dirty="0" err="1">
                <a:cs typeface="Arial" pitchFamily="34" charset="0"/>
              </a:rPr>
              <a:t>Arthropathy</a:t>
            </a:r>
            <a:endParaRPr lang="en-US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</a:t>
            </a:r>
          </a:p>
          <a:p>
            <a:pPr lvl="1"/>
            <a:r>
              <a:rPr lang="en-US" dirty="0"/>
              <a:t>Initiation of secondary prophylaxis</a:t>
            </a:r>
          </a:p>
          <a:p>
            <a:r>
              <a:rPr lang="en-US" dirty="0"/>
              <a:t>Surgical </a:t>
            </a:r>
          </a:p>
          <a:p>
            <a:pPr lvl="1"/>
            <a:r>
              <a:rPr lang="en-US" dirty="0" err="1"/>
              <a:t>Synovectomy</a:t>
            </a:r>
            <a:r>
              <a:rPr lang="en-US" dirty="0"/>
              <a:t> (open, arthroscopic, </a:t>
            </a:r>
            <a:r>
              <a:rPr lang="en-US" dirty="0" err="1"/>
              <a:t>radioisotopic</a:t>
            </a:r>
            <a:r>
              <a:rPr lang="en-US" dirty="0"/>
              <a:t>)</a:t>
            </a:r>
          </a:p>
          <a:p>
            <a:r>
              <a:rPr lang="en-US" dirty="0">
                <a:cs typeface="Arial" pitchFamily="34" charset="0"/>
              </a:rPr>
              <a:t>Other</a:t>
            </a:r>
          </a:p>
          <a:p>
            <a:pPr lvl="1"/>
            <a:r>
              <a:rPr lang="en-US" dirty="0">
                <a:cs typeface="Arial" pitchFamily="34" charset="0"/>
              </a:rPr>
              <a:t>Pain management</a:t>
            </a:r>
          </a:p>
          <a:p>
            <a:pPr lvl="1"/>
            <a:r>
              <a:rPr lang="en-US" dirty="0">
                <a:cs typeface="Arial" pitchFamily="34" charset="0"/>
              </a:rPr>
              <a:t>Physiotherapy</a:t>
            </a:r>
          </a:p>
          <a:p>
            <a:pPr lvl="1"/>
            <a:r>
              <a:rPr lang="en-US" dirty="0">
                <a:cs typeface="Arial" pitchFamily="34" charset="0"/>
              </a:rPr>
              <a:t>Casting, bracing, orthotics, walking/mobility aids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Treatment—Factor Replacement*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Bleed Location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Intracranial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r>
                        <a:rPr lang="en-US" baseline="0" dirty="0"/>
                        <a:t> correction for at least 2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Continue treatment</a:t>
                      </a:r>
                      <a:r>
                        <a:rPr lang="en-US" baseline="0" dirty="0"/>
                        <a:t> with prophylaxis dosing indefinitely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Retroperitoneal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80% correction for at least a few</a:t>
                      </a:r>
                      <a:r>
                        <a:rPr lang="en-US" baseline="0" dirty="0"/>
                        <a:t>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Follow</a:t>
                      </a:r>
                      <a:r>
                        <a:rPr lang="en-US" baseline="0" dirty="0"/>
                        <a:t> up with short-term prophylaxis (weeks)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40-60%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 least until can utilize muscle</a:t>
                      </a:r>
                      <a:r>
                        <a:rPr lang="en-US" baseline="0" dirty="0"/>
                        <a:t> with no pain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40-60%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Generally 1-3 doses suffices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Mucosal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30-50%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 </a:t>
                      </a:r>
                      <a:r>
                        <a:rPr lang="en-US" dirty="0" err="1"/>
                        <a:t>antifibrinolytics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Subcutaneous hematomas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Observation is generally</a:t>
                      </a:r>
                      <a:r>
                        <a:rPr lang="en-US" baseline="0" dirty="0"/>
                        <a:t> sufficient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Large hematomas in “bad” locations (buttocks) need factor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100% correction pre-op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Maintain trough of 50% until</a:t>
                      </a:r>
                      <a:r>
                        <a:rPr lang="en-US" baseline="0" dirty="0"/>
                        <a:t> risk for bleeding is over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42507" y="6161738"/>
            <a:ext cx="646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*There are no clinical trial data supporting these dosing schemes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5800" y="1976952"/>
            <a:ext cx="8196949" cy="60607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08319" y="3875418"/>
            <a:ext cx="8232155" cy="38152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93887" y="5318449"/>
            <a:ext cx="8174431" cy="60607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8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Treatment—Factor Replacement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Pharmacology</a:t>
            </a:r>
          </a:p>
          <a:p>
            <a:pPr lvl="1"/>
            <a:r>
              <a:rPr lang="en-US" dirty="0"/>
              <a:t>Factor recovery (peak factor found in plasma immediately after a dose)</a:t>
            </a:r>
          </a:p>
          <a:p>
            <a:pPr lvl="2"/>
            <a:r>
              <a:rPr lang="en-US" dirty="0"/>
              <a:t>FVIII—1 IU/kg increases factor level by ~2%</a:t>
            </a:r>
          </a:p>
          <a:p>
            <a:pPr lvl="2"/>
            <a:r>
              <a:rPr lang="en-US" dirty="0"/>
              <a:t>FIX—1 IU/kg increases factor level by ~1%</a:t>
            </a:r>
          </a:p>
          <a:p>
            <a:pPr lvl="3"/>
            <a:r>
              <a:rPr lang="en-US" dirty="0"/>
              <a:t>True for all </a:t>
            </a:r>
            <a:r>
              <a:rPr lang="en-US" dirty="0" err="1"/>
              <a:t>pd</a:t>
            </a:r>
            <a:r>
              <a:rPr lang="en-US" dirty="0"/>
              <a:t>-FIX products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err="1">
                <a:solidFill>
                  <a:srgbClr val="FF0000"/>
                </a:solidFill>
              </a:rPr>
              <a:t>rFIX</a:t>
            </a:r>
            <a:r>
              <a:rPr lang="en-US" dirty="0">
                <a:solidFill>
                  <a:srgbClr val="FF0000"/>
                </a:solidFill>
              </a:rPr>
              <a:t>, there are three available products and recovery is 0.7% per IU/kg (</a:t>
            </a:r>
            <a:r>
              <a:rPr lang="en-US" dirty="0" err="1">
                <a:solidFill>
                  <a:srgbClr val="FF0000"/>
                </a:solidFill>
              </a:rPr>
              <a:t>Benefix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37475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056" y="274638"/>
            <a:ext cx="8543299" cy="1143000"/>
          </a:xfrm>
        </p:spPr>
        <p:txBody>
          <a:bodyPr/>
          <a:lstStyle/>
          <a:p>
            <a:r>
              <a:rPr lang="en-US" dirty="0"/>
              <a:t>Treatment—Desmopressin (DDAVP)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Desmopressin</a:t>
            </a:r>
          </a:p>
          <a:p>
            <a:pPr lvl="1"/>
            <a:r>
              <a:rPr lang="en-US" sz="2000" dirty="0"/>
              <a:t>Increased FVIII levels in most patients with mild hemophilia by increasing circulating </a:t>
            </a:r>
            <a:r>
              <a:rPr lang="en-US" sz="2000" dirty="0" err="1"/>
              <a:t>vWF</a:t>
            </a:r>
            <a:endParaRPr lang="en-US" sz="2000" dirty="0"/>
          </a:p>
          <a:p>
            <a:pPr lvl="2"/>
            <a:r>
              <a:rPr lang="en-US" sz="1800" dirty="0"/>
              <a:t>Not indicated in FIX deficiency</a:t>
            </a:r>
          </a:p>
          <a:p>
            <a:pPr lvl="1"/>
            <a:r>
              <a:rPr lang="en-US" sz="2000" dirty="0"/>
              <a:t>Only effective in mild hemophilia A</a:t>
            </a:r>
          </a:p>
          <a:p>
            <a:pPr lvl="2"/>
            <a:r>
              <a:rPr lang="en-US" sz="1800" dirty="0"/>
              <a:t>Generally for mucocutaneous bleeding and minor procedures (dental)</a:t>
            </a:r>
          </a:p>
          <a:p>
            <a:pPr lvl="2"/>
            <a:r>
              <a:rPr lang="en-US" sz="1800" dirty="0"/>
              <a:t>Some mild mutations are non-responsive</a:t>
            </a:r>
          </a:p>
          <a:p>
            <a:pPr lvl="3"/>
            <a:r>
              <a:rPr lang="en-US" sz="1600" dirty="0"/>
              <a:t>Must do a desmopressin challenge before prescribing</a:t>
            </a:r>
          </a:p>
          <a:p>
            <a:pPr lvl="1"/>
            <a:r>
              <a:rPr lang="en-US" sz="2000" dirty="0"/>
              <a:t>Patients less than 3 years of age can develop </a:t>
            </a:r>
            <a:r>
              <a:rPr lang="en-US" sz="2000" dirty="0" err="1"/>
              <a:t>hyponatremia</a:t>
            </a:r>
            <a:endParaRPr lang="en-US" sz="2000" dirty="0"/>
          </a:p>
          <a:p>
            <a:pPr lvl="2"/>
            <a:r>
              <a:rPr lang="en-US" sz="1800" dirty="0"/>
              <a:t>Generally a moot point as mild hemophiliacs are not often diagnosed by this age</a:t>
            </a:r>
          </a:p>
          <a:p>
            <a:pPr lvl="2"/>
            <a:r>
              <a:rPr lang="en-US" sz="1800" dirty="0"/>
              <a:t>Some patients develop hypotension and flushing</a:t>
            </a:r>
          </a:p>
          <a:p>
            <a:pPr lvl="3"/>
            <a:r>
              <a:rPr lang="en-US" sz="1400" dirty="0"/>
              <a:t>First dose should be administered in the clinic</a:t>
            </a:r>
          </a:p>
        </p:txBody>
      </p:sp>
    </p:spTree>
    <p:extLst>
      <p:ext uri="{BB962C8B-B14F-4D97-AF65-F5344CB8AC3E}">
        <p14:creationId xmlns:p14="http://schemas.microsoft.com/office/powerpoint/2010/main" val="267421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Pros/Cons of Factor VIII Therapy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Immediate rapid, reliable rise in factor level</a:t>
            </a:r>
          </a:p>
          <a:p>
            <a:pPr lvl="1"/>
            <a:r>
              <a:rPr lang="en-US" dirty="0"/>
              <a:t>Factor level is sustained (half-life is ~6-12 hours)</a:t>
            </a:r>
          </a:p>
          <a:p>
            <a:pPr lvl="1"/>
            <a:r>
              <a:rPr lang="en-US" dirty="0"/>
              <a:t>Highly effective</a:t>
            </a:r>
          </a:p>
          <a:p>
            <a:pPr lvl="1"/>
            <a:r>
              <a:rPr lang="en-US" dirty="0"/>
              <a:t>Safe (except risk for inhibitors)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  <a:p>
            <a:pPr lvl="1"/>
            <a:r>
              <a:rPr lang="en-US" dirty="0"/>
              <a:t>Intravenous administration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Inhibitor development </a:t>
            </a:r>
          </a:p>
          <a:p>
            <a:pPr lvl="2"/>
            <a:r>
              <a:rPr lang="en-US" dirty="0"/>
              <a:t>~30% of patients will develop an inhibitor</a:t>
            </a:r>
          </a:p>
        </p:txBody>
      </p:sp>
    </p:spTree>
    <p:extLst>
      <p:ext uri="{BB962C8B-B14F-4D97-AF65-F5344CB8AC3E}">
        <p14:creationId xmlns:p14="http://schemas.microsoft.com/office/powerpoint/2010/main" val="12763051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056" y="274638"/>
            <a:ext cx="8586593" cy="1143000"/>
          </a:xfrm>
        </p:spPr>
        <p:txBody>
          <a:bodyPr/>
          <a:lstStyle/>
          <a:p>
            <a:r>
              <a:rPr lang="en-US" dirty="0"/>
              <a:t>Pros/Cons of Desmopressin (DDAVP)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Routes of administration</a:t>
            </a:r>
          </a:p>
          <a:p>
            <a:pPr lvl="2"/>
            <a:r>
              <a:rPr lang="en-US" dirty="0"/>
              <a:t>Intranasal, IV, SC</a:t>
            </a:r>
          </a:p>
          <a:p>
            <a:pPr lvl="1"/>
            <a:r>
              <a:rPr lang="en-US" dirty="0"/>
              <a:t>Intranasal route very easy to do at home</a:t>
            </a:r>
          </a:p>
          <a:p>
            <a:pPr lvl="1"/>
            <a:r>
              <a:rPr lang="en-US" dirty="0"/>
              <a:t>Effective for mild bleeds</a:t>
            </a:r>
          </a:p>
          <a:p>
            <a:pPr lvl="1"/>
            <a:r>
              <a:rPr lang="en-US" dirty="0"/>
              <a:t>Generally safe (risk for </a:t>
            </a:r>
            <a:r>
              <a:rPr lang="en-US" dirty="0" err="1"/>
              <a:t>hyponatremia</a:t>
            </a:r>
            <a:r>
              <a:rPr lang="en-US" dirty="0"/>
              <a:t> and hypotension is low)</a:t>
            </a:r>
          </a:p>
          <a:p>
            <a:pPr lvl="1"/>
            <a:r>
              <a:rPr lang="en-US" dirty="0"/>
              <a:t>Relatively inexpensive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371330" cy="4525963"/>
          </a:xfrm>
        </p:spPr>
        <p:txBody>
          <a:bodyPr/>
          <a:lstStyle/>
          <a:p>
            <a:r>
              <a:rPr lang="en-US" dirty="0"/>
              <a:t>Cons</a:t>
            </a:r>
          </a:p>
          <a:p>
            <a:pPr lvl="1"/>
            <a:r>
              <a:rPr lang="en-US" dirty="0"/>
              <a:t>Levels don’t peak sufficiently high for serious bleeds (joint/muscle/ICH)</a:t>
            </a:r>
          </a:p>
          <a:p>
            <a:pPr lvl="1"/>
            <a:r>
              <a:rPr lang="en-US" dirty="0"/>
              <a:t>Levels return to baseline in ~4 hours</a:t>
            </a:r>
          </a:p>
          <a:p>
            <a:pPr lvl="1"/>
            <a:r>
              <a:rPr lang="en-US" dirty="0"/>
              <a:t>Not all patients respond</a:t>
            </a:r>
          </a:p>
          <a:p>
            <a:pPr lvl="1"/>
            <a:r>
              <a:rPr lang="en-US" dirty="0"/>
              <a:t>Some responsive patients have hypotension/flushing abrogating its use</a:t>
            </a:r>
          </a:p>
        </p:txBody>
      </p:sp>
    </p:spTree>
    <p:extLst>
      <p:ext uri="{BB962C8B-B14F-4D97-AF65-F5344CB8AC3E}">
        <p14:creationId xmlns:p14="http://schemas.microsoft.com/office/powerpoint/2010/main" val="3704333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Pros/Cons of Factor IX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Immediate rapid, reliable rise in factor level</a:t>
            </a:r>
          </a:p>
          <a:p>
            <a:pPr lvl="1"/>
            <a:r>
              <a:rPr lang="en-US" dirty="0"/>
              <a:t>Factor level is sustained (half-life is ~12-18hours)</a:t>
            </a:r>
          </a:p>
          <a:p>
            <a:pPr lvl="1"/>
            <a:r>
              <a:rPr lang="en-US" dirty="0"/>
              <a:t>Highly effective</a:t>
            </a:r>
          </a:p>
          <a:p>
            <a:pPr lvl="1"/>
            <a:r>
              <a:rPr lang="en-US" dirty="0"/>
              <a:t>Safe (except risk for inhibitors)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  <a:p>
            <a:pPr lvl="1"/>
            <a:r>
              <a:rPr lang="en-US" dirty="0"/>
              <a:t>Intravenous administration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Inhibitor development </a:t>
            </a:r>
          </a:p>
          <a:p>
            <a:pPr lvl="2"/>
            <a:r>
              <a:rPr lang="en-US" dirty="0"/>
              <a:t>Much less than FVIII (~5%)</a:t>
            </a:r>
          </a:p>
          <a:p>
            <a:pPr lvl="2"/>
            <a:r>
              <a:rPr lang="en-US" dirty="0"/>
              <a:t>FIX inhibitors often cause anaphylaxis</a:t>
            </a:r>
          </a:p>
          <a:p>
            <a:pPr lvl="3"/>
            <a:r>
              <a:rPr lang="en-US" dirty="0"/>
              <a:t>Cannot do ITT</a:t>
            </a:r>
          </a:p>
          <a:p>
            <a:pPr lvl="3"/>
            <a:r>
              <a:rPr lang="en-US" dirty="0"/>
              <a:t>Cannot use APCC</a:t>
            </a:r>
          </a:p>
        </p:txBody>
      </p:sp>
    </p:spTree>
    <p:extLst>
      <p:ext uri="{BB962C8B-B14F-4D97-AF65-F5344CB8AC3E}">
        <p14:creationId xmlns:p14="http://schemas.microsoft.com/office/powerpoint/2010/main" val="365569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 patient does not have an inhibitor</a:t>
            </a:r>
          </a:p>
          <a:p>
            <a:r>
              <a:rPr lang="en-US" dirty="0"/>
              <a:t>Replace factor to 100% immediately prior to procedure</a:t>
            </a:r>
          </a:p>
          <a:p>
            <a:r>
              <a:rPr lang="en-US" dirty="0"/>
              <a:t>Repeat bolus doses to maintain a trough &gt;50% until bleed risk has passed</a:t>
            </a:r>
          </a:p>
          <a:p>
            <a:r>
              <a:rPr lang="en-US" dirty="0"/>
              <a:t>Can use continuous infusion if many days of factor will be needed (major surgery)</a:t>
            </a:r>
          </a:p>
          <a:p>
            <a:r>
              <a:rPr lang="en-US" dirty="0"/>
              <a:t>Antifibrinolytic drugs can be added especially for mucus membrane surgery</a:t>
            </a:r>
          </a:p>
        </p:txBody>
      </p:sp>
    </p:spTree>
    <p:extLst>
      <p:ext uri="{BB962C8B-B14F-4D97-AF65-F5344CB8AC3E}">
        <p14:creationId xmlns:p14="http://schemas.microsoft.com/office/powerpoint/2010/main" val="6300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Factor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FVIII</a:t>
            </a:r>
          </a:p>
          <a:p>
            <a:pPr lvl="1"/>
            <a:r>
              <a:rPr lang="en-US" dirty="0"/>
              <a:t>50 IU/kg immediately prior to procedure</a:t>
            </a:r>
          </a:p>
          <a:p>
            <a:pPr lvl="1"/>
            <a:r>
              <a:rPr lang="en-US" dirty="0"/>
              <a:t>Follow up doses</a:t>
            </a:r>
          </a:p>
          <a:p>
            <a:pPr lvl="2"/>
            <a:r>
              <a:rPr lang="en-US" dirty="0"/>
              <a:t>50 IU/kg q12h</a:t>
            </a:r>
          </a:p>
          <a:p>
            <a:pPr lvl="3"/>
            <a:r>
              <a:rPr lang="en-US" dirty="0"/>
              <a:t>Can adjust to maintain a trough &gt;50%</a:t>
            </a:r>
          </a:p>
          <a:p>
            <a:pPr lvl="2"/>
            <a:r>
              <a:rPr lang="en-US" dirty="0"/>
              <a:t>Continuous infusion (~3 IU/kg/</a:t>
            </a:r>
            <a:r>
              <a:rPr lang="en-US" dirty="0" err="1"/>
              <a:t>hr</a:t>
            </a:r>
            <a:r>
              <a:rPr lang="en-US" dirty="0"/>
              <a:t>) to maintain a trough &gt;50%</a:t>
            </a:r>
          </a:p>
        </p:txBody>
      </p:sp>
    </p:spTree>
    <p:extLst>
      <p:ext uri="{BB962C8B-B14F-4D97-AF65-F5344CB8AC3E}">
        <p14:creationId xmlns:p14="http://schemas.microsoft.com/office/powerpoint/2010/main" val="2318816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90666" y="20735"/>
            <a:ext cx="6276781" cy="80809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600" dirty="0"/>
              <a:t>The Most Famous Hemophiliac</a:t>
            </a:r>
          </a:p>
        </p:txBody>
      </p:sp>
      <p:pic>
        <p:nvPicPr>
          <p:cNvPr id="5" name="Picture 4" descr="4alekunifor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4419" y="802486"/>
            <a:ext cx="2168666" cy="3252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743" y="726285"/>
            <a:ext cx="4216400" cy="466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064" y="931379"/>
            <a:ext cx="4170631" cy="4170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3866" t="10314" r="29328" b="1794"/>
          <a:stretch/>
        </p:blipFill>
        <p:spPr>
          <a:xfrm>
            <a:off x="3890725" y="764807"/>
            <a:ext cx="1731750" cy="32951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173407" y="3246818"/>
            <a:ext cx="173175" cy="13564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1" y="4632126"/>
            <a:ext cx="2482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Flexed knee due to bleed</a:t>
            </a:r>
          </a:p>
        </p:txBody>
      </p:sp>
      <p:cxnSp>
        <p:nvCxnSpPr>
          <p:cNvPr id="13" name="Straight Arrow Connector 12"/>
          <p:cNvCxnSpPr>
            <a:stCxn id="16" idx="0"/>
          </p:cNvCxnSpPr>
          <p:nvPr/>
        </p:nvCxnSpPr>
        <p:spPr>
          <a:xfrm flipH="1" flipV="1">
            <a:off x="4663671" y="3428081"/>
            <a:ext cx="82543" cy="187593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83364" y="5304017"/>
            <a:ext cx="1925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Significant bruising</a:t>
            </a:r>
          </a:p>
        </p:txBody>
      </p:sp>
    </p:spTree>
    <p:extLst>
      <p:ext uri="{BB962C8B-B14F-4D97-AF65-F5344CB8AC3E}">
        <p14:creationId xmlns:p14="http://schemas.microsoft.com/office/powerpoint/2010/main" val="25618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Factor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</a:t>
            </a:r>
          </a:p>
          <a:p>
            <a:pPr lvl="1"/>
            <a:r>
              <a:rPr lang="en-US" dirty="0"/>
              <a:t>120-140 IU/kg of </a:t>
            </a:r>
            <a:r>
              <a:rPr lang="en-US" dirty="0" err="1"/>
              <a:t>rFIX</a:t>
            </a:r>
            <a:r>
              <a:rPr lang="en-US" dirty="0"/>
              <a:t> (or 100 IU/kg of </a:t>
            </a:r>
            <a:r>
              <a:rPr lang="en-US" dirty="0" err="1"/>
              <a:t>pdFIX</a:t>
            </a:r>
            <a:r>
              <a:rPr lang="en-US" dirty="0"/>
              <a:t>) immediately prior to procedure</a:t>
            </a:r>
          </a:p>
          <a:p>
            <a:pPr lvl="1"/>
            <a:r>
              <a:rPr lang="en-US" dirty="0"/>
              <a:t>Follow up doses</a:t>
            </a:r>
          </a:p>
          <a:p>
            <a:pPr lvl="2"/>
            <a:r>
              <a:rPr lang="en-US" dirty="0"/>
              <a:t>Same as pre-op q12-24h</a:t>
            </a:r>
          </a:p>
          <a:p>
            <a:pPr lvl="2"/>
            <a:r>
              <a:rPr lang="en-US" dirty="0"/>
              <a:t>Continuous infusion (~6 IU/kg/hour) to maintain a trough &gt;50%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27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Dental Extractions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 replacement </a:t>
            </a:r>
          </a:p>
          <a:p>
            <a:pPr lvl="1"/>
            <a:r>
              <a:rPr lang="en-US" dirty="0"/>
              <a:t>Correction to 80-100%</a:t>
            </a:r>
          </a:p>
          <a:p>
            <a:r>
              <a:rPr lang="en-US" dirty="0"/>
              <a:t>Add </a:t>
            </a:r>
            <a:r>
              <a:rPr lang="en-US" dirty="0" err="1"/>
              <a:t>antifibrinolytic</a:t>
            </a:r>
            <a:r>
              <a:rPr lang="en-US" dirty="0"/>
              <a:t> agent</a:t>
            </a:r>
          </a:p>
          <a:p>
            <a:pPr lvl="1"/>
            <a:r>
              <a:rPr lang="en-US" dirty="0" err="1"/>
              <a:t>Aminocaproic</a:t>
            </a:r>
            <a:r>
              <a:rPr lang="en-US" dirty="0"/>
              <a:t> acid</a:t>
            </a:r>
          </a:p>
          <a:p>
            <a:pPr lvl="1"/>
            <a:r>
              <a:rPr lang="en-US" dirty="0" err="1"/>
              <a:t>Tranexamic</a:t>
            </a:r>
            <a:r>
              <a:rPr lang="en-US" dirty="0"/>
              <a:t> acid</a:t>
            </a:r>
          </a:p>
          <a:p>
            <a:r>
              <a:rPr lang="en-US" dirty="0"/>
              <a:t>Pressure gauze</a:t>
            </a:r>
          </a:p>
          <a:p>
            <a:r>
              <a:rPr lang="en-US" dirty="0"/>
              <a:t>Desmopressin</a:t>
            </a:r>
          </a:p>
          <a:p>
            <a:pPr lvl="1"/>
            <a:r>
              <a:rPr lang="en-US" dirty="0"/>
              <a:t>Not fully reliable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Hematuria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 replacement</a:t>
            </a:r>
          </a:p>
          <a:p>
            <a:pPr lvl="1"/>
            <a:r>
              <a:rPr lang="en-US" dirty="0"/>
              <a:t>Correct factor level to 80-100%</a:t>
            </a:r>
          </a:p>
          <a:p>
            <a:r>
              <a:rPr lang="en-US" dirty="0"/>
              <a:t>Hydration</a:t>
            </a:r>
          </a:p>
          <a:p>
            <a:pPr lvl="1"/>
            <a:r>
              <a:rPr lang="en-US" dirty="0"/>
              <a:t>1.5-2x maintenance</a:t>
            </a:r>
          </a:p>
          <a:p>
            <a:r>
              <a:rPr lang="en-US" dirty="0"/>
              <a:t>Antifibrinolytic agents are contraindicated</a:t>
            </a:r>
          </a:p>
          <a:p>
            <a:pPr lvl="1"/>
            <a:r>
              <a:rPr lang="en-US" dirty="0"/>
              <a:t>Unless you know for sure the source is the lower urinary tract</a:t>
            </a:r>
          </a:p>
          <a:p>
            <a:r>
              <a:rPr lang="en-US" dirty="0"/>
              <a:t>Desmopressin is not reliable enough</a:t>
            </a:r>
          </a:p>
          <a:p>
            <a:r>
              <a:rPr lang="en-US" dirty="0"/>
              <a:t>Glucocorticoids are often given though data is very limited</a:t>
            </a:r>
          </a:p>
        </p:txBody>
      </p:sp>
    </p:spTree>
    <p:extLst>
      <p:ext uri="{BB962C8B-B14F-4D97-AF65-F5344CB8AC3E}">
        <p14:creationId xmlns:p14="http://schemas.microsoft.com/office/powerpoint/2010/main" val="30526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Therapeutic Failure of Factor Replacement Therapy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Signs</a:t>
            </a:r>
          </a:p>
          <a:p>
            <a:pPr lvl="1"/>
            <a:r>
              <a:rPr lang="en-US" dirty="0"/>
              <a:t>Lack of response to treatment of a bleed</a:t>
            </a:r>
          </a:p>
          <a:p>
            <a:pPr lvl="1"/>
            <a:r>
              <a:rPr lang="en-US" dirty="0"/>
              <a:t>Breakthrough bleeding for patients on prophylaxis</a:t>
            </a:r>
          </a:p>
          <a:p>
            <a:pPr lvl="1"/>
            <a:r>
              <a:rPr lang="en-US" dirty="0"/>
              <a:t>Excessive bleeding during surgery or post-operatively</a:t>
            </a:r>
          </a:p>
          <a:p>
            <a:r>
              <a:rPr lang="en-US" dirty="0"/>
              <a:t>Causes</a:t>
            </a:r>
          </a:p>
          <a:p>
            <a:pPr lvl="1"/>
            <a:r>
              <a:rPr lang="en-US" dirty="0"/>
              <a:t>Insufficient factor dose </a:t>
            </a:r>
          </a:p>
          <a:p>
            <a:pPr lvl="2"/>
            <a:r>
              <a:rPr lang="en-US" dirty="0"/>
              <a:t>Dosing is weight based</a:t>
            </a:r>
          </a:p>
          <a:p>
            <a:pPr lvl="1"/>
            <a:r>
              <a:rPr lang="en-US" dirty="0"/>
              <a:t>Development of an inhibitor</a:t>
            </a:r>
          </a:p>
          <a:p>
            <a:pPr lvl="2"/>
            <a:r>
              <a:rPr lang="en-US" dirty="0"/>
              <a:t>Therapeutic failure includes</a:t>
            </a:r>
          </a:p>
        </p:txBody>
      </p:sp>
    </p:spTree>
    <p:extLst>
      <p:ext uri="{BB962C8B-B14F-4D97-AF65-F5344CB8AC3E}">
        <p14:creationId xmlns:p14="http://schemas.microsoft.com/office/powerpoint/2010/main" val="33066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59946"/>
            <a:ext cx="8229600" cy="4525963"/>
          </a:xfrm>
        </p:spPr>
        <p:txBody>
          <a:bodyPr/>
          <a:lstStyle/>
          <a:p>
            <a:r>
              <a:rPr lang="en-US" dirty="0"/>
              <a:t>Must test for inhibitor immediately</a:t>
            </a:r>
          </a:p>
          <a:p>
            <a:r>
              <a:rPr lang="en-US" dirty="0"/>
              <a:t>For bleeding, treat with a bypassing agent</a:t>
            </a:r>
          </a:p>
          <a:p>
            <a:r>
              <a:rPr lang="en-US" dirty="0"/>
              <a:t>For patients on prophylaxis, therapy should be suspended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Therapeutic Failure of Factor Replacement Therapy</a:t>
            </a:r>
          </a:p>
        </p:txBody>
      </p:sp>
    </p:spTree>
    <p:extLst>
      <p:ext uri="{BB962C8B-B14F-4D97-AF65-F5344CB8AC3E}">
        <p14:creationId xmlns:p14="http://schemas.microsoft.com/office/powerpoint/2010/main" val="33963571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 history</a:t>
            </a:r>
          </a:p>
          <a:p>
            <a:r>
              <a:rPr lang="en-US" dirty="0"/>
              <a:t>General characteristics</a:t>
            </a:r>
          </a:p>
          <a:p>
            <a:r>
              <a:rPr lang="en-US" dirty="0"/>
              <a:t>Diagnosis</a:t>
            </a:r>
          </a:p>
          <a:p>
            <a:r>
              <a:rPr lang="en-US" dirty="0"/>
              <a:t>Treatment</a:t>
            </a:r>
          </a:p>
          <a:p>
            <a:r>
              <a:rPr lang="en-US" dirty="0"/>
              <a:t>Inhibitors</a:t>
            </a:r>
          </a:p>
        </p:txBody>
      </p:sp>
    </p:spTree>
    <p:extLst>
      <p:ext uri="{BB962C8B-B14F-4D97-AF65-F5344CB8AC3E}">
        <p14:creationId xmlns:p14="http://schemas.microsoft.com/office/powerpoint/2010/main" val="1658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inhibitor is the term for a neutralizing antibody</a:t>
            </a:r>
          </a:p>
          <a:p>
            <a:pPr lvl="1"/>
            <a:r>
              <a:rPr lang="en-US" dirty="0"/>
              <a:t>Renders factor replacement less effective or ineffective</a:t>
            </a:r>
          </a:p>
          <a:p>
            <a:r>
              <a:rPr lang="en-US" dirty="0"/>
              <a:t>Inhibitors significantly complicate the management of hemophilia</a:t>
            </a:r>
          </a:p>
          <a:p>
            <a:pPr lvl="1"/>
            <a:r>
              <a:rPr lang="en-US" dirty="0"/>
              <a:t>Bleeds are more difficult to treat</a:t>
            </a:r>
          </a:p>
          <a:p>
            <a:pPr lvl="1"/>
            <a:r>
              <a:rPr lang="en-US" dirty="0"/>
              <a:t>Prophylaxis is not nearly as effective</a:t>
            </a:r>
          </a:p>
          <a:p>
            <a:pPr lvl="1"/>
            <a:r>
              <a:rPr lang="en-US" dirty="0"/>
              <a:t>Inhibitor patients have worse morbidity</a:t>
            </a:r>
          </a:p>
        </p:txBody>
      </p:sp>
    </p:spTree>
    <p:extLst>
      <p:ext uri="{BB962C8B-B14F-4D97-AF65-F5344CB8AC3E}">
        <p14:creationId xmlns:p14="http://schemas.microsoft.com/office/powerpoint/2010/main" val="175027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227" y="492889"/>
            <a:ext cx="8313737" cy="1096962"/>
          </a:xfrm>
        </p:spPr>
        <p:txBody>
          <a:bodyPr/>
          <a:lstStyle/>
          <a:p>
            <a:r>
              <a:rPr lang="en-US" sz="3600" dirty="0"/>
              <a:t>Risk Factors for Inhibitor Development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2063751" y="1993900"/>
            <a:ext cx="7921626" cy="4097338"/>
            <a:chOff x="356" y="1052"/>
            <a:chExt cx="4990" cy="2581"/>
          </a:xfrm>
        </p:grpSpPr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844" y="1052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DC1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ea typeface="ヒラギノ角ゴ Pro W3" charset="0"/>
                  <a:cs typeface="ヒラギノ角ゴ Pro W3" charset="0"/>
                </a:rPr>
                <a:t>Patient</a:t>
              </a:r>
            </a:p>
          </p:txBody>
        </p:sp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>
              <a:off x="1140" y="3043"/>
              <a:ext cx="1252" cy="2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356" y="1367"/>
              <a:ext cx="1590" cy="25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Severity of hemophilia</a:t>
              </a:r>
            </a:p>
          </p:txBody>
        </p:sp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587" y="1751"/>
              <a:ext cx="1122" cy="252"/>
            </a:xfrm>
            <a:prstGeom prst="rect">
              <a:avLst/>
            </a:prstGeom>
            <a:noFill/>
            <a:ln w="2857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Family history</a:t>
              </a: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383" y="3187"/>
              <a:ext cx="1316" cy="446"/>
            </a:xfrm>
            <a:prstGeom prst="rect">
              <a:avLst/>
            </a:prstGeom>
            <a:noFill/>
            <a:ln w="28575">
              <a:solidFill>
                <a:srgbClr val="D18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High-responding inhibitors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2449" y="2597"/>
              <a:ext cx="715" cy="640"/>
            </a:xfrm>
            <a:prstGeom prst="rect">
              <a:avLst/>
            </a:prstGeom>
            <a:noFill/>
            <a:ln w="28575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FVIII</a:t>
              </a:r>
            </a:p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antibody</a:t>
              </a:r>
            </a:p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response</a:t>
              </a:r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4178" y="1052"/>
              <a:ext cx="82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ea typeface="ヒラギノ角ゴ Pro W3" charset="0"/>
                  <a:cs typeface="ヒラギノ角ゴ Pro W3" charset="0"/>
                </a:rPr>
                <a:t>Treatment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4071" y="1367"/>
              <a:ext cx="1037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Product type?</a:t>
              </a: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3845" y="1771"/>
              <a:ext cx="1494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No. of exposure days</a:t>
              </a:r>
            </a:p>
          </p:txBody>
        </p:sp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3844" y="2171"/>
              <a:ext cx="1502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Intensity of exposure</a:t>
              </a:r>
            </a:p>
          </p:txBody>
        </p:sp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3841" y="2579"/>
              <a:ext cx="1501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Cumulative exposure</a:t>
              </a:r>
            </a:p>
          </p:txBody>
        </p:sp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368" y="2165"/>
              <a:ext cx="1664" cy="233"/>
            </a:xfrm>
            <a:prstGeom prst="rect">
              <a:avLst/>
            </a:prstGeom>
            <a:noFill/>
            <a:ln w="2857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ea typeface="ヒラギノ角ゴ Pro W3" charset="0"/>
                  <a:cs typeface="ヒラギノ角ゴ Pro W3" charset="0"/>
                </a:rPr>
                <a:t>Molecular defect</a:t>
              </a:r>
              <a:endParaRPr lang="en-US" dirty="0">
                <a:solidFill>
                  <a:schemeClr val="tx2"/>
                </a:solidFill>
                <a:latin typeface="Arial M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3960" y="3187"/>
              <a:ext cx="1264" cy="446"/>
            </a:xfrm>
            <a:prstGeom prst="rect">
              <a:avLst/>
            </a:prstGeom>
            <a:noFill/>
            <a:ln w="28575">
              <a:solidFill>
                <a:srgbClr val="D18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Low- responding inhibitors</a:t>
              </a:r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>
              <a:off x="3188" y="3175"/>
              <a:ext cx="762" cy="273"/>
            </a:xfrm>
            <a:prstGeom prst="line">
              <a:avLst/>
            </a:prstGeom>
            <a:noFill/>
            <a:ln w="28575">
              <a:solidFill>
                <a:srgbClr val="FFA2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H="1" flipV="1">
              <a:off x="3217" y="2988"/>
              <a:ext cx="13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4600" y="1630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4600" y="2051"/>
              <a:ext cx="0" cy="1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>
              <a:off x="4600" y="2431"/>
              <a:ext cx="0" cy="1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1148" y="1631"/>
              <a:ext cx="0" cy="124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1135" y="1992"/>
              <a:ext cx="0" cy="166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4600" y="2851"/>
              <a:ext cx="0" cy="1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 flipH="1">
              <a:off x="1139" y="2783"/>
              <a:ext cx="0" cy="269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26"/>
            <p:cNvSpPr>
              <a:spLocks noChangeShapeType="1"/>
            </p:cNvSpPr>
            <p:nvPr/>
          </p:nvSpPr>
          <p:spPr bwMode="auto">
            <a:xfrm rot="8100000">
              <a:off x="1716" y="3163"/>
              <a:ext cx="695" cy="284"/>
            </a:xfrm>
            <a:prstGeom prst="line">
              <a:avLst/>
            </a:prstGeom>
            <a:noFill/>
            <a:ln w="28575">
              <a:solidFill>
                <a:srgbClr val="FFA2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082951" y="4375540"/>
            <a:ext cx="2641600" cy="369888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705F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ea typeface="ヒラギノ角ゴ Pro W3" charset="0"/>
                <a:cs typeface="ヒラギノ角ゴ Pro W3" charset="0"/>
              </a:rPr>
              <a:t>Race</a:t>
            </a:r>
            <a:endParaRPr lang="en-US" dirty="0">
              <a:solidFill>
                <a:schemeClr val="tx2"/>
              </a:solidFill>
              <a:latin typeface="Arial M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3308320" y="4117646"/>
            <a:ext cx="0" cy="263525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5065683" y="5968522"/>
            <a:ext cx="2006600" cy="707886"/>
          </a:xfrm>
          <a:prstGeom prst="rect">
            <a:avLst/>
          </a:prstGeom>
          <a:noFill/>
          <a:ln w="28575">
            <a:solidFill>
              <a:srgbClr val="D185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705F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>
                <a:ea typeface="ヒラギノ角ゴ Pro W3" charset="0"/>
                <a:cs typeface="ヒラギノ角ゴ Pro W3" charset="0"/>
              </a:rPr>
              <a:t>Transient inhibitors</a:t>
            </a: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flipH="1">
            <a:off x="6012119" y="5502132"/>
            <a:ext cx="7135" cy="385430"/>
          </a:xfrm>
          <a:prstGeom prst="line">
            <a:avLst/>
          </a:prstGeom>
          <a:noFill/>
          <a:ln w="28575">
            <a:solidFill>
              <a:srgbClr val="FFA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876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2267484" y="837488"/>
          <a:ext cx="7827948" cy="507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59523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2063751" y="1993900"/>
            <a:ext cx="7921626" cy="4097338"/>
            <a:chOff x="356" y="1052"/>
            <a:chExt cx="4990" cy="2581"/>
          </a:xfrm>
        </p:grpSpPr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844" y="1052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DC1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ea typeface="ヒラギノ角ゴ Pro W3" charset="0"/>
                  <a:cs typeface="ヒラギノ角ゴ Pro W3" charset="0"/>
                </a:rPr>
                <a:t>Patient</a:t>
              </a:r>
            </a:p>
          </p:txBody>
        </p:sp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>
              <a:off x="1140" y="3043"/>
              <a:ext cx="1252" cy="2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356" y="1367"/>
              <a:ext cx="1590" cy="25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Severity of hemophilia</a:t>
              </a:r>
            </a:p>
          </p:txBody>
        </p:sp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587" y="1751"/>
              <a:ext cx="1122" cy="252"/>
            </a:xfrm>
            <a:prstGeom prst="rect">
              <a:avLst/>
            </a:prstGeom>
            <a:noFill/>
            <a:ln w="2857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Family history</a:t>
              </a: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383" y="3187"/>
              <a:ext cx="1316" cy="446"/>
            </a:xfrm>
            <a:prstGeom prst="rect">
              <a:avLst/>
            </a:prstGeom>
            <a:noFill/>
            <a:ln w="28575">
              <a:solidFill>
                <a:srgbClr val="D18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High-responding inhibitors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2449" y="2597"/>
              <a:ext cx="715" cy="640"/>
            </a:xfrm>
            <a:prstGeom prst="rect">
              <a:avLst/>
            </a:prstGeom>
            <a:noFill/>
            <a:ln w="28575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FVIII</a:t>
              </a:r>
            </a:p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antibody</a:t>
              </a:r>
            </a:p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response</a:t>
              </a:r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4178" y="1052"/>
              <a:ext cx="82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ea typeface="ヒラギノ角ゴ Pro W3" charset="0"/>
                  <a:cs typeface="ヒラギノ角ゴ Pro W3" charset="0"/>
                </a:rPr>
                <a:t>Treatment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4109" y="1367"/>
              <a:ext cx="961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Product type</a:t>
              </a: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3845" y="1771"/>
              <a:ext cx="1494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No. of exposure days</a:t>
              </a:r>
            </a:p>
          </p:txBody>
        </p:sp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3844" y="2171"/>
              <a:ext cx="1502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a typeface="ヒラギノ角ゴ Pro W3" charset="0"/>
                  <a:cs typeface="ヒラギノ角ゴ Pro W3" charset="0"/>
                </a:rPr>
                <a:t>Intensity of exposure</a:t>
              </a:r>
            </a:p>
          </p:txBody>
        </p:sp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3841" y="2579"/>
              <a:ext cx="1501" cy="2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Cumulative exposure</a:t>
              </a:r>
            </a:p>
          </p:txBody>
        </p:sp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368" y="2165"/>
              <a:ext cx="1664" cy="233"/>
            </a:xfrm>
            <a:prstGeom prst="rect">
              <a:avLst/>
            </a:prstGeom>
            <a:noFill/>
            <a:ln w="2857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ea typeface="ヒラギノ角ゴ Pro W3" charset="0"/>
                  <a:cs typeface="ヒラギノ角ゴ Pro W3" charset="0"/>
                </a:rPr>
                <a:t>Molecular defect</a:t>
              </a:r>
              <a:endParaRPr lang="en-US" dirty="0">
                <a:solidFill>
                  <a:schemeClr val="tx2"/>
                </a:solidFill>
                <a:latin typeface="Arial M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3960" y="3187"/>
              <a:ext cx="1264" cy="446"/>
            </a:xfrm>
            <a:prstGeom prst="rect">
              <a:avLst/>
            </a:prstGeom>
            <a:noFill/>
            <a:ln w="28575">
              <a:solidFill>
                <a:srgbClr val="D18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705FE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ea typeface="ヒラギノ角ゴ Pro W3" charset="0"/>
                  <a:cs typeface="ヒラギノ角ゴ Pro W3" charset="0"/>
                </a:rPr>
                <a:t>Low- responding inhibitors</a:t>
              </a:r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>
              <a:off x="3188" y="3175"/>
              <a:ext cx="762" cy="273"/>
            </a:xfrm>
            <a:prstGeom prst="line">
              <a:avLst/>
            </a:prstGeom>
            <a:noFill/>
            <a:ln w="28575">
              <a:solidFill>
                <a:srgbClr val="FFA2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H="1" flipV="1">
              <a:off x="3217" y="2988"/>
              <a:ext cx="13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4600" y="1630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4600" y="2051"/>
              <a:ext cx="0" cy="1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>
              <a:off x="4600" y="2431"/>
              <a:ext cx="0" cy="1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1148" y="1631"/>
              <a:ext cx="0" cy="124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1135" y="1992"/>
              <a:ext cx="0" cy="166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4600" y="2851"/>
              <a:ext cx="0" cy="1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 flipH="1">
              <a:off x="1139" y="2783"/>
              <a:ext cx="0" cy="269"/>
            </a:xfrm>
            <a:prstGeom prst="line">
              <a:avLst/>
            </a:prstGeom>
            <a:noFill/>
            <a:ln w="28575">
              <a:solidFill>
                <a:srgbClr val="1F497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26"/>
            <p:cNvSpPr>
              <a:spLocks noChangeShapeType="1"/>
            </p:cNvSpPr>
            <p:nvPr/>
          </p:nvSpPr>
          <p:spPr bwMode="auto">
            <a:xfrm rot="8100000">
              <a:off x="1716" y="3163"/>
              <a:ext cx="695" cy="284"/>
            </a:xfrm>
            <a:prstGeom prst="line">
              <a:avLst/>
            </a:prstGeom>
            <a:noFill/>
            <a:ln w="28575">
              <a:solidFill>
                <a:srgbClr val="FFA2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082951" y="4375540"/>
            <a:ext cx="2641600" cy="369888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705F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ea typeface="ヒラギノ角ゴ Pro W3" charset="0"/>
                <a:cs typeface="ヒラギノ角ゴ Pro W3" charset="0"/>
              </a:rPr>
              <a:t>Race</a:t>
            </a:r>
            <a:endParaRPr lang="en-US" dirty="0">
              <a:solidFill>
                <a:schemeClr val="tx2"/>
              </a:solidFill>
              <a:latin typeface="Arial M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3308320" y="4117646"/>
            <a:ext cx="0" cy="263525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5065683" y="5968522"/>
            <a:ext cx="2006600" cy="707886"/>
          </a:xfrm>
          <a:prstGeom prst="rect">
            <a:avLst/>
          </a:prstGeom>
          <a:noFill/>
          <a:ln w="28575">
            <a:solidFill>
              <a:srgbClr val="D185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705F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dirty="0">
                <a:ea typeface="ヒラギノ角ゴ Pro W3" charset="0"/>
                <a:cs typeface="ヒラギノ角ゴ Pro W3" charset="0"/>
              </a:rPr>
              <a:t>Transient inhibitors</a:t>
            </a: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flipH="1">
            <a:off x="6012119" y="5502132"/>
            <a:ext cx="7135" cy="385430"/>
          </a:xfrm>
          <a:prstGeom prst="line">
            <a:avLst/>
          </a:prstGeom>
          <a:noFill/>
          <a:ln w="28575">
            <a:solidFill>
              <a:srgbClr val="FFA2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227" y="492889"/>
            <a:ext cx="8313737" cy="1096962"/>
          </a:xfrm>
        </p:spPr>
        <p:txBody>
          <a:bodyPr/>
          <a:lstStyle/>
          <a:p>
            <a:r>
              <a:rPr lang="en-US" sz="3600" dirty="0"/>
              <a:t>Risk Factors for Inhibitor Development</a:t>
            </a:r>
          </a:p>
        </p:txBody>
      </p:sp>
    </p:spTree>
    <p:extLst>
      <p:ext uri="{BB962C8B-B14F-4D97-AF65-F5344CB8AC3E}">
        <p14:creationId xmlns:p14="http://schemas.microsoft.com/office/powerpoint/2010/main" val="279336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0"/>
            <a:ext cx="4701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976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85227" y="492889"/>
            <a:ext cx="831373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/>
              <a:t>Risk Factors for Inhibitor Development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risk for inhibitor</a:t>
            </a:r>
          </a:p>
          <a:p>
            <a:pPr lvl="1"/>
            <a:r>
              <a:rPr lang="en-US" dirty="0"/>
              <a:t>Family history of inhibitors</a:t>
            </a:r>
          </a:p>
          <a:p>
            <a:pPr lvl="2"/>
            <a:r>
              <a:rPr lang="en-US" dirty="0"/>
              <a:t>Identical twin&gt;sibling&gt;uncle or grandfather</a:t>
            </a:r>
          </a:p>
          <a:p>
            <a:pPr lvl="1"/>
            <a:r>
              <a:rPr lang="en-US" dirty="0"/>
              <a:t>Severity of hemophilia</a:t>
            </a:r>
          </a:p>
          <a:p>
            <a:pPr lvl="2"/>
            <a:r>
              <a:rPr lang="en-US" dirty="0"/>
              <a:t>Severe&gt;Moderate&gt;Mild</a:t>
            </a:r>
          </a:p>
          <a:p>
            <a:pPr lvl="1"/>
            <a:r>
              <a:rPr lang="en-US" dirty="0"/>
              <a:t>Molecular defect</a:t>
            </a:r>
          </a:p>
          <a:p>
            <a:pPr lvl="2"/>
            <a:r>
              <a:rPr lang="en-US" dirty="0"/>
              <a:t>Large deletions&gt;Nonsense mutations&gt;Inversions&gt;Missense mutations</a:t>
            </a:r>
          </a:p>
          <a:p>
            <a:pPr lvl="1"/>
            <a:r>
              <a:rPr lang="en-US" dirty="0"/>
              <a:t>Race</a:t>
            </a:r>
          </a:p>
          <a:p>
            <a:pPr lvl="2"/>
            <a:r>
              <a:rPr lang="en-US" dirty="0"/>
              <a:t>African&gt;Caucasian (Latino, Asian less clear)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957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Bethesda Assay</a:t>
            </a:r>
          </a:p>
        </p:txBody>
      </p:sp>
    </p:spTree>
    <p:extLst>
      <p:ext uri="{BB962C8B-B14F-4D97-AF65-F5344CB8AC3E}">
        <p14:creationId xmlns:p14="http://schemas.microsoft.com/office/powerpoint/2010/main" val="35204251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1"/>
            <a:ext cx="9144000" cy="55792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42850" y="1457460"/>
            <a:ext cx="981325" cy="952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36225" y="692655"/>
            <a:ext cx="2193550" cy="23088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02550" y="700752"/>
            <a:ext cx="2193550" cy="23088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00787" y="1459225"/>
            <a:ext cx="981325" cy="952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6281" y="1673915"/>
            <a:ext cx="857789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58175" y="1696442"/>
            <a:ext cx="857789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44249" y="2490109"/>
            <a:ext cx="1210482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73624" y="2490109"/>
            <a:ext cx="1095032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5287" y="2490109"/>
            <a:ext cx="1311501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12506" y="2490109"/>
            <a:ext cx="1340363" cy="5627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21499" y="3723018"/>
            <a:ext cx="2552589" cy="3255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02255" y="3716685"/>
            <a:ext cx="2552589" cy="3255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52168" y="4957691"/>
            <a:ext cx="5387457" cy="3093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81029" y="5607054"/>
            <a:ext cx="5387458" cy="43924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808003-0C9B-4B3E-855A-58DCB049765A}"/>
              </a:ext>
            </a:extLst>
          </p:cNvPr>
          <p:cNvSpPr/>
          <p:nvPr/>
        </p:nvSpPr>
        <p:spPr>
          <a:xfrm>
            <a:off x="8896862" y="5072972"/>
            <a:ext cx="326571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Reproduced with permission from </a:t>
            </a:r>
            <a:r>
              <a:rPr lang="en-US" sz="1200" dirty="0" err="1">
                <a:solidFill>
                  <a:srgbClr val="000000"/>
                </a:solidFill>
              </a:rPr>
              <a:t>Peerschke</a:t>
            </a:r>
            <a:r>
              <a:rPr lang="en-US" sz="1200" dirty="0">
                <a:solidFill>
                  <a:srgbClr val="000000"/>
                </a:solidFill>
              </a:rPr>
              <a:t> EI, </a:t>
            </a:r>
            <a:r>
              <a:rPr lang="en-US" sz="1200" dirty="0" err="1">
                <a:solidFill>
                  <a:srgbClr val="000000"/>
                </a:solidFill>
              </a:rPr>
              <a:t>Castellone</a:t>
            </a:r>
            <a:r>
              <a:rPr lang="en-US" sz="1200" dirty="0">
                <a:solidFill>
                  <a:srgbClr val="000000"/>
                </a:solidFill>
              </a:rPr>
              <a:t> DD, Ledford-Kraemer M, Van </a:t>
            </a:r>
            <a:r>
              <a:rPr lang="en-US" sz="1200" dirty="0" err="1">
                <a:solidFill>
                  <a:srgbClr val="000000"/>
                </a:solidFill>
              </a:rPr>
              <a:t>Cott</a:t>
            </a:r>
            <a:r>
              <a:rPr lang="en-US" sz="1200" dirty="0">
                <a:solidFill>
                  <a:srgbClr val="000000"/>
                </a:solidFill>
              </a:rPr>
              <a:t> EM, Meijer P; NASCOLA Proficiency Testing Committee. Laboratory assessment of factor VIII inhibitor titer: the North American Specialized Coagulation Laboratory Association experience. </a:t>
            </a:r>
            <a:r>
              <a:rPr lang="en-US" sz="1200" i="1" dirty="0">
                <a:solidFill>
                  <a:srgbClr val="000000"/>
                </a:solidFill>
              </a:rPr>
              <a:t>Am J Clin </a:t>
            </a:r>
            <a:r>
              <a:rPr lang="en-US" sz="1200" i="1" dirty="0" err="1">
                <a:solidFill>
                  <a:srgbClr val="000000"/>
                </a:solidFill>
              </a:rPr>
              <a:t>Pathol</a:t>
            </a:r>
            <a:r>
              <a:rPr lang="en-US" sz="1200" i="1" dirty="0">
                <a:solidFill>
                  <a:srgbClr val="000000"/>
                </a:solidFill>
              </a:rPr>
              <a:t>. </a:t>
            </a:r>
            <a:r>
              <a:rPr lang="en-US" sz="1200" dirty="0">
                <a:solidFill>
                  <a:srgbClr val="000000"/>
                </a:solidFill>
              </a:rPr>
              <a:t>2009 Apr;131(4):552-8. </a:t>
            </a:r>
            <a:r>
              <a:rPr lang="en-US" sz="1200" dirty="0" err="1">
                <a:solidFill>
                  <a:srgbClr val="000000"/>
                </a:solidFill>
              </a:rPr>
              <a:t>doi</a:t>
            </a:r>
            <a:r>
              <a:rPr lang="en-US" sz="1200" dirty="0">
                <a:solidFill>
                  <a:srgbClr val="000000"/>
                </a:solidFill>
              </a:rPr>
              <a:t>: 10.1309/AJCPMKP94CODILWS. Copyright © 2009, Oxford University Press.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525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1" y="0"/>
            <a:ext cx="4696273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193781" y="2121254"/>
            <a:ext cx="203480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22244" y="2100491"/>
            <a:ext cx="3518" cy="439186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30743" y="4030715"/>
            <a:ext cx="394979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75160" y="4003807"/>
            <a:ext cx="1646" cy="250425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8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inhibitors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their name implies, only transient</a:t>
            </a:r>
          </a:p>
          <a:p>
            <a:r>
              <a:rPr lang="en-US" dirty="0"/>
              <a:t>Clinically insignificant</a:t>
            </a:r>
          </a:p>
          <a:p>
            <a:r>
              <a:rPr lang="en-US" dirty="0"/>
              <a:t>Only found during routine surveillance for inhibitors</a:t>
            </a:r>
          </a:p>
          <a:p>
            <a:r>
              <a:rPr lang="en-US" dirty="0"/>
              <a:t>No specific treatment</a:t>
            </a:r>
          </a:p>
          <a:p>
            <a:pPr lvl="1"/>
            <a:r>
              <a:rPr lang="en-US" dirty="0"/>
              <a:t>Continue to use standard factor replacement</a:t>
            </a:r>
          </a:p>
          <a:p>
            <a:pPr lvl="1"/>
            <a:r>
              <a:rPr lang="en-US" dirty="0"/>
              <a:t>Observation</a:t>
            </a:r>
          </a:p>
          <a:p>
            <a:pPr lvl="1"/>
            <a:r>
              <a:rPr lang="en-US" dirty="0"/>
              <a:t>Follow inhibitor titer</a:t>
            </a:r>
          </a:p>
        </p:txBody>
      </p:sp>
    </p:spTree>
    <p:extLst>
      <p:ext uri="{BB962C8B-B14F-4D97-AF65-F5344CB8AC3E}">
        <p14:creationId xmlns:p14="http://schemas.microsoft.com/office/powerpoint/2010/main" val="206488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inhibitors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titer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&gt;5 BU</a:t>
            </a:r>
          </a:p>
          <a:p>
            <a:r>
              <a:rPr lang="en-US" dirty="0"/>
              <a:t>Always high responders</a:t>
            </a:r>
          </a:p>
          <a:p>
            <a:pPr lvl="1"/>
            <a:r>
              <a:rPr lang="en-US" dirty="0"/>
              <a:t>Rapid anamnestic response</a:t>
            </a:r>
          </a:p>
          <a:p>
            <a:r>
              <a:rPr lang="en-US" dirty="0"/>
              <a:t>Must use bypassing agents to treat and/or prevent bleeding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Low titer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&lt;5 BU</a:t>
            </a:r>
          </a:p>
          <a:p>
            <a:r>
              <a:rPr lang="en-US" dirty="0"/>
              <a:t>Low responder</a:t>
            </a:r>
          </a:p>
          <a:p>
            <a:pPr lvl="1"/>
            <a:r>
              <a:rPr lang="en-US" dirty="0"/>
              <a:t>No anamnestic response</a:t>
            </a:r>
          </a:p>
          <a:p>
            <a:r>
              <a:rPr lang="en-US" dirty="0"/>
              <a:t>Can be treated with factor replacement at higher than usual doses</a:t>
            </a:r>
          </a:p>
        </p:txBody>
      </p:sp>
    </p:spTree>
    <p:extLst>
      <p:ext uri="{BB962C8B-B14F-4D97-AF65-F5344CB8AC3E}">
        <p14:creationId xmlns:p14="http://schemas.microsoft.com/office/powerpoint/2010/main" val="36985121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Inhibitor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Eradication of the inhibitor</a:t>
            </a:r>
          </a:p>
          <a:p>
            <a:pPr lvl="1"/>
            <a:r>
              <a:rPr lang="en-US" dirty="0"/>
              <a:t>Immune Tolerance Therapy</a:t>
            </a:r>
          </a:p>
          <a:p>
            <a:r>
              <a:rPr lang="en-US" dirty="0"/>
              <a:t>Bleed management</a:t>
            </a:r>
          </a:p>
          <a:p>
            <a:pPr lvl="1"/>
            <a:r>
              <a:rPr lang="en-US" dirty="0"/>
              <a:t>Treatment of bleeds</a:t>
            </a:r>
          </a:p>
          <a:p>
            <a:pPr lvl="1"/>
            <a:r>
              <a:rPr lang="en-US" dirty="0"/>
              <a:t>Prevention of bleeds</a:t>
            </a:r>
          </a:p>
        </p:txBody>
      </p:sp>
    </p:spTree>
    <p:extLst>
      <p:ext uri="{BB962C8B-B14F-4D97-AF65-F5344CB8AC3E}">
        <p14:creationId xmlns:p14="http://schemas.microsoft.com/office/powerpoint/2010/main" val="34784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Eradication of the Inhibitor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Immune Tolerance Therapy (ITT)</a:t>
            </a:r>
          </a:p>
          <a:p>
            <a:pPr lvl="1"/>
            <a:r>
              <a:rPr lang="en-US" dirty="0"/>
              <a:t>Regular (usually daily) infusions of FVIII (or rarely FIX) to “educate” immune system to become tolerant of factor replacement</a:t>
            </a:r>
          </a:p>
          <a:p>
            <a:pPr lvl="1"/>
            <a:r>
              <a:rPr lang="en-US" dirty="0"/>
              <a:t>Treatment takes 6-18 months</a:t>
            </a:r>
          </a:p>
          <a:p>
            <a:pPr lvl="1"/>
            <a:r>
              <a:rPr lang="en-US" dirty="0"/>
              <a:t>Tolerance is achieved when the patient has a recovery of &gt;66% and a half-life &gt;6 hours</a:t>
            </a:r>
          </a:p>
          <a:p>
            <a:pPr lvl="1"/>
            <a:r>
              <a:rPr lang="en-US" dirty="0"/>
              <a:t>Regimens include daily and </a:t>
            </a:r>
            <a:r>
              <a:rPr lang="en-US" dirty="0" err="1"/>
              <a:t>qod</a:t>
            </a:r>
            <a:r>
              <a:rPr lang="en-US" dirty="0"/>
              <a:t> regimens</a:t>
            </a:r>
          </a:p>
          <a:p>
            <a:pPr lvl="2"/>
            <a:r>
              <a:rPr lang="en-US" dirty="0"/>
              <a:t>Daily regimen associated with fewer bleeding episodes early in ITT course</a:t>
            </a:r>
          </a:p>
        </p:txBody>
      </p:sp>
    </p:spTree>
    <p:extLst>
      <p:ext uri="{BB962C8B-B14F-4D97-AF65-F5344CB8AC3E}">
        <p14:creationId xmlns:p14="http://schemas.microsoft.com/office/powerpoint/2010/main" val="35726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titer, low responder patients</a:t>
            </a:r>
          </a:p>
          <a:p>
            <a:pPr lvl="1"/>
            <a:r>
              <a:rPr lang="en-US" dirty="0"/>
              <a:t>Can use standard factor VIII replacement therapy but need higher doses</a:t>
            </a:r>
          </a:p>
          <a:p>
            <a:pPr lvl="1"/>
            <a:r>
              <a:rPr lang="en-US" dirty="0"/>
              <a:t>Simple (not validated) formula</a:t>
            </a:r>
          </a:p>
          <a:p>
            <a:pPr lvl="2"/>
            <a:r>
              <a:rPr lang="en-US" dirty="0"/>
              <a:t>Multiply the inhibitor titer by the IU/kg that you would give to a non-inhibitor patient</a:t>
            </a:r>
          </a:p>
          <a:p>
            <a:pPr lvl="1"/>
            <a:r>
              <a:rPr lang="en-US" dirty="0"/>
              <a:t>Recheck inhibitor titer to be sure it is not rising following infusion (anamnesis)</a:t>
            </a:r>
          </a:p>
        </p:txBody>
      </p:sp>
    </p:spTree>
    <p:extLst>
      <p:ext uri="{BB962C8B-B14F-4D97-AF65-F5344CB8AC3E}">
        <p14:creationId xmlns:p14="http://schemas.microsoft.com/office/powerpoint/2010/main" val="31232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Bleed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titer inhibitor patients</a:t>
            </a:r>
          </a:p>
          <a:p>
            <a:pPr lvl="1"/>
            <a:r>
              <a:rPr lang="en-US" dirty="0"/>
              <a:t>All are high responders</a:t>
            </a:r>
          </a:p>
          <a:p>
            <a:pPr lvl="1"/>
            <a:r>
              <a:rPr lang="en-US" dirty="0"/>
              <a:t>Cannot use standard factor VIII replacement</a:t>
            </a:r>
          </a:p>
          <a:p>
            <a:pPr lvl="1"/>
            <a:r>
              <a:rPr lang="en-US" dirty="0"/>
              <a:t>Must use bypassing agents</a:t>
            </a:r>
          </a:p>
          <a:p>
            <a:pPr lvl="2"/>
            <a:r>
              <a:rPr lang="en-US" dirty="0"/>
              <a:t>Anti-inhibitor coagulant complex [a.k.a. activated prothrombin complex concentrates (APCC)]</a:t>
            </a:r>
          </a:p>
          <a:p>
            <a:pPr lvl="2"/>
            <a:r>
              <a:rPr lang="en-US" dirty="0"/>
              <a:t>Recombinant activated factor </a:t>
            </a:r>
            <a:r>
              <a:rPr lang="en-US" dirty="0" err="1"/>
              <a:t>VIIa</a:t>
            </a:r>
            <a:r>
              <a:rPr lang="en-US" dirty="0"/>
              <a:t> (</a:t>
            </a:r>
            <a:r>
              <a:rPr lang="en-US" dirty="0" err="1"/>
              <a:t>rFVIIa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15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Hemophilia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 history</a:t>
            </a:r>
          </a:p>
          <a:p>
            <a:r>
              <a:rPr lang="en-US" dirty="0"/>
              <a:t>General characteristics</a:t>
            </a:r>
          </a:p>
          <a:p>
            <a:r>
              <a:rPr lang="en-US" dirty="0"/>
              <a:t>Diagnosis</a:t>
            </a:r>
          </a:p>
          <a:p>
            <a:r>
              <a:rPr lang="en-US" dirty="0"/>
              <a:t>Treatment</a:t>
            </a:r>
          </a:p>
          <a:p>
            <a:r>
              <a:rPr lang="en-US" dirty="0"/>
              <a:t>Inhibitors</a:t>
            </a:r>
          </a:p>
        </p:txBody>
      </p:sp>
    </p:spTree>
    <p:extLst>
      <p:ext uri="{BB962C8B-B14F-4D97-AF65-F5344CB8AC3E}">
        <p14:creationId xmlns:p14="http://schemas.microsoft.com/office/powerpoint/2010/main" val="371446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Inhibitor Patients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rFVIIa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Bleed treatment</a:t>
            </a:r>
          </a:p>
          <a:p>
            <a:pPr lvl="1"/>
            <a:r>
              <a:rPr lang="en-US" dirty="0"/>
              <a:t>90-120 mcg/kg per dose is US licensed dose</a:t>
            </a:r>
          </a:p>
          <a:p>
            <a:pPr lvl="2"/>
            <a:r>
              <a:rPr lang="en-US" dirty="0"/>
              <a:t>Doses are repeated q2-3h until bleed resolution</a:t>
            </a:r>
          </a:p>
          <a:p>
            <a:pPr lvl="1"/>
            <a:r>
              <a:rPr lang="en-US" dirty="0"/>
              <a:t>Outside US, 270 mcg/kg per dose is licensed</a:t>
            </a:r>
          </a:p>
          <a:p>
            <a:r>
              <a:rPr lang="en-US" dirty="0"/>
              <a:t>Surgical prophylaxis</a:t>
            </a:r>
          </a:p>
          <a:p>
            <a:r>
              <a:rPr lang="en-US" dirty="0"/>
              <a:t>Prophylaxis</a:t>
            </a:r>
          </a:p>
          <a:p>
            <a:pPr lvl="1"/>
            <a:r>
              <a:rPr lang="en-US" dirty="0"/>
              <a:t>Licensed for this use outside 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Activated prothrombin complex concentrate (APCC)*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Plasma-derived mixture of factors II, VII, IX and X (some activated)</a:t>
            </a:r>
          </a:p>
          <a:p>
            <a:r>
              <a:rPr lang="en-US" dirty="0"/>
              <a:t>Bleed treatment</a:t>
            </a:r>
          </a:p>
          <a:p>
            <a:pPr lvl="1"/>
            <a:r>
              <a:rPr lang="en-US" dirty="0"/>
              <a:t>50-100 IU/kg per dose q8-12</a:t>
            </a:r>
          </a:p>
          <a:p>
            <a:pPr lvl="1"/>
            <a:r>
              <a:rPr lang="en-US" dirty="0"/>
              <a:t>Not to exceed 200 IU/kg/day</a:t>
            </a:r>
          </a:p>
          <a:p>
            <a:r>
              <a:rPr lang="en-US" dirty="0"/>
              <a:t>Surgical prophylaxis</a:t>
            </a:r>
          </a:p>
          <a:p>
            <a:r>
              <a:rPr lang="en-US" dirty="0"/>
              <a:t>Prophylaxis</a:t>
            </a:r>
          </a:p>
          <a:p>
            <a:pPr lvl="1"/>
            <a:r>
              <a:rPr lang="en-US" dirty="0"/>
              <a:t>Licensed in US and outside</a:t>
            </a:r>
          </a:p>
          <a:p>
            <a:pPr lvl="1"/>
            <a:r>
              <a:rPr lang="en-US" dirty="0"/>
              <a:t>75 IU/kg </a:t>
            </a:r>
            <a:r>
              <a:rPr lang="en-US" dirty="0" err="1"/>
              <a:t>qod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77313" y="6392623"/>
            <a:ext cx="4632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*Generic name is Anti-inhibitor coagulant complex</a:t>
            </a:r>
          </a:p>
        </p:txBody>
      </p:sp>
    </p:spTree>
    <p:extLst>
      <p:ext uri="{BB962C8B-B14F-4D97-AF65-F5344CB8AC3E}">
        <p14:creationId xmlns:p14="http://schemas.microsoft.com/office/powerpoint/2010/main" val="8535975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Inhibitor Management Main Points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that you can treat low titer, low responder patients with regular factor</a:t>
            </a:r>
          </a:p>
          <a:p>
            <a:r>
              <a:rPr lang="en-US" dirty="0"/>
              <a:t>Know that you </a:t>
            </a:r>
            <a:r>
              <a:rPr lang="en-US" b="1" dirty="0"/>
              <a:t>CANNOT</a:t>
            </a:r>
            <a:r>
              <a:rPr lang="en-US" dirty="0"/>
              <a:t> treat high titer patients with factor replacement</a:t>
            </a:r>
          </a:p>
          <a:p>
            <a:pPr lvl="1"/>
            <a:r>
              <a:rPr lang="en-US" dirty="0"/>
              <a:t>Either </a:t>
            </a:r>
            <a:r>
              <a:rPr lang="en-US" dirty="0" err="1"/>
              <a:t>rFVIIa</a:t>
            </a:r>
            <a:r>
              <a:rPr lang="en-US" dirty="0"/>
              <a:t> or APCC can be used to treat bleeding and prevent surgical bleeding</a:t>
            </a:r>
          </a:p>
          <a:p>
            <a:r>
              <a:rPr lang="en-US" dirty="0"/>
              <a:t>Desmopressin is ineffective in inhibitor patients</a:t>
            </a:r>
          </a:p>
        </p:txBody>
      </p:sp>
    </p:spTree>
    <p:extLst>
      <p:ext uri="{BB962C8B-B14F-4D97-AF65-F5344CB8AC3E}">
        <p14:creationId xmlns:p14="http://schemas.microsoft.com/office/powerpoint/2010/main" val="24946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Hemophilia</a:t>
            </a:r>
          </a:p>
          <a:p>
            <a:r>
              <a:rPr lang="en-US" dirty="0"/>
              <a:t>von Willebrand disease</a:t>
            </a:r>
          </a:p>
          <a:p>
            <a:r>
              <a:rPr lang="en-US" dirty="0"/>
              <a:t>Rare bleeding disorders</a:t>
            </a:r>
          </a:p>
        </p:txBody>
      </p:sp>
    </p:spTree>
    <p:extLst>
      <p:ext uri="{BB962C8B-B14F-4D97-AF65-F5344CB8AC3E}">
        <p14:creationId xmlns:p14="http://schemas.microsoft.com/office/powerpoint/2010/main" val="217314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von Willebrand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312346"/>
            <a:ext cx="8534400" cy="4602163"/>
          </a:xfrm>
        </p:spPr>
        <p:txBody>
          <a:bodyPr/>
          <a:lstStyle/>
          <a:p>
            <a:r>
              <a:rPr lang="en-US" dirty="0"/>
              <a:t>Most common bleeding disorder</a:t>
            </a:r>
          </a:p>
          <a:p>
            <a:pPr lvl="1"/>
            <a:r>
              <a:rPr lang="en-US" dirty="0"/>
              <a:t>1% by lab testing</a:t>
            </a:r>
          </a:p>
          <a:p>
            <a:pPr lvl="1"/>
            <a:r>
              <a:rPr lang="en-US" dirty="0"/>
              <a:t>1 per 500 symptomatic (“real cases”)</a:t>
            </a:r>
          </a:p>
          <a:p>
            <a:r>
              <a:rPr lang="en-US" dirty="0"/>
              <a:t>Symptoms	</a:t>
            </a:r>
          </a:p>
          <a:p>
            <a:pPr lvl="1"/>
            <a:r>
              <a:rPr lang="en-US" dirty="0"/>
              <a:t>Mostly </a:t>
            </a:r>
            <a:r>
              <a:rPr lang="en-US" dirty="0" err="1"/>
              <a:t>mucocutaneous</a:t>
            </a:r>
            <a:r>
              <a:rPr lang="en-US" dirty="0"/>
              <a:t> bleeding except type 3</a:t>
            </a:r>
          </a:p>
          <a:p>
            <a:pPr lvl="1"/>
            <a:r>
              <a:rPr lang="en-US" dirty="0"/>
              <a:t>Type 3 have </a:t>
            </a:r>
            <a:r>
              <a:rPr lang="en-US" dirty="0" err="1"/>
              <a:t>mucocutaneous</a:t>
            </a:r>
            <a:r>
              <a:rPr lang="en-US" dirty="0"/>
              <a:t> bleeding and hemophilia-like bleeding</a:t>
            </a:r>
          </a:p>
          <a:p>
            <a:pPr lvl="1"/>
            <a:r>
              <a:rPr lang="en-US" dirty="0"/>
              <a:t>Epistaxis, easy bruising, oral bleeding, post-surgical (</a:t>
            </a:r>
            <a:r>
              <a:rPr lang="en-US" dirty="0" err="1"/>
              <a:t>oropharyngeal</a:t>
            </a:r>
            <a:r>
              <a:rPr lang="en-US" dirty="0"/>
              <a:t>) bleeding</a:t>
            </a:r>
          </a:p>
          <a:p>
            <a:pPr lvl="1"/>
            <a:r>
              <a:rPr lang="en-US" dirty="0"/>
              <a:t>Menorrhagia and post-partum bleeding in females of child-bearing age</a:t>
            </a:r>
          </a:p>
        </p:txBody>
      </p:sp>
    </p:spTree>
    <p:extLst>
      <p:ext uri="{BB962C8B-B14F-4D97-AF65-F5344CB8AC3E}">
        <p14:creationId xmlns:p14="http://schemas.microsoft.com/office/powerpoint/2010/main" val="29159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von Willebrand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vWF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Platelet binding</a:t>
            </a:r>
          </a:p>
          <a:p>
            <a:pPr lvl="1"/>
            <a:r>
              <a:rPr lang="en-US" dirty="0"/>
              <a:t>Carrier molecule for FVIII</a:t>
            </a:r>
          </a:p>
          <a:p>
            <a:r>
              <a:rPr lang="en-US" dirty="0" err="1"/>
              <a:t>vWF</a:t>
            </a:r>
            <a:r>
              <a:rPr lang="en-US" dirty="0"/>
              <a:t> is increased by physiologic stress, DDAVP, estrogen, pregnancy, and is an acute phase reactant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443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86400" y="35814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8452246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064062" y="716644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19" name="Freeform 18"/>
          <p:cNvSpPr/>
          <p:nvPr/>
        </p:nvSpPr>
        <p:spPr>
          <a:xfrm>
            <a:off x="6705600" y="37338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1939871" y="1904391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366831" y="1931583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390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486400" y="40386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3810000" y="4998964"/>
            <a:ext cx="2209800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716776" y="5082154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status</a:t>
            </a:r>
          </a:p>
        </p:txBody>
      </p:sp>
    </p:spTree>
    <p:extLst>
      <p:ext uri="{BB962C8B-B14F-4D97-AF65-F5344CB8AC3E}">
        <p14:creationId xmlns:p14="http://schemas.microsoft.com/office/powerpoint/2010/main" val="24428924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3792044" y="5004129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0800000">
            <a:off x="5350632" y="5005347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904414" y="190733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11449" y="1906113"/>
            <a:ext cx="225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--activated platelet</a:t>
            </a: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4110294" y="45505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84838" y="147681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bound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486400" y="35814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8452246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064062" y="716644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19" name="Freeform 18"/>
          <p:cNvSpPr/>
          <p:nvPr/>
        </p:nvSpPr>
        <p:spPr>
          <a:xfrm>
            <a:off x="6705600" y="37338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4419600" y="1420608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76800" y="14478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390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743445" y="4099073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Injury situation</a:t>
            </a:r>
          </a:p>
        </p:txBody>
      </p:sp>
      <p:cxnSp>
        <p:nvCxnSpPr>
          <p:cNvPr id="76" name="Curved Connector 75"/>
          <p:cNvCxnSpPr/>
          <p:nvPr/>
        </p:nvCxnSpPr>
        <p:spPr>
          <a:xfrm flipV="1">
            <a:off x="7677962" y="1451350"/>
            <a:ext cx="740895" cy="468665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26553" y="4066801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405412" y="4430856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69706" y="6001931"/>
            <a:ext cx="495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vWF</a:t>
            </a:r>
            <a:r>
              <a:rPr lang="en-US" dirty="0"/>
              <a:t> binding to (“unfurling”) </a:t>
            </a:r>
            <a:r>
              <a:rPr lang="en-US" dirty="0" err="1"/>
              <a:t>subendothelium</a:t>
            </a:r>
            <a:endParaRPr lang="en-US" dirty="0"/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4928462" y="4807593"/>
            <a:ext cx="330253" cy="11665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2950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3792044" y="5004129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0800000">
            <a:off x="5350632" y="5005347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4110294" y="45505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84838" y="147681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bound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43445" y="418612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8452246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064062" y="716644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55" name="Freeform 54"/>
          <p:cNvSpPr/>
          <p:nvPr/>
        </p:nvSpPr>
        <p:spPr>
          <a:xfrm>
            <a:off x="4419600" y="1420608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76800" y="14478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 rot="20372484">
            <a:off x="4759586" y="4660274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770270" y="381608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Injury situation</a:t>
            </a:r>
          </a:p>
        </p:txBody>
      </p:sp>
      <p:cxnSp>
        <p:nvCxnSpPr>
          <p:cNvPr id="76" name="Curved Connector 75"/>
          <p:cNvCxnSpPr/>
          <p:nvPr/>
        </p:nvCxnSpPr>
        <p:spPr>
          <a:xfrm flipV="1">
            <a:off x="7677962" y="1451350"/>
            <a:ext cx="740895" cy="468665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26553" y="4066801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405412" y="4430856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32936" y="5946174"/>
            <a:ext cx="73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vWF</a:t>
            </a:r>
            <a:r>
              <a:rPr lang="en-US" dirty="0"/>
              <a:t> binding “capturing” platelet via platelet </a:t>
            </a:r>
            <a:r>
              <a:rPr lang="en-US" dirty="0" err="1"/>
              <a:t>gylcoprotein</a:t>
            </a:r>
            <a:r>
              <a:rPr lang="en-US" dirty="0"/>
              <a:t> </a:t>
            </a:r>
            <a:r>
              <a:rPr lang="en-US" dirty="0" err="1"/>
              <a:t>Ib</a:t>
            </a:r>
            <a:r>
              <a:rPr lang="en-US" dirty="0"/>
              <a:t> receptor</a:t>
            </a:r>
          </a:p>
        </p:txBody>
      </p:sp>
    </p:spTree>
    <p:extLst>
      <p:ext uri="{BB962C8B-B14F-4D97-AF65-F5344CB8AC3E}">
        <p14:creationId xmlns:p14="http://schemas.microsoft.com/office/powerpoint/2010/main" val="8910386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20565" y="5004129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31218" y="5079720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5927" y="500534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662" y="5080937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3792044" y="5004129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0800000">
            <a:off x="5350632" y="5005347"/>
            <a:ext cx="662844" cy="453546"/>
          </a:xfrm>
          <a:prstGeom prst="leftBracket">
            <a:avLst/>
          </a:prstGeom>
          <a:ln w="63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904414" y="190733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11449" y="1906113"/>
            <a:ext cx="225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--activated platelet</a:t>
            </a: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4110294" y="45505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84838" y="147681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bound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092724" y="2708597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712655" y="2784188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935840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022441" y="2709815"/>
            <a:ext cx="2071481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717973" y="278540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91852" y="2785405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43445" y="418612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933446" y="1482805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63850" y="1408431"/>
            <a:ext cx="119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--platelet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15569" y="1981200"/>
            <a:ext cx="1825965" cy="4384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050618" y="2059836"/>
            <a:ext cx="544331" cy="30236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172200" y="19812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--endothelial cell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781045" y="1330403"/>
            <a:ext cx="8452246" cy="114898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064062" y="716644"/>
            <a:ext cx="7361580" cy="8080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Von Willebrand factor, endothelial cells and platelets</a:t>
            </a:r>
          </a:p>
        </p:txBody>
      </p:sp>
      <p:sp>
        <p:nvSpPr>
          <p:cNvPr id="55" name="Freeform 54"/>
          <p:cNvSpPr/>
          <p:nvPr/>
        </p:nvSpPr>
        <p:spPr>
          <a:xfrm>
            <a:off x="4419600" y="1420608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76800" y="1447800"/>
            <a:ext cx="19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--circulating </a:t>
            </a:r>
            <a:r>
              <a:rPr lang="en-US" dirty="0" err="1"/>
              <a:t>vWF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429000" y="4267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770270" y="3816089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14600" y="45720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191000" y="3505200"/>
            <a:ext cx="604812" cy="287246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391400" y="3429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3200400" y="35052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648200" y="3810000"/>
            <a:ext cx="484322" cy="408192"/>
          </a:xfrm>
          <a:custGeom>
            <a:avLst/>
            <a:gdLst>
              <a:gd name="connsiteX0" fmla="*/ 242397 w 484322"/>
              <a:gd name="connsiteY0" fmla="*/ 196537 h 408192"/>
              <a:gd name="connsiteX1" fmla="*/ 136555 w 484322"/>
              <a:gd name="connsiteY1" fmla="*/ 181419 h 408192"/>
              <a:gd name="connsiteX2" fmla="*/ 151675 w 484322"/>
              <a:gd name="connsiteY2" fmla="*/ 136064 h 408192"/>
              <a:gd name="connsiteX3" fmla="*/ 242397 w 484322"/>
              <a:gd name="connsiteY3" fmla="*/ 105827 h 408192"/>
              <a:gd name="connsiteX4" fmla="*/ 378480 w 484322"/>
              <a:gd name="connsiteY4" fmla="*/ 120946 h 408192"/>
              <a:gd name="connsiteX5" fmla="*/ 363359 w 484322"/>
              <a:gd name="connsiteY5" fmla="*/ 196537 h 408192"/>
              <a:gd name="connsiteX6" fmla="*/ 348239 w 484322"/>
              <a:gd name="connsiteY6" fmla="*/ 241891 h 408192"/>
              <a:gd name="connsiteX7" fmla="*/ 302878 w 484322"/>
              <a:gd name="connsiteY7" fmla="*/ 257010 h 408192"/>
              <a:gd name="connsiteX8" fmla="*/ 287758 w 484322"/>
              <a:gd name="connsiteY8" fmla="*/ 302364 h 408192"/>
              <a:gd name="connsiteX9" fmla="*/ 106314 w 484322"/>
              <a:gd name="connsiteY9" fmla="*/ 302364 h 408192"/>
              <a:gd name="connsiteX10" fmla="*/ 60953 w 484322"/>
              <a:gd name="connsiteY10" fmla="*/ 272128 h 408192"/>
              <a:gd name="connsiteX11" fmla="*/ 45833 w 484322"/>
              <a:gd name="connsiteY11" fmla="*/ 226773 h 408192"/>
              <a:gd name="connsiteX12" fmla="*/ 15592 w 484322"/>
              <a:gd name="connsiteY12" fmla="*/ 181419 h 408192"/>
              <a:gd name="connsiteX13" fmla="*/ 472 w 484322"/>
              <a:gd name="connsiteY13" fmla="*/ 136064 h 408192"/>
              <a:gd name="connsiteX14" fmla="*/ 76074 w 484322"/>
              <a:gd name="connsiteY14" fmla="*/ 90709 h 408192"/>
              <a:gd name="connsiteX15" fmla="*/ 91194 w 484322"/>
              <a:gd name="connsiteY15" fmla="*/ 45355 h 408192"/>
              <a:gd name="connsiteX16" fmla="*/ 136555 w 484322"/>
              <a:gd name="connsiteY16" fmla="*/ 30236 h 408192"/>
              <a:gd name="connsiteX17" fmla="*/ 181916 w 484322"/>
              <a:gd name="connsiteY17" fmla="*/ 0 h 408192"/>
              <a:gd name="connsiteX18" fmla="*/ 393600 w 484322"/>
              <a:gd name="connsiteY18" fmla="*/ 15118 h 408192"/>
              <a:gd name="connsiteX19" fmla="*/ 438961 w 484322"/>
              <a:gd name="connsiteY19" fmla="*/ 30236 h 408192"/>
              <a:gd name="connsiteX20" fmla="*/ 469201 w 484322"/>
              <a:gd name="connsiteY20" fmla="*/ 120946 h 408192"/>
              <a:gd name="connsiteX21" fmla="*/ 484322 w 484322"/>
              <a:gd name="connsiteY21" fmla="*/ 166300 h 408192"/>
              <a:gd name="connsiteX22" fmla="*/ 469201 w 484322"/>
              <a:gd name="connsiteY22" fmla="*/ 332601 h 408192"/>
              <a:gd name="connsiteX23" fmla="*/ 423840 w 484322"/>
              <a:gd name="connsiteY23" fmla="*/ 347719 h 408192"/>
              <a:gd name="connsiteX24" fmla="*/ 302878 w 484322"/>
              <a:gd name="connsiteY24" fmla="*/ 408192 h 408192"/>
              <a:gd name="connsiteX25" fmla="*/ 227277 w 484322"/>
              <a:gd name="connsiteY25" fmla="*/ 393074 h 408192"/>
              <a:gd name="connsiteX26" fmla="*/ 197036 w 484322"/>
              <a:gd name="connsiteY26" fmla="*/ 362837 h 4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322" h="408192">
                <a:moveTo>
                  <a:pt x="242397" y="196537"/>
                </a:moveTo>
                <a:cubicBezTo>
                  <a:pt x="207116" y="191498"/>
                  <a:pt x="166209" y="201186"/>
                  <a:pt x="136555" y="181419"/>
                </a:cubicBezTo>
                <a:cubicBezTo>
                  <a:pt x="123295" y="172580"/>
                  <a:pt x="138707" y="145326"/>
                  <a:pt x="151675" y="136064"/>
                </a:cubicBezTo>
                <a:cubicBezTo>
                  <a:pt x="177615" y="117538"/>
                  <a:pt x="242397" y="105827"/>
                  <a:pt x="242397" y="105827"/>
                </a:cubicBezTo>
                <a:cubicBezTo>
                  <a:pt x="287758" y="110867"/>
                  <a:pt x="341966" y="93564"/>
                  <a:pt x="378480" y="120946"/>
                </a:cubicBezTo>
                <a:cubicBezTo>
                  <a:pt x="399038" y="136362"/>
                  <a:pt x="369592" y="171608"/>
                  <a:pt x="363359" y="196537"/>
                </a:cubicBezTo>
                <a:cubicBezTo>
                  <a:pt x="359493" y="211997"/>
                  <a:pt x="359508" y="230623"/>
                  <a:pt x="348239" y="241891"/>
                </a:cubicBezTo>
                <a:cubicBezTo>
                  <a:pt x="336968" y="253160"/>
                  <a:pt x="317998" y="251970"/>
                  <a:pt x="302878" y="257010"/>
                </a:cubicBezTo>
                <a:cubicBezTo>
                  <a:pt x="297838" y="272128"/>
                  <a:pt x="300203" y="292410"/>
                  <a:pt x="287758" y="302364"/>
                </a:cubicBezTo>
                <a:cubicBezTo>
                  <a:pt x="247257" y="334760"/>
                  <a:pt x="131742" y="305542"/>
                  <a:pt x="106314" y="302364"/>
                </a:cubicBezTo>
                <a:cubicBezTo>
                  <a:pt x="91194" y="292285"/>
                  <a:pt x="72306" y="286317"/>
                  <a:pt x="60953" y="272128"/>
                </a:cubicBezTo>
                <a:cubicBezTo>
                  <a:pt x="50997" y="259685"/>
                  <a:pt x="52961" y="241026"/>
                  <a:pt x="45833" y="226773"/>
                </a:cubicBezTo>
                <a:cubicBezTo>
                  <a:pt x="37706" y="210521"/>
                  <a:pt x="25672" y="196537"/>
                  <a:pt x="15592" y="181419"/>
                </a:cubicBezTo>
                <a:cubicBezTo>
                  <a:pt x="10552" y="166301"/>
                  <a:pt x="-2654" y="151691"/>
                  <a:pt x="472" y="136064"/>
                </a:cubicBezTo>
                <a:cubicBezTo>
                  <a:pt x="6403" y="106416"/>
                  <a:pt x="56972" y="97075"/>
                  <a:pt x="76074" y="90709"/>
                </a:cubicBezTo>
                <a:cubicBezTo>
                  <a:pt x="81114" y="75591"/>
                  <a:pt x="79925" y="56623"/>
                  <a:pt x="91194" y="45355"/>
                </a:cubicBezTo>
                <a:cubicBezTo>
                  <a:pt x="102465" y="34086"/>
                  <a:pt x="122299" y="37363"/>
                  <a:pt x="136555" y="30236"/>
                </a:cubicBezTo>
                <a:cubicBezTo>
                  <a:pt x="152809" y="22110"/>
                  <a:pt x="166796" y="10079"/>
                  <a:pt x="181916" y="0"/>
                </a:cubicBezTo>
                <a:cubicBezTo>
                  <a:pt x="252477" y="5039"/>
                  <a:pt x="323343" y="6854"/>
                  <a:pt x="393600" y="15118"/>
                </a:cubicBezTo>
                <a:cubicBezTo>
                  <a:pt x="409429" y="16980"/>
                  <a:pt x="429696" y="17267"/>
                  <a:pt x="438961" y="30236"/>
                </a:cubicBezTo>
                <a:cubicBezTo>
                  <a:pt x="457488" y="56171"/>
                  <a:pt x="459121" y="90709"/>
                  <a:pt x="469201" y="120946"/>
                </a:cubicBezTo>
                <a:lnTo>
                  <a:pt x="484322" y="166300"/>
                </a:lnTo>
                <a:cubicBezTo>
                  <a:pt x="479282" y="221734"/>
                  <a:pt x="486805" y="279796"/>
                  <a:pt x="469201" y="332601"/>
                </a:cubicBezTo>
                <a:cubicBezTo>
                  <a:pt x="464160" y="347721"/>
                  <a:pt x="435111" y="336450"/>
                  <a:pt x="423840" y="347719"/>
                </a:cubicBezTo>
                <a:cubicBezTo>
                  <a:pt x="335868" y="435679"/>
                  <a:pt x="562211" y="371150"/>
                  <a:pt x="302878" y="408192"/>
                </a:cubicBezTo>
                <a:cubicBezTo>
                  <a:pt x="277678" y="403153"/>
                  <a:pt x="250899" y="403196"/>
                  <a:pt x="227277" y="393074"/>
                </a:cubicBezTo>
                <a:cubicBezTo>
                  <a:pt x="214175" y="387459"/>
                  <a:pt x="197036" y="362837"/>
                  <a:pt x="197036" y="362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8449096" y="3552780"/>
            <a:ext cx="17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Injury situation</a:t>
            </a:r>
          </a:p>
        </p:txBody>
      </p:sp>
      <p:cxnSp>
        <p:nvCxnSpPr>
          <p:cNvPr id="76" name="Curved Connector 75"/>
          <p:cNvCxnSpPr/>
          <p:nvPr/>
        </p:nvCxnSpPr>
        <p:spPr>
          <a:xfrm flipV="1">
            <a:off x="7677962" y="1451350"/>
            <a:ext cx="740895" cy="468665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26553" y="4066801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405412" y="4430856"/>
            <a:ext cx="323228" cy="1688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Explosion 1 40"/>
          <p:cNvSpPr/>
          <p:nvPr/>
        </p:nvSpPr>
        <p:spPr>
          <a:xfrm rot="19573006">
            <a:off x="4838949" y="484148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Explosion 1 39"/>
          <p:cNvSpPr/>
          <p:nvPr/>
        </p:nvSpPr>
        <p:spPr>
          <a:xfrm rot="19573006">
            <a:off x="4507499" y="4812464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Explosion 1 41"/>
          <p:cNvSpPr/>
          <p:nvPr/>
        </p:nvSpPr>
        <p:spPr>
          <a:xfrm rot="19573006">
            <a:off x="5158871" y="4843918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Explosion 1 42"/>
          <p:cNvSpPr/>
          <p:nvPr/>
        </p:nvSpPr>
        <p:spPr>
          <a:xfrm rot="19573006">
            <a:off x="4177246" y="4799781"/>
            <a:ext cx="529210" cy="423310"/>
          </a:xfrm>
          <a:prstGeom prst="irregularSeal1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Curved Connector 43"/>
          <p:cNvCxnSpPr/>
          <p:nvPr/>
        </p:nvCxnSpPr>
        <p:spPr>
          <a:xfrm flipV="1">
            <a:off x="4262694" y="47029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 flipV="1">
            <a:off x="4415094" y="4855384"/>
            <a:ext cx="1148418" cy="1011201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325376" y="6001931"/>
            <a:ext cx="73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Platelet adhesion via </a:t>
            </a:r>
            <a:r>
              <a:rPr lang="en-US" dirty="0" err="1"/>
              <a:t>vWF</a:t>
            </a:r>
            <a:r>
              <a:rPr lang="en-US" dirty="0"/>
              <a:t> and platelet activation</a:t>
            </a:r>
          </a:p>
        </p:txBody>
      </p:sp>
    </p:spTree>
    <p:extLst>
      <p:ext uri="{BB962C8B-B14F-4D97-AF65-F5344CB8AC3E}">
        <p14:creationId xmlns:p14="http://schemas.microsoft.com/office/powerpoint/2010/main" val="34532062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512" y="187594"/>
            <a:ext cx="6324600" cy="808038"/>
          </a:xfrm>
        </p:spPr>
        <p:txBody>
          <a:bodyPr/>
          <a:lstStyle/>
          <a:p>
            <a:pPr algn="ctr"/>
            <a:r>
              <a:rPr lang="en-US" sz="3600" dirty="0"/>
              <a:t>von </a:t>
            </a:r>
            <a:r>
              <a:rPr lang="en-US" sz="3600" dirty="0" err="1"/>
              <a:t>Willlebrand</a:t>
            </a:r>
            <a:r>
              <a:rPr lang="en-US" sz="3600" dirty="0"/>
              <a:t> disease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19010"/>
            <a:ext cx="8991600" cy="4602163"/>
          </a:xfrm>
        </p:spPr>
        <p:txBody>
          <a:bodyPr/>
          <a:lstStyle/>
          <a:p>
            <a:r>
              <a:rPr lang="en-US" sz="2000" dirty="0"/>
              <a:t>Divided into several types</a:t>
            </a:r>
          </a:p>
          <a:p>
            <a:r>
              <a:rPr lang="en-US" sz="2000" dirty="0"/>
              <a:t>Types below by physiologic defect</a:t>
            </a:r>
          </a:p>
          <a:p>
            <a:pPr lvl="1"/>
            <a:r>
              <a:rPr lang="en-US" sz="1800" dirty="0"/>
              <a:t>Type 1 (autosomal dominant)</a:t>
            </a:r>
          </a:p>
          <a:p>
            <a:pPr lvl="2"/>
            <a:r>
              <a:rPr lang="en-US" sz="1800" dirty="0"/>
              <a:t>Heterozygous defect with reduced production of normal </a:t>
            </a:r>
            <a:r>
              <a:rPr lang="en-US" sz="1800" dirty="0" err="1"/>
              <a:t>vWF</a:t>
            </a:r>
            <a:endParaRPr lang="en-US" sz="1800" dirty="0"/>
          </a:p>
          <a:p>
            <a:pPr lvl="1"/>
            <a:r>
              <a:rPr lang="en-US" sz="1800" dirty="0"/>
              <a:t>Type 2A (autosomal dominant)</a:t>
            </a:r>
          </a:p>
          <a:p>
            <a:pPr lvl="2"/>
            <a:r>
              <a:rPr lang="en-US" sz="1800" dirty="0" err="1"/>
              <a:t>Multimerization</a:t>
            </a:r>
            <a:r>
              <a:rPr lang="en-US" sz="1800" dirty="0"/>
              <a:t> defect with absent large/intermediate size multimers</a:t>
            </a:r>
          </a:p>
          <a:p>
            <a:pPr lvl="1"/>
            <a:r>
              <a:rPr lang="en-US" sz="1800" dirty="0"/>
              <a:t>Type 2B (autosomal dominant)</a:t>
            </a:r>
          </a:p>
          <a:p>
            <a:pPr lvl="2"/>
            <a:r>
              <a:rPr lang="en-US" sz="1800" dirty="0"/>
              <a:t>Gain of function mutation in VWF (too adherent to platelets so large multimers are attached to platelets and not circulating)</a:t>
            </a:r>
          </a:p>
          <a:p>
            <a:pPr lvl="1"/>
            <a:r>
              <a:rPr lang="en-US" sz="1800" dirty="0"/>
              <a:t>Type 2M (autosomal dominant)</a:t>
            </a:r>
          </a:p>
          <a:p>
            <a:pPr lvl="2"/>
            <a:r>
              <a:rPr lang="en-US" sz="1800" dirty="0"/>
              <a:t>Loss of function mutation (opposite of 2B)—</a:t>
            </a:r>
            <a:r>
              <a:rPr lang="en-US" sz="1800" dirty="0" err="1"/>
              <a:t>vWF</a:t>
            </a:r>
            <a:r>
              <a:rPr lang="en-US" sz="1800" dirty="0"/>
              <a:t> doesn’t bind well to platelets</a:t>
            </a:r>
          </a:p>
          <a:p>
            <a:pPr lvl="1"/>
            <a:r>
              <a:rPr lang="en-US" sz="1800" dirty="0"/>
              <a:t>Type 2N (autosomal dominant—patients are compound heterozygotes with type 1)</a:t>
            </a:r>
          </a:p>
          <a:p>
            <a:pPr lvl="2"/>
            <a:r>
              <a:rPr lang="en-US" sz="1800" dirty="0"/>
              <a:t>Loss of </a:t>
            </a:r>
            <a:r>
              <a:rPr lang="en-US" sz="1800" dirty="0" err="1"/>
              <a:t>vWF</a:t>
            </a:r>
            <a:r>
              <a:rPr lang="en-US" sz="1800" dirty="0"/>
              <a:t> binding function to FVIII</a:t>
            </a:r>
          </a:p>
          <a:p>
            <a:pPr lvl="1"/>
            <a:r>
              <a:rPr lang="en-US" sz="1800" dirty="0"/>
              <a:t>Type 3 (autosomal recessive)</a:t>
            </a:r>
          </a:p>
          <a:p>
            <a:pPr lvl="2"/>
            <a:r>
              <a:rPr lang="en-US" sz="1800" dirty="0"/>
              <a:t>Absence of </a:t>
            </a:r>
            <a:r>
              <a:rPr lang="en-US" sz="1800" dirty="0" err="1"/>
              <a:t>vWF</a:t>
            </a:r>
            <a:r>
              <a:rPr lang="en-US" sz="1800" dirty="0"/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17722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156A716-7857-D34B-9CDB-2C2B37804448}" vid="{94BA6E4C-853C-4A43-B92C-A561C3530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A214DB234C54691908C6F3DF6D4DB" ma:contentTypeVersion="16" ma:contentTypeDescription="Create a new document." ma:contentTypeScope="" ma:versionID="50ed737f5f2bd7ceaa98a187e0ccaa75">
  <xsd:schema xmlns:xsd="http://www.w3.org/2001/XMLSchema" xmlns:xs="http://www.w3.org/2001/XMLSchema" xmlns:p="http://schemas.microsoft.com/office/2006/metadata/properties" xmlns:ns2="5e0533bb-bfdf-45c4-9e5c-1558b0841ffd" xmlns:ns3="9c46be9e-554d-43f0-bc75-21fbb32bf30c" targetNamespace="http://schemas.microsoft.com/office/2006/metadata/properties" ma:root="true" ma:fieldsID="23697daaef9795037ab5ec31f3c509ee" ns2:_="" ns3:_="">
    <xsd:import namespace="5e0533bb-bfdf-45c4-9e5c-1558b0841ffd"/>
    <xsd:import namespace="9c46be9e-554d-43f0-bc75-21fbb32bf3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33bb-bfdf-45c4-9e5c-1558b0841f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2caf26-25ad-42a2-bb61-6898ce245ac9}" ma:internalName="TaxCatchAll" ma:showField="CatchAllData" ma:web="5e0533bb-bfdf-45c4-9e5c-1558b0841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6be9e-554d-43f0-bc75-21fbb32bf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0533bb-bfdf-45c4-9e5c-1558b0841ffd" xsi:nil="true"/>
    <lcf76f155ced4ddcb4097134ff3c332f xmlns="9c46be9e-554d-43f0-bc75-21fbb32bf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389B72-CE47-444A-98FB-AB57B726526A}"/>
</file>

<file path=customXml/itemProps2.xml><?xml version="1.0" encoding="utf-8"?>
<ds:datastoreItem xmlns:ds="http://schemas.openxmlformats.org/officeDocument/2006/customXml" ds:itemID="{DCE64FC0-D56B-44AA-BFDC-D2F3D31B7294}"/>
</file>

<file path=customXml/itemProps3.xml><?xml version="1.0" encoding="utf-8"?>
<ds:datastoreItem xmlns:ds="http://schemas.openxmlformats.org/officeDocument/2006/customXml" ds:itemID="{CD839340-6263-4F6C-84B8-6E3F6E962E2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2412</TotalTime>
  <Words>5793</Words>
  <Application>Microsoft Office PowerPoint</Application>
  <PresentationFormat>Widescreen</PresentationFormat>
  <Paragraphs>929</Paragraphs>
  <Slides>117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7" baseType="lpstr">
      <vt:lpstr>Arial</vt:lpstr>
      <vt:lpstr>Arial MT</vt:lpstr>
      <vt:lpstr>Arial Narrow</vt:lpstr>
      <vt:lpstr>Book Antiqua</vt:lpstr>
      <vt:lpstr>Calibri</vt:lpstr>
      <vt:lpstr>Calibri Light</vt:lpstr>
      <vt:lpstr>Helvetica</vt:lpstr>
      <vt:lpstr>Times New Roman</vt:lpstr>
      <vt:lpstr>Wingdings</vt:lpstr>
      <vt:lpstr>Office Theme</vt:lpstr>
      <vt:lpstr>Inherited  Bleeding Disorders</vt:lpstr>
      <vt:lpstr>Lecture Outline</vt:lpstr>
      <vt:lpstr>Hemophilia Outline</vt:lpstr>
      <vt:lpstr>Talmud—2nd Century</vt:lpstr>
      <vt:lpstr>PowerPoint Presentation</vt:lpstr>
      <vt:lpstr>First description of FIX deficiency</vt:lpstr>
      <vt:lpstr>PowerPoint Presentation</vt:lpstr>
      <vt:lpstr>PowerPoint Presentation</vt:lpstr>
      <vt:lpstr>Hemophilia Outline</vt:lpstr>
      <vt:lpstr>Hemophilia</vt:lpstr>
      <vt:lpstr>Molecular Basis of Hemophilia A</vt:lpstr>
      <vt:lpstr>PowerPoint Presentation</vt:lpstr>
      <vt:lpstr>PowerPoint Presentation</vt:lpstr>
      <vt:lpstr>PowerPoint Presentation</vt:lpstr>
      <vt:lpstr>Molecular Basis of Hemophilia B</vt:lpstr>
      <vt:lpstr>PowerPoint Presentation</vt:lpstr>
      <vt:lpstr>PowerPoint Presentation</vt:lpstr>
      <vt:lpstr>PowerPoint Presentation</vt:lpstr>
      <vt:lpstr>Clinical and Laboratory Manifestations</vt:lpstr>
      <vt:lpstr>Typical Bleeding Locations by Age</vt:lpstr>
      <vt:lpstr>Unusual Bruising</vt:lpstr>
      <vt:lpstr>PowerPoint Presentation</vt:lpstr>
      <vt:lpstr>PowerPoint Presentation</vt:lpstr>
      <vt:lpstr>PowerPoint Presentation</vt:lpstr>
      <vt:lpstr>PowerPoint Presentation</vt:lpstr>
      <vt:lpstr>Post-vaccination Bleeding</vt:lpstr>
      <vt:lpstr>PowerPoint Presentation</vt:lpstr>
      <vt:lpstr>PowerPoint Presentation</vt:lpstr>
      <vt:lpstr>Joint Bleeding</vt:lpstr>
      <vt:lpstr>PowerPoint Presentation</vt:lpstr>
      <vt:lpstr>PowerPoint Presentation</vt:lpstr>
      <vt:lpstr>Muscle Bleed</vt:lpstr>
      <vt:lpstr>PowerPoint Presentation</vt:lpstr>
      <vt:lpstr>PowerPoint Presentation</vt:lpstr>
      <vt:lpstr>Mucus Membrane Bleeding</vt:lpstr>
      <vt:lpstr>PowerPoint Presentation</vt:lpstr>
      <vt:lpstr>Post-traumatic Bleeding</vt:lpstr>
      <vt:lpstr>PowerPoint Presentation</vt:lpstr>
      <vt:lpstr>PowerPoint Presentation</vt:lpstr>
      <vt:lpstr>PowerPoint Presentation</vt:lpstr>
      <vt:lpstr>PowerPoint Presentation</vt:lpstr>
      <vt:lpstr>Intracranial Bleeding</vt:lpstr>
      <vt:lpstr>PowerPoint Presentation</vt:lpstr>
      <vt:lpstr>Retroperitoneal hemorrhage</vt:lpstr>
      <vt:lpstr>PowerPoint Presentation</vt:lpstr>
      <vt:lpstr>PowerPoint Presentation</vt:lpstr>
      <vt:lpstr>Hemophilia Outline</vt:lpstr>
      <vt:lpstr>Laboratory Diagnosis</vt:lpstr>
      <vt:lpstr>Prenatal diagnosis</vt:lpstr>
      <vt:lpstr>Carrier testing</vt:lpstr>
      <vt:lpstr>Hemophilia Outline</vt:lpstr>
      <vt:lpstr>Treatment Issues</vt:lpstr>
      <vt:lpstr>PowerPoint Presentation</vt:lpstr>
      <vt:lpstr>Prophylaxis</vt:lpstr>
      <vt:lpstr>Indications for prophylaxis</vt:lpstr>
      <vt:lpstr>Prophylaxis dosing</vt:lpstr>
      <vt:lpstr>New Factor Therapies</vt:lpstr>
      <vt:lpstr>On-demand (episodic) therapy</vt:lpstr>
      <vt:lpstr>Chronic Arthropathy</vt:lpstr>
      <vt:lpstr>Management of Chronic Arthropathy</vt:lpstr>
      <vt:lpstr>Management of Chronic Arthropathy</vt:lpstr>
      <vt:lpstr>Treatment—Factor Replacement*</vt:lpstr>
      <vt:lpstr>Treatment—Factor Replacement</vt:lpstr>
      <vt:lpstr>Treatment—Desmopressin (DDAVP)</vt:lpstr>
      <vt:lpstr>Pros/Cons of Factor VIII Therapy</vt:lpstr>
      <vt:lpstr>Pros/Cons of Desmopressin (DDAVP)</vt:lpstr>
      <vt:lpstr>Pros/Cons of Factor IX Therapy</vt:lpstr>
      <vt:lpstr>Surgical Management</vt:lpstr>
      <vt:lpstr>Surgical Factor Management</vt:lpstr>
      <vt:lpstr>Surgical Factor Management</vt:lpstr>
      <vt:lpstr>Management of Dental Extractions</vt:lpstr>
      <vt:lpstr>Management of Hematuria</vt:lpstr>
      <vt:lpstr>Therapeutic Failure of Factor Replacement Therapy</vt:lpstr>
      <vt:lpstr>Therapeutic Failure of Factor Replacement Therapy</vt:lpstr>
      <vt:lpstr>Hemophilia Outline</vt:lpstr>
      <vt:lpstr>Inhibitors</vt:lpstr>
      <vt:lpstr>Risk Factors for Inhibitor Development</vt:lpstr>
      <vt:lpstr>PowerPoint Presentation</vt:lpstr>
      <vt:lpstr>Risk Factors for Inhibitor Development</vt:lpstr>
      <vt:lpstr>PowerPoint Presentation</vt:lpstr>
      <vt:lpstr>Diagnosis of Inhibitors</vt:lpstr>
      <vt:lpstr>PowerPoint Presentation</vt:lpstr>
      <vt:lpstr>PowerPoint Presentation</vt:lpstr>
      <vt:lpstr>Transient inhibitors</vt:lpstr>
      <vt:lpstr>Types of inhibitors</vt:lpstr>
      <vt:lpstr>Management of Inhibitor Patients</vt:lpstr>
      <vt:lpstr>Eradication of the Inhibitor</vt:lpstr>
      <vt:lpstr>Bleed Management</vt:lpstr>
      <vt:lpstr>Bleed Management</vt:lpstr>
      <vt:lpstr>Management of Inhibitor Patients</vt:lpstr>
      <vt:lpstr>Inhibitor Management Main Points</vt:lpstr>
      <vt:lpstr>Lecture Outline</vt:lpstr>
      <vt:lpstr>von Willebrand disease</vt:lpstr>
      <vt:lpstr>von Willebrand factor</vt:lpstr>
      <vt:lpstr>PowerPoint Presentation</vt:lpstr>
      <vt:lpstr>PowerPoint Presentation</vt:lpstr>
      <vt:lpstr>PowerPoint Presentation</vt:lpstr>
      <vt:lpstr>PowerPoint Presentation</vt:lpstr>
      <vt:lpstr>von Willlebrand disease types</vt:lpstr>
      <vt:lpstr>von Willebrand disease lab testing</vt:lpstr>
      <vt:lpstr>VWD classification</vt:lpstr>
      <vt:lpstr>PowerPoint Presentation</vt:lpstr>
      <vt:lpstr>VWF Levels: Influence of Blood Type</vt:lpstr>
      <vt:lpstr>Treatment options</vt:lpstr>
      <vt:lpstr>Treatment by VWD type and Bleeding Situation</vt:lpstr>
      <vt:lpstr>Lecture Outline</vt:lpstr>
      <vt:lpstr>Characteristics of factor deficiencies</vt:lpstr>
      <vt:lpstr>Characteristics of factor deficiencies</vt:lpstr>
      <vt:lpstr>Dysfibrinogenemia</vt:lpstr>
      <vt:lpstr>Prolonged thrombin time</vt:lpstr>
      <vt:lpstr>Appendix—ABP Outline and Slide Number</vt:lpstr>
      <vt:lpstr>Appendix—ABP Outline and Slide Number</vt:lpstr>
      <vt:lpstr>Appendix—ABP Outline and Slide Number</vt:lpstr>
      <vt:lpstr>Appendix—ABP Outline and Slide Number</vt:lpstr>
      <vt:lpstr>Appendix—ABP Outline and Slide Number</vt:lpstr>
      <vt:lpstr>Appendix—ABP Outline and Slide Number</vt:lpstr>
      <vt:lpstr>Appendix—ABP Outline and Slide Number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 Jones</dc:creator>
  <cp:lastModifiedBy>Ryan Wilkinson</cp:lastModifiedBy>
  <cp:revision>21</cp:revision>
  <dcterms:created xsi:type="dcterms:W3CDTF">2020-10-02T16:01:30Z</dcterms:created>
  <dcterms:modified xsi:type="dcterms:W3CDTF">2020-12-16T19:33:33Z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0x010100579A214DB234C54691908C6F3DF6D4DB</vt:lpwstr>
  </property>
</Properties>
</file>