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1"/>
  </p:notesMasterIdLst>
  <p:sldIdLst>
    <p:sldId id="256" r:id="rId2"/>
    <p:sldId id="270" r:id="rId3"/>
    <p:sldId id="257" r:id="rId4"/>
    <p:sldId id="258" r:id="rId5"/>
    <p:sldId id="267" r:id="rId6"/>
    <p:sldId id="263" r:id="rId7"/>
    <p:sldId id="271" r:id="rId8"/>
    <p:sldId id="272" r:id="rId9"/>
    <p:sldId id="274" r:id="rId10"/>
    <p:sldId id="273" r:id="rId11"/>
    <p:sldId id="275" r:id="rId12"/>
    <p:sldId id="296" r:id="rId13"/>
    <p:sldId id="298" r:id="rId14"/>
    <p:sldId id="295" r:id="rId15"/>
    <p:sldId id="297" r:id="rId16"/>
    <p:sldId id="299" r:id="rId17"/>
    <p:sldId id="300" r:id="rId18"/>
    <p:sldId id="302" r:id="rId19"/>
    <p:sldId id="487" r:id="rId20"/>
    <p:sldId id="303" r:id="rId21"/>
    <p:sldId id="264" r:id="rId22"/>
    <p:sldId id="304" r:id="rId23"/>
    <p:sldId id="269" r:id="rId24"/>
    <p:sldId id="268" r:id="rId25"/>
    <p:sldId id="265" r:id="rId26"/>
    <p:sldId id="305" r:id="rId27"/>
    <p:sldId id="306" r:id="rId28"/>
    <p:sldId id="266" r:id="rId29"/>
    <p:sldId id="307" r:id="rId30"/>
    <p:sldId id="308" r:id="rId31"/>
    <p:sldId id="429" r:id="rId32"/>
    <p:sldId id="313" r:id="rId33"/>
    <p:sldId id="309" r:id="rId34"/>
    <p:sldId id="358" r:id="rId35"/>
    <p:sldId id="310" r:id="rId36"/>
    <p:sldId id="311" r:id="rId37"/>
    <p:sldId id="399" r:id="rId38"/>
    <p:sldId id="393" r:id="rId39"/>
    <p:sldId id="312" r:id="rId40"/>
    <p:sldId id="381" r:id="rId41"/>
    <p:sldId id="376" r:id="rId42"/>
    <p:sldId id="421" r:id="rId43"/>
    <p:sldId id="385" r:id="rId44"/>
    <p:sldId id="464" r:id="rId45"/>
    <p:sldId id="475" r:id="rId46"/>
    <p:sldId id="351" r:id="rId47"/>
    <p:sldId id="294" r:id="rId48"/>
    <p:sldId id="441" r:id="rId49"/>
    <p:sldId id="389" r:id="rId50"/>
    <p:sldId id="380" r:id="rId51"/>
    <p:sldId id="481" r:id="rId52"/>
    <p:sldId id="392" r:id="rId53"/>
    <p:sldId id="387" r:id="rId54"/>
    <p:sldId id="447" r:id="rId55"/>
    <p:sldId id="482" r:id="rId56"/>
    <p:sldId id="483" r:id="rId57"/>
    <p:sldId id="386" r:id="rId58"/>
    <p:sldId id="368" r:id="rId59"/>
    <p:sldId id="426" r:id="rId60"/>
    <p:sldId id="412" r:id="rId61"/>
    <p:sldId id="415" r:id="rId62"/>
    <p:sldId id="416" r:id="rId63"/>
    <p:sldId id="484" r:id="rId64"/>
    <p:sldId id="485" r:id="rId65"/>
    <p:sldId id="486" r:id="rId66"/>
    <p:sldId id="488" r:id="rId67"/>
    <p:sldId id="512" r:id="rId68"/>
    <p:sldId id="490" r:id="rId69"/>
    <p:sldId id="491" r:id="rId70"/>
    <p:sldId id="492" r:id="rId71"/>
    <p:sldId id="493" r:id="rId72"/>
    <p:sldId id="494" r:id="rId73"/>
    <p:sldId id="495" r:id="rId74"/>
    <p:sldId id="496" r:id="rId75"/>
    <p:sldId id="497" r:id="rId76"/>
    <p:sldId id="498" r:id="rId77"/>
    <p:sldId id="499" r:id="rId78"/>
    <p:sldId id="500" r:id="rId79"/>
    <p:sldId id="501" r:id="rId80"/>
    <p:sldId id="502" r:id="rId81"/>
    <p:sldId id="503" r:id="rId82"/>
    <p:sldId id="564" r:id="rId83"/>
    <p:sldId id="565" r:id="rId84"/>
    <p:sldId id="506" r:id="rId85"/>
    <p:sldId id="507" r:id="rId86"/>
    <p:sldId id="508" r:id="rId87"/>
    <p:sldId id="509" r:id="rId88"/>
    <p:sldId id="510" r:id="rId89"/>
    <p:sldId id="511" r:id="rId9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2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55"/>
    <p:restoredTop sz="94667"/>
  </p:normalViewPr>
  <p:slideViewPr>
    <p:cSldViewPr snapToGrid="0" snapToObjects="1">
      <p:cViewPr varScale="1">
        <p:scale>
          <a:sx n="109" d="100"/>
          <a:sy n="109" d="100"/>
        </p:scale>
        <p:origin x="1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ustomXml" Target="../customXml/item2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viewProps" Target="viewProps.xml"/><Relationship Id="rId98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A4D4E-EAE7-7E49-BEFC-A32F02068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18DB-7365-D241-AEC3-569855C98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18220-48CA-6844-9D09-AF8B1B42C2D1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32EDA-EF5A-BC41-B70B-227EA61C0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65F36-AD7C-8D46-BB53-CD0925CD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2F8-F876-4046-BCCD-4C47047B4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3351-D7EC-A044-BCFE-3DCAF74C3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79DDF-C658-664E-ADA9-A03C6D4B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E172BBE-4ED5-1B48-A92B-FE125F419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91D5852-55EC-784D-AFAC-56D169749F8D}" type="slidenum">
              <a:rPr lang="en-US" altLang="en-US" sz="1200">
                <a:solidFill>
                  <a:schemeClr val="tx1"/>
                </a:solidFill>
              </a:rPr>
              <a:pPr/>
              <a:t>41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5813B59-2E81-FD41-8EBE-A28F9FAD01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4">
            <a:extLst>
              <a:ext uri="{FF2B5EF4-FFF2-40B4-BE49-F238E27FC236}">
                <a16:creationId xmlns:a16="http://schemas.microsoft.com/office/drawing/2014/main" id="{81D85F34-C0C1-BA48-864F-F3BCDFF5A32A}"/>
              </a:ext>
            </a:extLst>
          </p:cNvPr>
          <p:cNvSpPr>
            <a:spLocks noGrp="1"/>
          </p:cNvSpPr>
          <p:nvPr/>
        </p:nvSpPr>
        <p:spPr bwMode="auto">
          <a:xfrm>
            <a:off x="228600" y="2514600"/>
            <a:ext cx="6400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400">
              <a:solidFill>
                <a:schemeClr val="tx1"/>
              </a:solidFill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836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2010D51B-81F0-A84C-B187-CD6FC31F4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3F4FAFB-EBAC-3C4D-AACA-136A28B8DFAF}" type="slidenum">
              <a:rPr lang="en-US" altLang="en-US" sz="1200">
                <a:solidFill>
                  <a:schemeClr val="tx1"/>
                </a:solidFill>
              </a:rPr>
              <a:pPr/>
              <a:t>42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10563D8-D1F8-3B48-A8EF-0162CAD2DD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4">
            <a:extLst>
              <a:ext uri="{FF2B5EF4-FFF2-40B4-BE49-F238E27FC236}">
                <a16:creationId xmlns:a16="http://schemas.microsoft.com/office/drawing/2014/main" id="{20321914-1CE3-9B4C-BB05-677AA20E81FC}"/>
              </a:ext>
            </a:extLst>
          </p:cNvPr>
          <p:cNvSpPr>
            <a:spLocks noGrp="1"/>
          </p:cNvSpPr>
          <p:nvPr/>
        </p:nvSpPr>
        <p:spPr bwMode="auto">
          <a:xfrm>
            <a:off x="228600" y="2514600"/>
            <a:ext cx="6400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400">
              <a:solidFill>
                <a:schemeClr val="tx1"/>
              </a:solidFill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821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612C0286-138F-1742-88B1-E011516093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CF43BB4-9C86-C74F-B0FE-1C6A04A171C9}" type="slidenum">
              <a:rPr lang="en-US" altLang="en-US" sz="1200">
                <a:solidFill>
                  <a:schemeClr val="tx1"/>
                </a:solidFill>
              </a:rPr>
              <a:pPr/>
              <a:t>43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CD13A90D-BE5D-2944-8428-C8440244F7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60F124E-6B4E-8242-A8C6-716E9E9DC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1414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2FB7D785-D687-3D4F-A4AB-419544870B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628B54B-BEE2-E94C-8931-AB8B9C8E7700}" type="slidenum">
              <a:rPr lang="en-US" altLang="en-US" sz="1200">
                <a:solidFill>
                  <a:schemeClr val="tx1"/>
                </a:solidFill>
              </a:rPr>
              <a:pPr/>
              <a:t>44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A23A41F2-305F-384B-93C6-EB10046BF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Notes Placeholder 4">
            <a:extLst>
              <a:ext uri="{FF2B5EF4-FFF2-40B4-BE49-F238E27FC236}">
                <a16:creationId xmlns:a16="http://schemas.microsoft.com/office/drawing/2014/main" id="{9B0358C2-5445-6E49-B8AA-C7F3F269222D}"/>
              </a:ext>
            </a:extLst>
          </p:cNvPr>
          <p:cNvSpPr>
            <a:spLocks noGrp="1"/>
          </p:cNvSpPr>
          <p:nvPr/>
        </p:nvSpPr>
        <p:spPr bwMode="auto">
          <a:xfrm>
            <a:off x="228600" y="2514600"/>
            <a:ext cx="6400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400">
              <a:solidFill>
                <a:schemeClr val="tx1"/>
              </a:solidFill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082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134FF951-5D26-574F-9212-35C09BD5FE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7FDDEA29-85B9-5049-BE7E-77808E6A6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1275308B-830D-1147-88DD-17979C935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C6EB88D-3A40-1B4A-8CBB-83669D1C710B}" type="slidenum">
              <a:rPr lang="en-US" altLang="en-US" sz="1200">
                <a:solidFill>
                  <a:schemeClr val="tx1"/>
                </a:solidFill>
              </a:rPr>
              <a:pPr/>
              <a:t>45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23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1.5 % is 57 out of 3,779 patients.</a:t>
            </a:r>
          </a:p>
          <a:p>
            <a:r>
              <a:rPr lang="en-US" dirty="0"/>
              <a:t>7% mortality rate in patients who develop renal dysfunction after 12 gm/m2 HDMTX</a:t>
            </a:r>
          </a:p>
          <a:p>
            <a:r>
              <a:rPr lang="en-US" dirty="0" err="1"/>
              <a:t>Hemodialysis</a:t>
            </a:r>
            <a:r>
              <a:rPr lang="en-US" dirty="0"/>
              <a:t>,</a:t>
            </a:r>
            <a:r>
              <a:rPr lang="en-US" baseline="0" dirty="0"/>
              <a:t> charcoal </a:t>
            </a:r>
            <a:r>
              <a:rPr lang="en-US" baseline="0" dirty="0" err="1"/>
              <a:t>hemofiltration</a:t>
            </a:r>
            <a:r>
              <a:rPr lang="en-US" baseline="0" dirty="0"/>
              <a:t> and charcoal </a:t>
            </a:r>
            <a:r>
              <a:rPr lang="en-US" baseline="0" dirty="0" err="1"/>
              <a:t>hemoperfusion</a:t>
            </a:r>
            <a:r>
              <a:rPr lang="en-US" baseline="0" dirty="0"/>
              <a:t>, peritoneal dialysis (ineffective)</a:t>
            </a:r>
            <a:endParaRPr lang="en-US" dirty="0"/>
          </a:p>
          <a:p>
            <a:r>
              <a:rPr lang="en-US" dirty="0"/>
              <a:t>One method of dialysis removes &lt;50% and there is usually rebound</a:t>
            </a:r>
          </a:p>
          <a:p>
            <a:r>
              <a:rPr lang="en-US" dirty="0"/>
              <a:t>Two methods of dialysis</a:t>
            </a:r>
            <a:r>
              <a:rPr lang="en-US" baseline="0" dirty="0"/>
              <a:t> can remove up to 75% but it takes up to 6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340C8-3F32-1A40-94D3-912671B9663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63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EF26611A-F7B2-7F40-B519-F37E0833F8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DA277E4-857D-EA40-9635-EDF59AAAC5BB}" type="slidenum">
              <a:rPr lang="en-US" altLang="en-US" sz="1200">
                <a:solidFill>
                  <a:schemeClr val="tx1"/>
                </a:solidFill>
              </a:rPr>
              <a:pPr/>
              <a:t>48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3DF457FA-6311-7347-95C9-762FEEC61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2707" name="Notes Placeholder 4">
            <a:extLst>
              <a:ext uri="{FF2B5EF4-FFF2-40B4-BE49-F238E27FC236}">
                <a16:creationId xmlns:a16="http://schemas.microsoft.com/office/drawing/2014/main" id="{9D5ABFD5-27DA-5849-B5F5-F08851067121}"/>
              </a:ext>
            </a:extLst>
          </p:cNvPr>
          <p:cNvSpPr>
            <a:spLocks noGrp="1"/>
          </p:cNvSpPr>
          <p:nvPr/>
        </p:nvSpPr>
        <p:spPr bwMode="auto">
          <a:xfrm>
            <a:off x="228600" y="2514600"/>
            <a:ext cx="6400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400">
              <a:solidFill>
                <a:schemeClr val="tx1"/>
              </a:solidFill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856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E349BBD6-7726-7C41-9DB0-84B62A06B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8F4CC13-A484-F94B-A651-7DDBA4042A0C}" type="slidenum">
              <a:rPr lang="en-US" altLang="en-US" sz="1200">
                <a:solidFill>
                  <a:schemeClr val="tx1"/>
                </a:solidFill>
              </a:rPr>
              <a:pPr/>
              <a:t>49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DDE96123-AD87-E842-89C9-3C737738D8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4">
            <a:extLst>
              <a:ext uri="{FF2B5EF4-FFF2-40B4-BE49-F238E27FC236}">
                <a16:creationId xmlns:a16="http://schemas.microsoft.com/office/drawing/2014/main" id="{7D937CF5-E087-F141-8F4F-367E1D46DE07}"/>
              </a:ext>
            </a:extLst>
          </p:cNvPr>
          <p:cNvSpPr>
            <a:spLocks noGrp="1"/>
          </p:cNvSpPr>
          <p:nvPr/>
        </p:nvSpPr>
        <p:spPr bwMode="auto">
          <a:xfrm>
            <a:off x="228600" y="2514600"/>
            <a:ext cx="6400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400">
              <a:solidFill>
                <a:schemeClr val="tx1"/>
              </a:solidFill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162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464A2-8E2C-D547-A7D9-37ED31555433}" type="slidenum">
              <a:rPr lang="en-US"/>
              <a:pPr/>
              <a:t>50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dirty="0">
              <a:latin typeface="Times" pitchFamily="-106" charset="0"/>
              <a:ea typeface="ヒラギノ角ゴ Pro W3" pitchFamily="-106" charset="-128"/>
              <a:cs typeface="ヒラギノ角ゴ Pro W3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4370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0E8F6-F0F2-FA49-80AE-EC1580661F8A}" type="slidenum">
              <a:rPr lang="en-US"/>
              <a:pPr/>
              <a:t>51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06" charset="0"/>
              <a:ea typeface="ヒラギノ角ゴ Pro W3" pitchFamily="-106" charset="-128"/>
              <a:cs typeface="ヒラギノ角ゴ Pro W3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823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79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37DDE-9564-3946-BEDE-770F015B2287}" type="slidenum">
              <a:rPr lang="en-US"/>
              <a:pPr/>
              <a:t>52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pitchFamily="-106" charset="0"/>
              <a:ea typeface="ヒラギノ角ゴ Pro W3" pitchFamily="-106" charset="-128"/>
              <a:cs typeface="ヒラギノ角ゴ Pro W3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2499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D4C1E-76F5-464A-8752-9953C9D04748}" type="slidenum">
              <a:rPr lang="en-US"/>
              <a:pPr/>
              <a:t>53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pitchFamily="-106" charset="0"/>
              <a:ea typeface="ヒラギノ角ゴ Pro W3" pitchFamily="-106" charset="-128"/>
              <a:cs typeface="ヒラギノ角ゴ Pro W3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5013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4E3F5D91-1A65-AC4C-9637-8A1633F43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9pPr>
          </a:lstStyle>
          <a:p>
            <a:fld id="{B1CF86A6-3B88-0C44-B41C-89A28540E720}" type="slidenum">
              <a:rPr lang="en-US" altLang="en-US" sz="1200">
                <a:solidFill>
                  <a:schemeClr val="tx1"/>
                </a:solidFill>
                <a:latin typeface="Times" pitchFamily="2" charset="0"/>
              </a:rPr>
              <a:pPr/>
              <a:t>55</a:t>
            </a:fld>
            <a:endParaRPr lang="en-US" altLang="en-US" sz="120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14603CC1-0CA0-CC49-8775-AAD33031EA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D45A24F-BEE1-E342-A634-9ABDDB2F5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106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C64EA7DB-21B5-F143-BD08-6F033C75C0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9pPr>
          </a:lstStyle>
          <a:p>
            <a:fld id="{B527A5ED-EEFE-034D-8A15-192720E7A305}" type="slidenum">
              <a:rPr lang="en-US" altLang="en-US" sz="1200">
                <a:solidFill>
                  <a:schemeClr val="tx1"/>
                </a:solidFill>
                <a:latin typeface="Times" pitchFamily="2" charset="0"/>
              </a:rPr>
              <a:pPr/>
              <a:t>56</a:t>
            </a:fld>
            <a:endParaRPr lang="en-US" altLang="en-US" sz="120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B649956-4ED1-E147-B68C-7C7AD5549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DB3CF5E-D8CA-F145-8ED1-6CC083B18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3077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F24E1EC9-47B1-9647-B1EF-A921CF190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9pPr>
          </a:lstStyle>
          <a:p>
            <a:fld id="{0FAE8890-ED60-B14F-8318-2493F3725F04}" type="slidenum">
              <a:rPr lang="en-US" altLang="en-US" sz="1200">
                <a:solidFill>
                  <a:schemeClr val="tx1"/>
                </a:solidFill>
                <a:latin typeface="Times" pitchFamily="2" charset="0"/>
              </a:rPr>
              <a:pPr/>
              <a:t>57</a:t>
            </a:fld>
            <a:endParaRPr lang="en-US" altLang="en-US" sz="120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54C245BA-045E-BA4A-9F23-DDA57D9F28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808135C-7BC5-FB47-94B0-25C5204E2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Overview of toxicity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Neuropathy is associated with all these agents</a:t>
            </a:r>
          </a:p>
        </p:txBody>
      </p:sp>
    </p:spTree>
    <p:extLst>
      <p:ext uri="{BB962C8B-B14F-4D97-AF65-F5344CB8AC3E}">
        <p14:creationId xmlns:p14="http://schemas.microsoft.com/office/powerpoint/2010/main" val="3585090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FA42C0D0-04AC-874C-9A31-1DA01B7389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9pPr>
          </a:lstStyle>
          <a:p>
            <a:fld id="{9B673FF5-3C5D-444A-A2C1-33884096B57A}" type="slidenum">
              <a:rPr lang="en-US" altLang="en-US" sz="1200">
                <a:solidFill>
                  <a:schemeClr val="tx1"/>
                </a:solidFill>
                <a:latin typeface="Times" pitchFamily="2" charset="0"/>
              </a:rPr>
              <a:pPr/>
              <a:t>58</a:t>
            </a:fld>
            <a:endParaRPr lang="en-US" altLang="en-US" sz="120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0D70635B-526C-5942-B327-9A4D46786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18B7CD0-C8B9-A840-9E02-97C3358B0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1219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F5EC1B2A-E5A8-AA4B-8DC7-9B475C2F5C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9pPr>
          </a:lstStyle>
          <a:p>
            <a:fld id="{8700C0EB-8198-8D48-98FF-B1CAB0A1402A}" type="slidenum">
              <a:rPr lang="en-US" altLang="en-US" sz="1200">
                <a:solidFill>
                  <a:schemeClr val="tx1"/>
                </a:solidFill>
                <a:latin typeface="Times" pitchFamily="2" charset="0"/>
              </a:rPr>
              <a:pPr/>
              <a:t>59</a:t>
            </a:fld>
            <a:endParaRPr lang="en-US" altLang="en-US" sz="120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67586" name="Rectangle 7">
            <a:extLst>
              <a:ext uri="{FF2B5EF4-FFF2-40B4-BE49-F238E27FC236}">
                <a16:creationId xmlns:a16="http://schemas.microsoft.com/office/drawing/2014/main" id="{7DC265F3-0895-D34A-AEDF-EC123E6DAA3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9pPr>
          </a:lstStyle>
          <a:p>
            <a:pPr algn="r"/>
            <a:fld id="{0E8B1755-F9C4-014F-A9FD-A12D83A837F6}" type="slidenum">
              <a:rPr lang="en-US" altLang="en-US" sz="1200">
                <a:solidFill>
                  <a:schemeClr val="tx1"/>
                </a:solidFill>
                <a:effectLst/>
                <a:latin typeface="Times" pitchFamily="2" charset="0"/>
              </a:rPr>
              <a:pPr algn="r"/>
              <a:t>59</a:t>
            </a:fld>
            <a:endParaRPr lang="en-US" altLang="en-US" sz="1200"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953149B1-2C70-A742-9378-1421166DB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79A4414-BF1E-974B-A09A-54FF5034E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ACCL0731 COG Caancer Control  and Late Effects  study of glutamic acid  for VCR neurotoxicity</a:t>
            </a: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Randomized Placebo Controlled Double Blind study requiring 208 subjects with endpoint  clinical neurotoxicity at 5 and 10 weeks. </a:t>
            </a: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L glutamic acid  250 mg TID for greater than 1 m2, 250 mg PO BID  for &lt;1 m2</a:t>
            </a:r>
          </a:p>
        </p:txBody>
      </p:sp>
    </p:spTree>
    <p:extLst>
      <p:ext uri="{BB962C8B-B14F-4D97-AF65-F5344CB8AC3E}">
        <p14:creationId xmlns:p14="http://schemas.microsoft.com/office/powerpoint/2010/main" val="4013484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FB3C4F0E-0524-C747-9526-BB67E9D49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9pPr>
          </a:lstStyle>
          <a:p>
            <a:fld id="{9E26ADCF-1C37-AE4A-BE83-CF8682FB9882}" type="slidenum">
              <a:rPr lang="en-US" altLang="en-US" sz="1200">
                <a:solidFill>
                  <a:schemeClr val="tx1"/>
                </a:solidFill>
                <a:latin typeface="Times" pitchFamily="2" charset="0"/>
              </a:rPr>
              <a:pPr/>
              <a:t>60</a:t>
            </a:fld>
            <a:endParaRPr lang="en-US" altLang="en-US" sz="120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043BDCAF-C2C9-AB43-B6FD-7166A1A5FB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E34635F-1F67-2C41-915C-B9387EAA2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716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38B05A5E-DFC7-B24A-BF79-F1E99EBE3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9pPr>
          </a:lstStyle>
          <a:p>
            <a:fld id="{1E27B3EC-9F8D-D84E-B74F-1DADB42FB190}" type="slidenum">
              <a:rPr lang="en-US" altLang="en-US" sz="1200">
                <a:solidFill>
                  <a:schemeClr val="tx1"/>
                </a:solidFill>
                <a:latin typeface="Times" pitchFamily="2" charset="0"/>
              </a:rPr>
              <a:pPr/>
              <a:t>61</a:t>
            </a:fld>
            <a:endParaRPr lang="en-US" altLang="en-US" sz="120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6B894712-986C-0B42-9898-268C9FCEB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419F601-B98B-9D4F-9989-93CA0E9A6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3264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6E95887B-2D0C-4C4D-8D81-FB9C5BCE8B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defRPr>
            </a:lvl9pPr>
          </a:lstStyle>
          <a:p>
            <a:fld id="{635844F2-12BF-F347-AC7D-2EC42DE7A3E7}" type="slidenum">
              <a:rPr lang="en-US" altLang="en-US" sz="1200">
                <a:solidFill>
                  <a:schemeClr val="tx1"/>
                </a:solidFill>
                <a:latin typeface="Times" pitchFamily="2" charset="0"/>
              </a:rPr>
              <a:pPr/>
              <a:t>62</a:t>
            </a:fld>
            <a:endParaRPr lang="en-US" altLang="en-US" sz="120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7EE27E59-CCC6-7D42-A6C1-BC9A4BC91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D0011D3-0922-1542-B913-8B9AFF3DD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7485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89050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16%</a:t>
            </a:r>
            <a:r>
              <a:rPr lang="en-US" baseline="0" dirty="0"/>
              <a:t> with suboptimal response to </a:t>
            </a:r>
            <a:r>
              <a:rPr lang="en-US" baseline="0" dirty="0" err="1"/>
              <a:t>imatinib</a:t>
            </a:r>
            <a:r>
              <a:rPr lang="en-US" baseline="0" dirty="0"/>
              <a:t>  harbor mutation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Non-Adherence</a:t>
            </a:r>
            <a:r>
              <a:rPr lang="en-US" baseline="0" dirty="0"/>
              <a:t>  (target &gt; 1000ng/mL)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Toxicity similar to adults </a:t>
            </a:r>
          </a:p>
          <a:p>
            <a:r>
              <a:rPr lang="en-US" dirty="0"/>
              <a:t>-consider bone growth and </a:t>
            </a:r>
            <a:r>
              <a:rPr lang="en-US" dirty="0" err="1"/>
              <a:t>cardiotoxicity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27% discontinue for suboptimal response or intolerance</a:t>
            </a:r>
          </a:p>
          <a:p>
            <a:endParaRPr lang="en-US" dirty="0"/>
          </a:p>
          <a:p>
            <a:pPr marL="171450" indent="-171450">
              <a:buFont typeface="Wingdings" charset="0"/>
              <a:buChar char="Ø"/>
            </a:pPr>
            <a:r>
              <a:rPr lang="en-US" dirty="0"/>
              <a:t>90 mutations  only subset  are </a:t>
            </a:r>
            <a:r>
              <a:rPr lang="en-US" dirty="0" err="1"/>
              <a:t>assoicates</a:t>
            </a:r>
            <a:r>
              <a:rPr lang="en-US" dirty="0"/>
              <a:t> with TKI failure  </a:t>
            </a:r>
          </a:p>
          <a:p>
            <a:pPr marL="171450" indent="-171450">
              <a:buFont typeface="Wingdings" charset="0"/>
              <a:buChar char="Ø"/>
            </a:pPr>
            <a:r>
              <a:rPr lang="en-US" dirty="0"/>
              <a:t>BCR-ABL1  kinase</a:t>
            </a:r>
            <a:r>
              <a:rPr lang="en-US" baseline="0" dirty="0"/>
              <a:t> domain mutations are not induced but arise </a:t>
            </a:r>
            <a:r>
              <a:rPr lang="en-US" baseline="0" dirty="0" err="1"/>
              <a:t>independnetly</a:t>
            </a:r>
            <a:r>
              <a:rPr lang="en-US" baseline="0" dirty="0"/>
              <a:t> and are selected by TKIs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157B5-7B7B-2D41-9550-3057133F739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853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ABC0F-BDCF-BE4A-8F3B-EC1E18F5C6C7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937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demonstrates that the</a:t>
            </a:r>
            <a:r>
              <a:rPr lang="en-US" baseline="0" dirty="0"/>
              <a:t> </a:t>
            </a:r>
            <a:r>
              <a:rPr lang="en-US" baseline="0" dirty="0" err="1"/>
              <a:t>phenominal</a:t>
            </a:r>
            <a:r>
              <a:rPr lang="en-US" baseline="0" dirty="0"/>
              <a:t>  success when the drug is a potent </a:t>
            </a:r>
            <a:r>
              <a:rPr lang="en-US" baseline="0" dirty="0" err="1"/>
              <a:t>inhibiotr</a:t>
            </a:r>
            <a:r>
              <a:rPr lang="en-US" baseline="0" dirty="0"/>
              <a:t> of the target and the target is  an </a:t>
            </a:r>
            <a:r>
              <a:rPr lang="en-US" baseline="0" dirty="0" err="1"/>
              <a:t>oncofusion</a:t>
            </a:r>
            <a:r>
              <a:rPr lang="en-US" baseline="0" dirty="0"/>
              <a:t> protein  irrespective of the histology of the tumor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157B5-7B7B-2D41-9550-3057133F7390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405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studies and the approval and authorization of NTRK inhibitors in children and adults demonstrate clear success, however the  work is not complete.</a:t>
            </a:r>
          </a:p>
          <a:p>
            <a:endParaRPr lang="en-US" baseline="0" dirty="0"/>
          </a:p>
          <a:p>
            <a:r>
              <a:rPr lang="en-US" baseline="0" dirty="0"/>
              <a:t>The </a:t>
            </a:r>
            <a:r>
              <a:rPr lang="en-US" baseline="0" dirty="0" err="1"/>
              <a:t>Chldren’s</a:t>
            </a:r>
            <a:r>
              <a:rPr lang="en-US" baseline="0" dirty="0"/>
              <a:t> Oncology  Group has just launched a Phase 2 trial of </a:t>
            </a:r>
            <a:r>
              <a:rPr lang="en-US" baseline="0" dirty="0" err="1"/>
              <a:t>larotrectinib</a:t>
            </a:r>
            <a:r>
              <a:rPr lang="en-US" baseline="0" dirty="0"/>
              <a:t> in children with  newly diagnosed NTRK  fusion solid tumors to determine if </a:t>
            </a:r>
            <a:r>
              <a:rPr lang="en-US" baseline="0" dirty="0" err="1"/>
              <a:t>neoadjuvant</a:t>
            </a:r>
            <a:r>
              <a:rPr lang="en-US" baseline="0" dirty="0"/>
              <a:t> therapy with </a:t>
            </a:r>
            <a:r>
              <a:rPr lang="en-US" baseline="0" dirty="0" err="1"/>
              <a:t>larotrectinib</a:t>
            </a:r>
            <a:r>
              <a:rPr lang="en-US" baseline="0" dirty="0"/>
              <a:t> can decrease surgical morbidity and determine how best to use </a:t>
            </a:r>
            <a:r>
              <a:rPr lang="en-US" baseline="0" dirty="0" err="1"/>
              <a:t>larotrectinib</a:t>
            </a:r>
            <a:r>
              <a:rPr lang="en-US" baseline="0" dirty="0"/>
              <a:t> in the adjuvant setting and assess potential neurocognitive impact of NTRK inhibition.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157B5-7B7B-2D41-9550-3057133F7390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45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978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8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1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2EC35-DD17-BD40-8B8E-D91DF9CE6E1C}" type="slidenum">
              <a:rPr lang="en-US"/>
              <a:pPr/>
              <a:t>31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06" charset="0"/>
              <a:ea typeface="ヒラギノ角ゴ Pro W3" pitchFamily="-106" charset="-128"/>
              <a:cs typeface="ヒラギノ角ゴ Pro W3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901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BC70C784-5B96-FC49-A204-B0D9DA55A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E4C1445-7006-AA43-BFEA-E4D9EAE60560}" type="slidenum">
              <a:rPr lang="en-US" altLang="en-US" sz="1200">
                <a:solidFill>
                  <a:schemeClr val="tx1"/>
                </a:solidFill>
              </a:rPr>
              <a:pPr/>
              <a:t>34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EF6D36D-3EB5-7744-84B9-0D17B680FD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F9E7E78-82FF-8F40-86CA-95F3B1B63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Oxazaphosphorines are hydroxylated at the 4-position on the ring.</a:t>
            </a: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Dacarbazine is N-demethylated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43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77609299-3938-DF4C-B29E-7CDFDFE7B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2175C0A6-AB62-9C43-B930-F0B7AFE0D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Sensorineural hearing loss from damage to cochlear hair cells</a:t>
            </a:r>
          </a:p>
          <a:p>
            <a:pPr>
              <a:spcBef>
                <a:spcPts val="1200"/>
              </a:spcBef>
            </a:pPr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Dose and schedule dependent</a:t>
            </a:r>
          </a:p>
          <a:p>
            <a:pPr>
              <a:spcBef>
                <a:spcPts val="1200"/>
              </a:spcBef>
            </a:pPr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Cumulative and irreversible</a:t>
            </a:r>
          </a:p>
          <a:p>
            <a:pPr>
              <a:spcBef>
                <a:spcPts val="1200"/>
              </a:spcBef>
            </a:pPr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Effects high frequencies (4 to 8 kHz) first</a:t>
            </a:r>
          </a:p>
          <a:p>
            <a:pPr>
              <a:spcBef>
                <a:spcPts val="1200"/>
              </a:spcBef>
            </a:pPr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Cochlear hair cells express OCT2</a:t>
            </a:r>
          </a:p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50AA0383-CDA6-D844-921E-7C487B6EB0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A969719-0FC3-0749-A806-E46ABC527F78}" type="slidenum">
              <a:rPr lang="en-US" altLang="en-US" sz="1200">
                <a:solidFill>
                  <a:schemeClr val="tx1"/>
                </a:solidFill>
              </a:rPr>
              <a:pPr/>
              <a:t>37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6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17D92843-1D15-1F4F-8209-BB89CC78AC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9ADA8B2-50F4-3B43-8B90-F22E6F1670F1}" type="slidenum">
              <a:rPr lang="en-US" altLang="en-US" sz="1200">
                <a:solidFill>
                  <a:schemeClr val="tx1"/>
                </a:solidFill>
              </a:rPr>
              <a:pPr/>
              <a:t>38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176CA06F-AD82-3043-ABF5-33DB873407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F045E6E-C890-0F4D-98B6-7311262E1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0846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541FBEAD-23A5-8548-8AB4-2A4D1E18A2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C159190-A221-BA4C-9E9D-948F8E34D1E1}" type="slidenum">
              <a:rPr lang="en-US" altLang="en-US" sz="1200">
                <a:solidFill>
                  <a:schemeClr val="tx1"/>
                </a:solidFill>
              </a:rPr>
              <a:pPr/>
              <a:t>40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EC49E870-89CA-584C-BF45-DB7CED821D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4">
            <a:extLst>
              <a:ext uri="{FF2B5EF4-FFF2-40B4-BE49-F238E27FC236}">
                <a16:creationId xmlns:a16="http://schemas.microsoft.com/office/drawing/2014/main" id="{6BA6A1E8-FC10-964A-B671-687544189ECC}"/>
              </a:ext>
            </a:extLst>
          </p:cNvPr>
          <p:cNvSpPr>
            <a:spLocks noGrp="1"/>
          </p:cNvSpPr>
          <p:nvPr/>
        </p:nvSpPr>
        <p:spPr bwMode="auto">
          <a:xfrm>
            <a:off x="228600" y="2514600"/>
            <a:ext cx="6400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400">
              <a:solidFill>
                <a:schemeClr val="tx1"/>
              </a:solidFill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720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5456" y="257695"/>
            <a:ext cx="6833060" cy="325226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5456" y="3740583"/>
            <a:ext cx="6833059" cy="167192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b="0" dirty="0"/>
              <a:t>Speaker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6B3C-DD9A-5F47-92DC-8D0C23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22369-DD4F-A64F-8FBE-460AAB12AF27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9C88-5FC5-3C45-B4A6-CD23B401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170D4-10D2-FC49-8933-460869B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15B82-B716-3E4F-A62D-764CBC616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B4BA-77F7-854C-9381-CCB6772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E251E4-A4F5-8049-9403-568B14079F31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DA10-CF2C-E94E-B88E-E5C766C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B88-E26B-2746-81F1-E61FAFAA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FD50D-FD06-CC41-9B36-AE578ECBC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3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574270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18" y="1681163"/>
            <a:ext cx="57389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18" y="2505075"/>
            <a:ext cx="57389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1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11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6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32509"/>
            <a:ext cx="4476461" cy="1724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32509"/>
            <a:ext cx="6172200" cy="5536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64" y="2057400"/>
            <a:ext cx="44764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43B04-3909-9F45-BCD9-03CE9A6E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EE9921-C18A-604F-9069-8A997880C8BA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B96B-090F-4348-BB84-288C0C15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4324-0123-B845-8B65-CB856CF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D5A93-B5B0-5D49-BF64-FE44E597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5FBAF6-927D-8E42-806C-9682F08A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091" y="365125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15126-FB0B-C442-B926-BAAEB1BFA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091" y="1825625"/>
            <a:ext cx="116101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8B250AD-5EEA-C24D-8F00-A6428F0E3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54903" y="1404616"/>
            <a:ext cx="6913670" cy="2387600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en-US" altLang="en-US" sz="5400" dirty="0"/>
            </a:br>
            <a:r>
              <a:rPr lang="en-US" altLang="en-US" sz="5400" dirty="0"/>
              <a:t>Clinical Pharmacology </a:t>
            </a:r>
            <a:br>
              <a:rPr lang="en-US" altLang="en-US" sz="5400" dirty="0"/>
            </a:br>
            <a:r>
              <a:rPr lang="en-US" altLang="en-US" sz="5400" dirty="0"/>
              <a:t>and Targeted Therapies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252F0D66-137E-FE47-8C21-F6B35E563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229582" y="4259584"/>
            <a:ext cx="6564313" cy="1655762"/>
          </a:xfrm>
        </p:spPr>
        <p:txBody>
          <a:bodyPr/>
          <a:lstStyle/>
          <a:p>
            <a:r>
              <a:rPr lang="en-US" altLang="en-US" dirty="0"/>
              <a:t>Elizabeth Fox, MD</a:t>
            </a:r>
          </a:p>
          <a:p>
            <a:r>
              <a:rPr lang="en-US" altLang="en-US" dirty="0"/>
              <a:t>St Jude Children’s Research Hospital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AA09A-EC11-8645-BC0D-E44B8A334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9" y="6902"/>
            <a:ext cx="11610109" cy="1325563"/>
          </a:xfrm>
        </p:spPr>
        <p:txBody>
          <a:bodyPr/>
          <a:lstStyle/>
          <a:p>
            <a:r>
              <a:rPr lang="en-US" dirty="0"/>
              <a:t>Time: Dose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79159-882A-8043-BA83-C11BDB34A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0" y="1344497"/>
            <a:ext cx="11610109" cy="4351338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Total dose measured in Gray (SI unit= </a:t>
            </a:r>
            <a:r>
              <a:rPr lang="en-US" sz="3200" dirty="0" err="1">
                <a:solidFill>
                  <a:schemeClr val="tx1"/>
                </a:solidFill>
              </a:rPr>
              <a:t>Gy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Amount of radiation depositing 1 joule of energy in 1 kilogram.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1 </a:t>
            </a:r>
            <a:r>
              <a:rPr lang="en-US" sz="2800" dirty="0" err="1">
                <a:solidFill>
                  <a:schemeClr val="tx1"/>
                </a:solidFill>
              </a:rPr>
              <a:t>Gy</a:t>
            </a:r>
            <a:r>
              <a:rPr lang="en-US" sz="2800" dirty="0">
                <a:solidFill>
                  <a:schemeClr val="tx1"/>
                </a:solidFill>
              </a:rPr>
              <a:t>= 100 rad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1 rad= 0.01 </a:t>
            </a:r>
            <a:r>
              <a:rPr lang="en-US" sz="2800" dirty="0" err="1">
                <a:solidFill>
                  <a:schemeClr val="tx1"/>
                </a:solidFill>
              </a:rPr>
              <a:t>Gy</a:t>
            </a:r>
            <a:r>
              <a:rPr lang="en-US" sz="2800" dirty="0">
                <a:solidFill>
                  <a:schemeClr val="tx1"/>
                </a:solidFill>
              </a:rPr>
              <a:t> or 1 </a:t>
            </a:r>
            <a:r>
              <a:rPr lang="en-US" sz="2800" dirty="0" err="1">
                <a:solidFill>
                  <a:schemeClr val="tx1"/>
                </a:solidFill>
              </a:rPr>
              <a:t>centiGray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cGy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Total time determined by number of fractions to deliver dose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Typical total dose is 10.8-65 </a:t>
            </a:r>
            <a:r>
              <a:rPr lang="en-US" sz="2800" dirty="0" err="1">
                <a:solidFill>
                  <a:schemeClr val="tx1"/>
                </a:solidFill>
              </a:rPr>
              <a:t>Gy</a:t>
            </a:r>
            <a:r>
              <a:rPr lang="en-US" sz="2800" dirty="0">
                <a:solidFill>
                  <a:schemeClr val="tx1"/>
                </a:solidFill>
              </a:rPr>
              <a:t> delivered in 1.5- 2 </a:t>
            </a:r>
            <a:r>
              <a:rPr lang="en-US" sz="2800" dirty="0" err="1">
                <a:solidFill>
                  <a:schemeClr val="tx1"/>
                </a:solidFill>
              </a:rPr>
              <a:t>Gy</a:t>
            </a:r>
            <a:r>
              <a:rPr lang="en-US" sz="2800" dirty="0">
                <a:solidFill>
                  <a:schemeClr val="tx1"/>
                </a:solidFill>
              </a:rPr>
              <a:t> fractions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Fractionation balances tumor lethality and normal tissue injury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Exploits cell cycle of cancer cell 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Normal cell capable of cellular repair in 24 hours compared to cancer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3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3109-3E4E-4B47-9FD5-DFCF234D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87" y="0"/>
            <a:ext cx="11610109" cy="1325563"/>
          </a:xfrm>
        </p:spPr>
        <p:txBody>
          <a:bodyPr/>
          <a:lstStyle/>
          <a:p>
            <a:r>
              <a:rPr lang="en-US" dirty="0"/>
              <a:t>External Beam Radiotherapy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DCBB4-2866-8741-88CC-9D65B946F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88" y="781326"/>
            <a:ext cx="11610109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Electromagnetic radiation </a:t>
            </a:r>
          </a:p>
          <a:p>
            <a:pPr lvl="1">
              <a:lnSpc>
                <a:spcPct val="100000"/>
              </a:lnSpc>
            </a:pPr>
            <a:r>
              <a:rPr lang="en-US" u="sng" dirty="0">
                <a:solidFill>
                  <a:schemeClr val="tx1"/>
                </a:solidFill>
              </a:rPr>
              <a:t>Photon Therapy</a:t>
            </a:r>
            <a:r>
              <a:rPr lang="en-US" dirty="0">
                <a:solidFill>
                  <a:schemeClr val="tx1"/>
                </a:solidFill>
              </a:rPr>
              <a:t>: High energy X-Ray generated from linear accelerator, high energy beam can maximize internal tissue dose while limiting skin dose (skin sparing)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u="sng" dirty="0">
                <a:solidFill>
                  <a:schemeClr val="tx1"/>
                </a:solidFill>
              </a:rPr>
              <a:t>Gamma Rays</a:t>
            </a:r>
            <a:r>
              <a:rPr lang="en-US" dirty="0">
                <a:solidFill>
                  <a:schemeClr val="tx1"/>
                </a:solidFill>
              </a:rPr>
              <a:t>: Emitted from radioactive cobalt-60 (CNS, vascular malformations)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High Energy Particulate Radiation:</a:t>
            </a:r>
          </a:p>
          <a:p>
            <a:pPr lvl="1">
              <a:lnSpc>
                <a:spcPct val="100000"/>
              </a:lnSpc>
            </a:pPr>
            <a:r>
              <a:rPr lang="en-US" u="sng" dirty="0">
                <a:solidFill>
                  <a:schemeClr val="tx1"/>
                </a:solidFill>
              </a:rPr>
              <a:t>Electron Therapy</a:t>
            </a:r>
            <a:r>
              <a:rPr lang="en-US" dirty="0">
                <a:solidFill>
                  <a:schemeClr val="tx1"/>
                </a:solidFill>
              </a:rPr>
              <a:t>: Absorbed superficially, increased absorption in bone (scalp lesions)</a:t>
            </a:r>
          </a:p>
          <a:p>
            <a:pPr lvl="1">
              <a:lnSpc>
                <a:spcPct val="100000"/>
              </a:lnSpc>
            </a:pPr>
            <a:r>
              <a:rPr lang="en-US" u="sng" dirty="0">
                <a:solidFill>
                  <a:schemeClr val="tx1"/>
                </a:solidFill>
              </a:rPr>
              <a:t>Proton Therapy</a:t>
            </a:r>
            <a:r>
              <a:rPr lang="en-US" dirty="0">
                <a:solidFill>
                  <a:schemeClr val="tx1"/>
                </a:solidFill>
              </a:rPr>
              <a:t>: Plateau dose distribution- deposit 90-100% of dose at the point they stop in tissue (Bragg peak); avoids exit dose.</a:t>
            </a:r>
          </a:p>
          <a:p>
            <a:pPr lvl="1">
              <a:lnSpc>
                <a:spcPct val="100000"/>
              </a:lnSpc>
            </a:pPr>
            <a:r>
              <a:rPr lang="en-US" u="sng" dirty="0">
                <a:solidFill>
                  <a:schemeClr val="tx1"/>
                </a:solidFill>
              </a:rPr>
              <a:t>Neutron Therapy</a:t>
            </a:r>
            <a:r>
              <a:rPr lang="en-US" dirty="0">
                <a:solidFill>
                  <a:schemeClr val="tx1"/>
                </a:solidFill>
              </a:rPr>
              <a:t>: Unfavorable depth-dose characteristics</a:t>
            </a:r>
          </a:p>
          <a:p>
            <a:pPr lvl="1">
              <a:lnSpc>
                <a:spcPct val="100000"/>
              </a:lnSpc>
            </a:pPr>
            <a:r>
              <a:rPr lang="en-US" u="sng" dirty="0">
                <a:solidFill>
                  <a:schemeClr val="tx1"/>
                </a:solidFill>
              </a:rPr>
              <a:t>Heavy Charged Iron or Carbon-12 Therapy</a:t>
            </a:r>
            <a:r>
              <a:rPr lang="en-US" dirty="0">
                <a:solidFill>
                  <a:schemeClr val="tx1"/>
                </a:solidFill>
              </a:rPr>
              <a:t>: Similar to protons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DDB248-1058-7442-8075-8A40D4BE3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958269"/>
              </p:ext>
            </p:extLst>
          </p:nvPr>
        </p:nvGraphicFramePr>
        <p:xfrm>
          <a:off x="87330" y="904600"/>
          <a:ext cx="12017340" cy="445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144">
                  <a:extLst>
                    <a:ext uri="{9D8B030D-6E8A-4147-A177-3AD203B41FA5}">
                      <a16:colId xmlns:a16="http://schemas.microsoft.com/office/drawing/2014/main" val="1698185413"/>
                    </a:ext>
                  </a:extLst>
                </a:gridCol>
                <a:gridCol w="2258383">
                  <a:extLst>
                    <a:ext uri="{9D8B030D-6E8A-4147-A177-3AD203B41FA5}">
                      <a16:colId xmlns:a16="http://schemas.microsoft.com/office/drawing/2014/main" val="2209106350"/>
                    </a:ext>
                  </a:extLst>
                </a:gridCol>
                <a:gridCol w="2416382">
                  <a:extLst>
                    <a:ext uri="{9D8B030D-6E8A-4147-A177-3AD203B41FA5}">
                      <a16:colId xmlns:a16="http://schemas.microsoft.com/office/drawing/2014/main" val="3970052643"/>
                    </a:ext>
                  </a:extLst>
                </a:gridCol>
                <a:gridCol w="2291114">
                  <a:extLst>
                    <a:ext uri="{9D8B030D-6E8A-4147-A177-3AD203B41FA5}">
                      <a16:colId xmlns:a16="http://schemas.microsoft.com/office/drawing/2014/main" val="3243711105"/>
                    </a:ext>
                  </a:extLst>
                </a:gridCol>
                <a:gridCol w="2385317">
                  <a:extLst>
                    <a:ext uri="{9D8B030D-6E8A-4147-A177-3AD203B41FA5}">
                      <a16:colId xmlns:a16="http://schemas.microsoft.com/office/drawing/2014/main" val="2682841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IMRT: Intensity Modulated Radiation Therapy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PBRT: Proton Beam Radiation Therapy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SBRT: Stereotactic Body Radiation Therapy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Stereotactic Radiation Therapy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TBI: Total Body Irradiation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57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Photons or Protons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Proton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Usually Photons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Gamma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Photon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18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7-9 beams altered in time and space to avoid normal tissue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3D  dose distributions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Requires complex planning, dose calculations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2238" indent="-1222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/>
                        <a:t>Spares normal tissue because no exit dose</a:t>
                      </a:r>
                    </a:p>
                    <a:p>
                      <a:pPr marL="122238" indent="-1222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/>
                        <a:t>Bragg peak is  point where 90-100% dose is delivered to tissue</a:t>
                      </a:r>
                    </a:p>
                    <a:p>
                      <a:pPr marL="122238" indent="-1222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/>
                        <a:t>Spread of Bragg Peak (SOBP): multiple Bragg peaks at different depths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deliver delivery single high dose radiation treatment or a few fractionated radiation treatments</a:t>
                      </a:r>
                    </a:p>
                    <a:p>
                      <a:endParaRPr lang="en-US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Specialized equipment positions the patient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2238" indent="-1222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/>
                        <a:t>Specialize equipment to position the patient to deliver RT precisely to tumor</a:t>
                      </a:r>
                    </a:p>
                    <a:p>
                      <a:pPr marL="122238" indent="-122238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1600" dirty="0"/>
                    </a:p>
                    <a:p>
                      <a:pPr marL="122238" indent="-1222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 err="1"/>
                        <a:t>Cyberknife</a:t>
                      </a:r>
                      <a:endParaRPr lang="en-US" sz="1600" dirty="0"/>
                    </a:p>
                    <a:p>
                      <a:pPr marL="122238" indent="-1222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/>
                        <a:t>Gamma Knife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12-15Gy in 8-12 fractions </a:t>
                      </a:r>
                    </a:p>
                    <a:p>
                      <a:pPr marL="122238" indent="-1222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/>
                        <a:t>Eliminate residual cancer cells</a:t>
                      </a:r>
                    </a:p>
                    <a:p>
                      <a:pPr marL="122238" indent="-1222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/>
                        <a:t>Make space in  bone marrow compartment</a:t>
                      </a:r>
                    </a:p>
                    <a:p>
                      <a:pPr marL="122238" indent="-122238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/>
                        <a:t>Immune suppression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565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Suitable for high dose radiation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Brain tumors  and other solid tumors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Brain Tumors</a:t>
                      </a:r>
                    </a:p>
                    <a:p>
                      <a:r>
                        <a:rPr lang="en-US" sz="1600" dirty="0"/>
                        <a:t>Vascular malformations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Transplant conditioning regimen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164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Late effects  depend on site and dose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Potential fewer late effects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Potential fewer late effects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More precision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Significant late effects, growth, endocrine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218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809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10DA-65D7-B446-890B-3CE7711A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4" y="89095"/>
            <a:ext cx="11610109" cy="1325563"/>
          </a:xfrm>
        </p:spPr>
        <p:txBody>
          <a:bodyPr/>
          <a:lstStyle/>
          <a:p>
            <a:r>
              <a:rPr lang="en-US" dirty="0"/>
              <a:t>Tumor Volume Definitions for Radiation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C17D-58C9-1A4B-905E-07F98425F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1414658"/>
            <a:ext cx="11610109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Gross Tumor Volume (GTV)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Volume occupied by tumor at diagnosis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Same for photons, protons and brachytherapy</a:t>
            </a:r>
          </a:p>
          <a:p>
            <a:r>
              <a:rPr lang="en-US" dirty="0">
                <a:solidFill>
                  <a:schemeClr val="tx1"/>
                </a:solidFill>
              </a:rPr>
              <a:t>Clinical Target Volume (CTV)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Includes GTV and sites of suspected occult disease and involved adjacent lymph nodes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Same for photons, protons and brachytherapy</a:t>
            </a:r>
          </a:p>
          <a:p>
            <a:r>
              <a:rPr lang="en-US" dirty="0">
                <a:solidFill>
                  <a:schemeClr val="tx1"/>
                </a:solidFill>
              </a:rPr>
              <a:t>Planning Target Volume (PTV)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Includes CTV including surrounding geometric area accounting for variability in set up, breathing and motion during treatment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PTV is not the same as photons for protons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PTV is same as CTV for brachytherapy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96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F4600F-D2AD-4C3E-BD65-F5796E81ED71}"/>
              </a:ext>
            </a:extLst>
          </p:cNvPr>
          <p:cNvSpPr txBox="1"/>
          <p:nvPr/>
        </p:nvSpPr>
        <p:spPr>
          <a:xfrm>
            <a:off x="5603543" y="3946015"/>
            <a:ext cx="67569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Cranial irradiation for ALL includes posterior half of eye and C2</a:t>
            </a:r>
          </a:p>
          <a:p>
            <a:pPr marL="342900" indent="-342900">
              <a:buAutoNum type="arabicPeriod"/>
            </a:pPr>
            <a:r>
              <a:rPr lang="en-US" b="1" dirty="0"/>
              <a:t>Flank irradiation for Wilms Tumor includes whole vertebral body</a:t>
            </a:r>
          </a:p>
          <a:p>
            <a:pPr marL="342900" indent="-342900">
              <a:buAutoNum type="arabicPeriod"/>
            </a:pPr>
            <a:r>
              <a:rPr lang="en-US" b="1" dirty="0"/>
              <a:t>Irradiation for tumor spillage and peritoneal metastases includes </a:t>
            </a:r>
          </a:p>
          <a:p>
            <a:r>
              <a:rPr lang="en-US" b="1" dirty="0"/>
              <a:t>       pelvis</a:t>
            </a:r>
          </a:p>
          <a:p>
            <a:r>
              <a:rPr lang="en-US" b="1" dirty="0"/>
              <a:t>4.    Whole lung irradiation may not be able to avoid thyroid gland</a:t>
            </a:r>
          </a:p>
          <a:p>
            <a:pPr marL="342900" indent="-342900">
              <a:buAutoNum type="arabicPeriod" startAt="5"/>
            </a:pPr>
            <a:r>
              <a:rPr lang="en-US" b="1" dirty="0"/>
              <a:t>Spinal irradiation includes thecal sac and extends to S3</a:t>
            </a:r>
          </a:p>
          <a:p>
            <a:endParaRPr lang="en-US" b="1" dirty="0"/>
          </a:p>
          <a:p>
            <a:r>
              <a:rPr lang="en-US" sz="1600" dirty="0"/>
              <a:t>Images courtesy Dr. Kenneth Wong, CHLA/USC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D0472B-ACC4-634B-BCC9-29FC1F8D47DE}"/>
              </a:ext>
            </a:extLst>
          </p:cNvPr>
          <p:cNvGrpSpPr/>
          <p:nvPr/>
        </p:nvGrpSpPr>
        <p:grpSpPr>
          <a:xfrm>
            <a:off x="-61644" y="0"/>
            <a:ext cx="12253643" cy="6794926"/>
            <a:chOff x="-61644" y="0"/>
            <a:chExt cx="12253643" cy="6794926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D6E21BFC-A550-4E9F-89DB-2BCA06CE5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097" y="20549"/>
              <a:ext cx="3719244" cy="374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DDE6AB-0969-4C8B-8EA6-6C61A64B0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663" y="0"/>
              <a:ext cx="2527443" cy="3769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A19D6470-6541-4FFE-99C1-BA511110D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591" y="20549"/>
              <a:ext cx="2751008" cy="3769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EE79894-5046-4710-AB51-FBB040D39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164462" y="2534632"/>
              <a:ext cx="3034188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C7239D4-269C-4611-BBCA-02C59988B3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6598" y="0"/>
              <a:ext cx="3235401" cy="3790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6DD69B-01BC-2D4E-98C2-38B1FD0AF6B6}"/>
                </a:ext>
              </a:extLst>
            </p:cNvPr>
            <p:cNvSpPr txBox="1"/>
            <p:nvPr/>
          </p:nvSpPr>
          <p:spPr>
            <a:xfrm>
              <a:off x="-20546" y="63074"/>
              <a:ext cx="452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DA4315-1023-F14D-8053-BA399DC8E9F8}"/>
                </a:ext>
              </a:extLst>
            </p:cNvPr>
            <p:cNvSpPr txBox="1"/>
            <p:nvPr/>
          </p:nvSpPr>
          <p:spPr>
            <a:xfrm>
              <a:off x="3698698" y="42525"/>
              <a:ext cx="452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36A4BC-58F6-A940-8C43-B1D7009C74AA}"/>
                </a:ext>
              </a:extLst>
            </p:cNvPr>
            <p:cNvSpPr txBox="1"/>
            <p:nvPr/>
          </p:nvSpPr>
          <p:spPr>
            <a:xfrm>
              <a:off x="6316895" y="0"/>
              <a:ext cx="452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F6EF4F-E8F6-6749-8514-2F4B696FCD71}"/>
                </a:ext>
              </a:extLst>
            </p:cNvPr>
            <p:cNvSpPr txBox="1"/>
            <p:nvPr/>
          </p:nvSpPr>
          <p:spPr>
            <a:xfrm>
              <a:off x="8948790" y="0"/>
              <a:ext cx="452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47BCAA-3B1A-5246-B4A5-B0C4FAB5AC1A}"/>
                </a:ext>
              </a:extLst>
            </p:cNvPr>
            <p:cNvSpPr txBox="1"/>
            <p:nvPr/>
          </p:nvSpPr>
          <p:spPr>
            <a:xfrm>
              <a:off x="-20546" y="3781682"/>
              <a:ext cx="452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929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74F1-4B31-2545-B9BB-7367FFBB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1389-517E-BB4B-8DFC-996073AAE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690688"/>
            <a:ext cx="11836140" cy="4351338"/>
          </a:xfrm>
        </p:spPr>
        <p:txBody>
          <a:bodyPr/>
          <a:lstStyle/>
          <a:p>
            <a:r>
              <a:rPr lang="en-US" dirty="0"/>
              <a:t>Internal Brachytherapy – source of radiation is implanted in the body</a:t>
            </a:r>
          </a:p>
          <a:p>
            <a:pPr lvl="1"/>
            <a:r>
              <a:rPr lang="en-US" dirty="0"/>
              <a:t>Short energy emission range such as  iodine-125, cesium-131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Systemic Delivery (IV) Radiotherapy (Radiopharmaceuticals)</a:t>
            </a:r>
          </a:p>
          <a:p>
            <a:pPr lvl="1"/>
            <a:r>
              <a:rPr lang="en-US" dirty="0"/>
              <a:t>Radio-Iodine (RAI, </a:t>
            </a:r>
            <a:r>
              <a:rPr lang="en-US" baseline="30000" dirty="0"/>
              <a:t>131</a:t>
            </a:r>
            <a:r>
              <a:rPr lang="en-US" dirty="0"/>
              <a:t>Iodine)  Gamma and Beta particles, Thyroid cancer</a:t>
            </a:r>
          </a:p>
          <a:p>
            <a:pPr lvl="1"/>
            <a:r>
              <a:rPr lang="en-US" baseline="30000" dirty="0"/>
              <a:t>131</a:t>
            </a:r>
            <a:r>
              <a:rPr lang="en-US" dirty="0"/>
              <a:t>I-Meta-iodobenylguanidine (</a:t>
            </a:r>
            <a:r>
              <a:rPr lang="en-US" baseline="30000" dirty="0"/>
              <a:t>131</a:t>
            </a:r>
            <a:r>
              <a:rPr lang="en-US" dirty="0"/>
              <a:t>I-MIBG): delivers beta particles via neuroendocrine transporter to Neuroblastoma or </a:t>
            </a:r>
            <a:r>
              <a:rPr lang="en-US" dirty="0" err="1"/>
              <a:t>Pheochormocytoma</a:t>
            </a:r>
            <a:endParaRPr lang="en-US" dirty="0"/>
          </a:p>
          <a:p>
            <a:pPr lvl="1"/>
            <a:r>
              <a:rPr lang="en-US" baseline="30000" dirty="0"/>
              <a:t>177</a:t>
            </a:r>
            <a:r>
              <a:rPr lang="en-US" dirty="0"/>
              <a:t>Lu- DOTO-TATE:  Beta emitting, somatostatin receptor positive GI neuroendocrine tumors  (Peptide Receptor </a:t>
            </a:r>
            <a:r>
              <a:rPr lang="en-US" dirty="0" err="1"/>
              <a:t>Radiouclotide</a:t>
            </a:r>
            <a:r>
              <a:rPr lang="en-US" dirty="0"/>
              <a:t> Therapy, PRRT)</a:t>
            </a:r>
          </a:p>
          <a:p>
            <a:pPr lvl="1"/>
            <a:r>
              <a:rPr lang="en-US" baseline="30000" dirty="0"/>
              <a:t>153</a:t>
            </a:r>
            <a:r>
              <a:rPr lang="en-US" dirty="0"/>
              <a:t>Samarium-DOTMP Beta emitting  linked to phosphonic acid chelator to target osteoblastic bone metastasis (growth plate toxicity)</a:t>
            </a:r>
          </a:p>
        </p:txBody>
      </p:sp>
    </p:spTree>
    <p:extLst>
      <p:ext uri="{BB962C8B-B14F-4D97-AF65-F5344CB8AC3E}">
        <p14:creationId xmlns:p14="http://schemas.microsoft.com/office/powerpoint/2010/main" val="880866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F2CA4-7DE8-9549-8497-2BE47DB2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339263" cy="1325563"/>
          </a:xfrm>
        </p:spPr>
        <p:txBody>
          <a:bodyPr/>
          <a:lstStyle/>
          <a:p>
            <a:r>
              <a:rPr lang="en-US" sz="4000" dirty="0"/>
              <a:t>Organ Risk: COG Radiation Oncology Recommendations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A76556-9BAD-7D4D-8478-99CB5A572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416736"/>
              </p:ext>
            </p:extLst>
          </p:nvPr>
        </p:nvGraphicFramePr>
        <p:xfrm>
          <a:off x="2352782" y="1059152"/>
          <a:ext cx="703779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911">
                  <a:extLst>
                    <a:ext uri="{9D8B030D-6E8A-4147-A177-3AD203B41FA5}">
                      <a16:colId xmlns:a16="http://schemas.microsoft.com/office/drawing/2014/main" val="4276789082"/>
                    </a:ext>
                  </a:extLst>
                </a:gridCol>
                <a:gridCol w="2291137">
                  <a:extLst>
                    <a:ext uri="{9D8B030D-6E8A-4147-A177-3AD203B41FA5}">
                      <a16:colId xmlns:a16="http://schemas.microsoft.com/office/drawing/2014/main" val="4245694644"/>
                    </a:ext>
                  </a:extLst>
                </a:gridCol>
                <a:gridCol w="2126751">
                  <a:extLst>
                    <a:ext uri="{9D8B030D-6E8A-4147-A177-3AD203B41FA5}">
                      <a16:colId xmlns:a16="http://schemas.microsoft.com/office/drawing/2014/main" val="2510864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Organ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Dose (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Gy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267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Bladder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04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Esophagus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142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Heart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3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Liver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100%/50%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23.4/30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33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Optic chiasm/Optic Nerve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74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Rectum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0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Small Bowel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83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Spinal Cord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Any volume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23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Kidney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100%/50%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14.4/24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82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100%/&lt;36%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388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Eye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330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3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Cochlea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93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600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912C-9B60-734B-AC54-ECD96CB8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0" y="118545"/>
            <a:ext cx="11610109" cy="1325563"/>
          </a:xfrm>
        </p:spPr>
        <p:txBody>
          <a:bodyPr/>
          <a:lstStyle/>
          <a:p>
            <a:r>
              <a:rPr lang="en-US" dirty="0"/>
              <a:t>Central Nervous System: Threshold Radiation Dose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3C9A25-A53E-9040-A8AE-449F8595A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098135"/>
              </p:ext>
            </p:extLst>
          </p:nvPr>
        </p:nvGraphicFramePr>
        <p:xfrm>
          <a:off x="1153117" y="1444108"/>
          <a:ext cx="909021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9328">
                  <a:extLst>
                    <a:ext uri="{9D8B030D-6E8A-4147-A177-3AD203B41FA5}">
                      <a16:colId xmlns:a16="http://schemas.microsoft.com/office/drawing/2014/main" val="1827307647"/>
                    </a:ext>
                  </a:extLst>
                </a:gridCol>
                <a:gridCol w="3780890">
                  <a:extLst>
                    <a:ext uri="{9D8B030D-6E8A-4147-A177-3AD203B41FA5}">
                      <a16:colId xmlns:a16="http://schemas.microsoft.com/office/drawing/2014/main" val="201078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Condition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Dose (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Gy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275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Brain necrosis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30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IQ deficits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12-18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75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Growth hormone deficiency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18-25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57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Precocious puberty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68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TRH/TSH deficiency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29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LH/FSH deficiency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958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ACTH deficiency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03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Hyperprolactinemia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735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604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26CF-EED0-E040-B8F1-2A0AD11F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48" y="0"/>
            <a:ext cx="11610109" cy="1325563"/>
          </a:xfrm>
        </p:spPr>
        <p:txBody>
          <a:bodyPr/>
          <a:lstStyle/>
          <a:p>
            <a:r>
              <a:rPr lang="en-US" dirty="0"/>
              <a:t>Principles of Clinical Pharmacology</a:t>
            </a:r>
          </a:p>
        </p:txBody>
      </p:sp>
      <p:graphicFrame>
        <p:nvGraphicFramePr>
          <p:cNvPr id="5" name="Group 28">
            <a:extLst>
              <a:ext uri="{FF2B5EF4-FFF2-40B4-BE49-F238E27FC236}">
                <a16:creationId xmlns:a16="http://schemas.microsoft.com/office/drawing/2014/main" id="{64C63756-0A94-1C4D-9FEA-EA533EAD0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79810"/>
              </p:ext>
            </p:extLst>
          </p:nvPr>
        </p:nvGraphicFramePr>
        <p:xfrm>
          <a:off x="155943" y="1153209"/>
          <a:ext cx="11745111" cy="4297680"/>
        </p:xfrm>
        <a:graphic>
          <a:graphicData uri="http://schemas.openxmlformats.org/drawingml/2006/table">
            <a:tbl>
              <a:tblPr/>
              <a:tblGrid>
                <a:gridCol w="231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410">
                  <a:extLst>
                    <a:ext uri="{9D8B030D-6E8A-4147-A177-3AD203B41FA5}">
                      <a16:colId xmlns:a16="http://schemas.microsoft.com/office/drawing/2014/main" val="2993561371"/>
                    </a:ext>
                  </a:extLst>
                </a:gridCol>
                <a:gridCol w="2033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5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Process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Factors Influencing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Parameter/Units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Definition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Absorption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- getting the drug into the body if taken orally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Adherence,  gastric acidity and emptying,  small intestine surface area, transporters, food interactions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Bioavailability (F)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[%]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Rate and extent of absorption (F = fraction of the dose that is absorbed)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Distribution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- delivery of drug to site of action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Chemical properties of the drug, blood flow to the tissue, plasma protein binding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Volume of Distribution* 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V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[L] or [L/kg]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Volume of fluid into which the dose of drug would have to be diluted to yield the measured plasma concentration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Metabolism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- 1.Activate/inactivate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2.make water soluble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Phase 1:non-synthetic alterations (CYP)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Phase 2: conjugation (glucuronidation)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Clearance* (CL)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[ml/min]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The volume of plasma from which drug is removed in a specified period of time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Excretion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- removal from the body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Renal, biliary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482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998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A16B9-4F30-F746-B47E-B41A6C56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0" y="0"/>
            <a:ext cx="11610109" cy="1325563"/>
          </a:xfrm>
        </p:spPr>
        <p:txBody>
          <a:bodyPr/>
          <a:lstStyle/>
          <a:p>
            <a:r>
              <a:rPr lang="en-US" dirty="0"/>
              <a:t>Variability in Drug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2FD28-0547-3C41-A4BE-407FFAF67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40" y="976605"/>
            <a:ext cx="11610109" cy="4351338"/>
          </a:xfrm>
        </p:spPr>
        <p:txBody>
          <a:bodyPr/>
          <a:lstStyle/>
          <a:p>
            <a:r>
              <a:rPr lang="en-US" dirty="0"/>
              <a:t>Cytochrome P450 is super family of drug metabolizing enzymes </a:t>
            </a:r>
          </a:p>
          <a:p>
            <a:pPr lvl="1"/>
            <a:r>
              <a:rPr lang="en-US" dirty="0"/>
              <a:t>phase 1 reactions </a:t>
            </a:r>
            <a:r>
              <a:rPr lang="en-US" dirty="0" err="1"/>
              <a:t>ie</a:t>
            </a:r>
            <a:r>
              <a:rPr lang="en-US" dirty="0"/>
              <a:t> oxidation and demethylation that can activate or deactivate drugs</a:t>
            </a:r>
          </a:p>
          <a:p>
            <a:pPr lvl="1"/>
            <a:r>
              <a:rPr lang="en-US" dirty="0"/>
              <a:t>Responsible for 70- 80 % of all phase 1 drug metabolism</a:t>
            </a:r>
          </a:p>
          <a:p>
            <a:pPr lvl="2"/>
            <a:r>
              <a:rPr lang="en-US" dirty="0"/>
              <a:t>CYP3A responsible for 50% of phase 1 drug metabolism</a:t>
            </a:r>
          </a:p>
          <a:p>
            <a:pPr lvl="3"/>
            <a:r>
              <a:rPr lang="en-US" dirty="0"/>
              <a:t>Loss of function mutation inn CYP3A4 are rare</a:t>
            </a:r>
          </a:p>
          <a:p>
            <a:pPr lvl="3"/>
            <a:r>
              <a:rPr lang="en-US" dirty="0"/>
              <a:t>Drug interactions based on inhibition of CYP3A4 include fluconazole and </a:t>
            </a:r>
            <a:r>
              <a:rPr lang="en-US" dirty="0" err="1"/>
              <a:t>vincrisitine</a:t>
            </a:r>
            <a:endParaRPr lang="en-US" dirty="0"/>
          </a:p>
          <a:p>
            <a:r>
              <a:rPr lang="en-US" dirty="0"/>
              <a:t>Phase 2 drug metabolizing enzymes have clinically significant polymorphisms</a:t>
            </a:r>
          </a:p>
          <a:p>
            <a:pPr lvl="1"/>
            <a:r>
              <a:rPr lang="en-US" dirty="0"/>
              <a:t>Thiopurine Methyl Transferase (TPMT)- catabolism of mercaptopurine</a:t>
            </a:r>
          </a:p>
          <a:p>
            <a:pPr lvl="2"/>
            <a:r>
              <a:rPr lang="en-US" dirty="0"/>
              <a:t>1/300 people is deficient in TPMT activity and have increased toxicity (Neutropenia) from mercaptopurine</a:t>
            </a:r>
          </a:p>
          <a:p>
            <a:pPr lvl="2"/>
            <a:r>
              <a:rPr lang="en-US" dirty="0"/>
              <a:t>NUDIT-15  polymorphisms are also associated with thiopurine intolerance</a:t>
            </a:r>
          </a:p>
          <a:p>
            <a:pPr lvl="1"/>
            <a:r>
              <a:rPr lang="en-US" dirty="0"/>
              <a:t>UDP-</a:t>
            </a:r>
            <a:r>
              <a:rPr lang="en-US" dirty="0" err="1"/>
              <a:t>glucuronosyl</a:t>
            </a:r>
            <a:r>
              <a:rPr lang="en-US" dirty="0"/>
              <a:t>-transferase 1A1 (Gilberts Disease) and Irinotecan metabolism</a:t>
            </a:r>
          </a:p>
          <a:p>
            <a:pPr lvl="2"/>
            <a:r>
              <a:rPr lang="en-US" dirty="0"/>
              <a:t>Polymorphism in promoter of  UGT1A1 are associated with increased neutropenia in adults receiving bolus doses of irinotecan (effect on diarrhea in protracted  dosing in children is unclear)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926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BEBA-1AA5-B548-BE2C-26144D0C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E2809-5861-D24F-9047-5B69D9406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913938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0945" y="0"/>
            <a:ext cx="11610109" cy="1325563"/>
          </a:xfrm>
        </p:spPr>
        <p:txBody>
          <a:bodyPr/>
          <a:lstStyle/>
          <a:p>
            <a:r>
              <a:rPr lang="en-US" dirty="0"/>
              <a:t>Pharmacokinetic Parameters</a:t>
            </a:r>
          </a:p>
        </p:txBody>
      </p:sp>
      <p:sp>
        <p:nvSpPr>
          <p:cNvPr id="43034" name="AutoShape 9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38600" y="4121150"/>
            <a:ext cx="5867400" cy="1143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5" name="AutoShape 9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0825" y="5379370"/>
            <a:ext cx="5867400" cy="92075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Group 51">
            <a:extLst>
              <a:ext uri="{FF2B5EF4-FFF2-40B4-BE49-F238E27FC236}">
                <a16:creationId xmlns:a16="http://schemas.microsoft.com/office/drawing/2014/main" id="{4A3CFCE6-9DDE-0740-A1EB-EAA653CAF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66291"/>
              </p:ext>
            </p:extLst>
          </p:nvPr>
        </p:nvGraphicFramePr>
        <p:xfrm>
          <a:off x="923260" y="1243521"/>
          <a:ext cx="10815084" cy="4651248"/>
        </p:xfrm>
        <a:graphic>
          <a:graphicData uri="http://schemas.openxmlformats.org/drawingml/2006/table">
            <a:tbl>
              <a:tblPr/>
              <a:tblGrid>
                <a:gridCol w="4754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0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Area Under Concentration Time Curve (AUC)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Measures  Exposure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(linear trapezoidal method = sum of the average concentration  at 2 time points on the concentration time curve / difference of the corresponding time points)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071429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Average concentration (C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ave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AUC / dosing interval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Bioavailability (F)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AUC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oral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/ AUC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IV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Clearance (CL)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Dose / AUC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Half-life (T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1/2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Time it takes for plasma drug concentration to decrease by 50%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38534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Volume of distribution 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V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66"/>
                        </a:buClr>
                        <a:buSzTx/>
                        <a:buFont typeface="Times" pitchFamily="-106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Dose /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time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186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9" y="17462"/>
            <a:ext cx="11610109" cy="1325563"/>
          </a:xfrm>
        </p:spPr>
        <p:txBody>
          <a:bodyPr/>
          <a:lstStyle/>
          <a:p>
            <a:r>
              <a:rPr lang="en-US" dirty="0"/>
              <a:t>Blood Brain Barrier and CNS Pharmacology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:a16="http://schemas.microsoft.com/office/drawing/2014/main" id="{A43AFC05-237D-BE4E-A383-3AAEFEC53132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3910799" y="5905500"/>
            <a:ext cx="228600" cy="609600"/>
            <a:chOff x="660" y="1200"/>
            <a:chExt cx="144" cy="192"/>
          </a:xfrm>
        </p:grpSpPr>
        <p:sp>
          <p:nvSpPr>
            <p:cNvPr id="6" name="Rectangle 74">
              <a:extLst>
                <a:ext uri="{FF2B5EF4-FFF2-40B4-BE49-F238E27FC236}">
                  <a16:creationId xmlns:a16="http://schemas.microsoft.com/office/drawing/2014/main" id="{41C0BAF1-6684-D34A-9947-519BE25F8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1200"/>
              <a:ext cx="144" cy="192"/>
            </a:xfrm>
            <a:prstGeom prst="rect">
              <a:avLst/>
            </a:prstGeom>
            <a:solidFill>
              <a:srgbClr val="FF945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75">
              <a:extLst>
                <a:ext uri="{FF2B5EF4-FFF2-40B4-BE49-F238E27FC236}">
                  <a16:creationId xmlns:a16="http://schemas.microsoft.com/office/drawing/2014/main" id="{9879F76D-1446-F44C-BB8D-77C3A291C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" y="1200"/>
              <a:ext cx="132" cy="0"/>
            </a:xfrm>
            <a:prstGeom prst="line">
              <a:avLst/>
            </a:prstGeom>
            <a:noFill/>
            <a:ln w="19050">
              <a:solidFill>
                <a:srgbClr val="FF9456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Oval 77">
            <a:extLst>
              <a:ext uri="{FF2B5EF4-FFF2-40B4-BE49-F238E27FC236}">
                <a16:creationId xmlns:a16="http://schemas.microsoft.com/office/drawing/2014/main" id="{751A459C-2A5A-1F47-927D-1350292EB788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925087" y="2260600"/>
            <a:ext cx="423862" cy="56515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9">
            <a:extLst>
              <a:ext uri="{FF2B5EF4-FFF2-40B4-BE49-F238E27FC236}">
                <a16:creationId xmlns:a16="http://schemas.microsoft.com/office/drawing/2014/main" id="{C3F7B862-CF16-0C42-85E6-9539B5FBC22D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910799" y="2019300"/>
            <a:ext cx="228600" cy="2252663"/>
          </a:xfrm>
          <a:prstGeom prst="rect">
            <a:avLst/>
          </a:prstGeom>
          <a:solidFill>
            <a:srgbClr val="FF9456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0">
            <a:extLst>
              <a:ext uri="{FF2B5EF4-FFF2-40B4-BE49-F238E27FC236}">
                <a16:creationId xmlns:a16="http://schemas.microsoft.com/office/drawing/2014/main" id="{FDB7CAFB-9DCA-274F-A801-F0BBAB9F4CBA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934612" y="2270125"/>
            <a:ext cx="404812" cy="546100"/>
          </a:xfrm>
          <a:prstGeom prst="ellipse">
            <a:avLst/>
          </a:prstGeom>
          <a:solidFill>
            <a:srgbClr val="FF9456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81">
            <a:extLst>
              <a:ext uri="{FF2B5EF4-FFF2-40B4-BE49-F238E27FC236}">
                <a16:creationId xmlns:a16="http://schemas.microsoft.com/office/drawing/2014/main" id="{415F4702-68B4-D247-9433-245BE081970D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993349" y="2311400"/>
            <a:ext cx="304800" cy="457200"/>
          </a:xfrm>
          <a:prstGeom prst="ellipse">
            <a:avLst/>
          </a:prstGeom>
          <a:solidFill>
            <a:srgbClr val="6C18B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7">
            <a:extLst>
              <a:ext uri="{FF2B5EF4-FFF2-40B4-BE49-F238E27FC236}">
                <a16:creationId xmlns:a16="http://schemas.microsoft.com/office/drawing/2014/main" id="{12CAF183-2529-0A43-8C8F-FCC70A3FB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799" y="3848100"/>
            <a:ext cx="111125" cy="457200"/>
          </a:xfrm>
          <a:prstGeom prst="rect">
            <a:avLst/>
          </a:prstGeom>
          <a:solidFill>
            <a:srgbClr val="FF9456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67">
            <a:extLst>
              <a:ext uri="{FF2B5EF4-FFF2-40B4-BE49-F238E27FC236}">
                <a16:creationId xmlns:a16="http://schemas.microsoft.com/office/drawing/2014/main" id="{BC2A7F96-DCA9-0D46-873C-2989AE9953BE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925087" y="4546600"/>
            <a:ext cx="423862" cy="56515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8">
            <a:extLst>
              <a:ext uri="{FF2B5EF4-FFF2-40B4-BE49-F238E27FC236}">
                <a16:creationId xmlns:a16="http://schemas.microsoft.com/office/drawing/2014/main" id="{E7776858-DEAB-4347-A97C-F8530DD3AEA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910799" y="4273550"/>
            <a:ext cx="228600" cy="1631950"/>
          </a:xfrm>
          <a:prstGeom prst="rect">
            <a:avLst/>
          </a:prstGeom>
          <a:solidFill>
            <a:srgbClr val="FF9456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69">
            <a:extLst>
              <a:ext uri="{FF2B5EF4-FFF2-40B4-BE49-F238E27FC236}">
                <a16:creationId xmlns:a16="http://schemas.microsoft.com/office/drawing/2014/main" id="{BC22D475-0A29-EA44-8748-2567C3E8C4BE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931437" y="4556125"/>
            <a:ext cx="407987" cy="549275"/>
          </a:xfrm>
          <a:prstGeom prst="ellipse">
            <a:avLst/>
          </a:prstGeom>
          <a:solidFill>
            <a:srgbClr val="FF9456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70">
            <a:extLst>
              <a:ext uri="{FF2B5EF4-FFF2-40B4-BE49-F238E27FC236}">
                <a16:creationId xmlns:a16="http://schemas.microsoft.com/office/drawing/2014/main" id="{C8512E6E-3914-B742-931B-C9D147590E07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993349" y="4597400"/>
            <a:ext cx="304800" cy="457200"/>
          </a:xfrm>
          <a:prstGeom prst="ellipse">
            <a:avLst/>
          </a:prstGeom>
          <a:solidFill>
            <a:srgbClr val="6C18B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88">
            <a:extLst>
              <a:ext uri="{FF2B5EF4-FFF2-40B4-BE49-F238E27FC236}">
                <a16:creationId xmlns:a16="http://schemas.microsoft.com/office/drawing/2014/main" id="{67192893-9AE8-F545-B8E1-8112C9ABB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0324" y="4227513"/>
            <a:ext cx="90488" cy="74612"/>
          </a:xfrm>
          <a:prstGeom prst="rect">
            <a:avLst/>
          </a:prstGeom>
          <a:solidFill>
            <a:srgbClr val="FF9456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93">
            <a:extLst>
              <a:ext uri="{FF2B5EF4-FFF2-40B4-BE49-F238E27FC236}">
                <a16:creationId xmlns:a16="http://schemas.microsoft.com/office/drawing/2014/main" id="{1B6C2A94-D1F0-D94F-8BEA-752FEB980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799" y="5905500"/>
            <a:ext cx="111125" cy="457200"/>
          </a:xfrm>
          <a:prstGeom prst="rect">
            <a:avLst/>
          </a:prstGeom>
          <a:solidFill>
            <a:srgbClr val="FF9456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92">
            <a:extLst>
              <a:ext uri="{FF2B5EF4-FFF2-40B4-BE49-F238E27FC236}">
                <a16:creationId xmlns:a16="http://schemas.microsoft.com/office/drawing/2014/main" id="{2A6ACE51-EEE7-C343-ACCA-BF6331503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0324" y="5842000"/>
            <a:ext cx="90488" cy="101600"/>
          </a:xfrm>
          <a:prstGeom prst="rect">
            <a:avLst/>
          </a:prstGeom>
          <a:solidFill>
            <a:srgbClr val="FF9456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95">
            <a:extLst>
              <a:ext uri="{FF2B5EF4-FFF2-40B4-BE49-F238E27FC236}">
                <a16:creationId xmlns:a16="http://schemas.microsoft.com/office/drawing/2014/main" id="{856B925F-B169-7949-9461-6ED8F75C0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0324" y="2019300"/>
            <a:ext cx="209550" cy="0"/>
          </a:xfrm>
          <a:prstGeom prst="line">
            <a:avLst/>
          </a:prstGeom>
          <a:noFill/>
          <a:ln w="19050">
            <a:solidFill>
              <a:srgbClr val="FF9456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1" descr="Dark horizontal">
            <a:extLst>
              <a:ext uri="{FF2B5EF4-FFF2-40B4-BE49-F238E27FC236}">
                <a16:creationId xmlns:a16="http://schemas.microsoft.com/office/drawing/2014/main" id="{9A586A4D-DC72-C94C-93FB-B9DC80F43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099" y="3641725"/>
            <a:ext cx="76200" cy="152400"/>
          </a:xfrm>
          <a:prstGeom prst="ellipse">
            <a:avLst/>
          </a:prstGeom>
          <a:pattFill prst="dkHorz">
            <a:fgClr>
              <a:srgbClr val="73738C"/>
            </a:fgClr>
            <a:bgClr>
              <a:srgbClr val="FFFFFF"/>
            </a:bgClr>
          </a:patt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06" descr="Dark horizontal">
            <a:extLst>
              <a:ext uri="{FF2B5EF4-FFF2-40B4-BE49-F238E27FC236}">
                <a16:creationId xmlns:a16="http://schemas.microsoft.com/office/drawing/2014/main" id="{F094C3B9-4D83-5B43-A0DC-008612078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9537" y="4384675"/>
            <a:ext cx="76200" cy="152400"/>
          </a:xfrm>
          <a:prstGeom prst="ellipse">
            <a:avLst/>
          </a:prstGeom>
          <a:pattFill prst="dkHorz">
            <a:fgClr>
              <a:srgbClr val="73738C"/>
            </a:fgClr>
            <a:bgClr>
              <a:srgbClr val="FFFFFF"/>
            </a:bgClr>
          </a:patt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07" descr="Dark horizontal">
            <a:extLst>
              <a:ext uri="{FF2B5EF4-FFF2-40B4-BE49-F238E27FC236}">
                <a16:creationId xmlns:a16="http://schemas.microsoft.com/office/drawing/2014/main" id="{DB9E8247-AF06-4349-B191-96FB618B4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999" y="3086100"/>
            <a:ext cx="76200" cy="152400"/>
          </a:xfrm>
          <a:prstGeom prst="ellipse">
            <a:avLst/>
          </a:prstGeom>
          <a:pattFill prst="dkHorz">
            <a:fgClr>
              <a:srgbClr val="73738C"/>
            </a:fgClr>
            <a:bgClr>
              <a:srgbClr val="FFFFFF"/>
            </a:bgClr>
          </a:patt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08" descr="Dark horizontal">
            <a:extLst>
              <a:ext uri="{FF2B5EF4-FFF2-40B4-BE49-F238E27FC236}">
                <a16:creationId xmlns:a16="http://schemas.microsoft.com/office/drawing/2014/main" id="{D2CBFEEA-0C90-BF40-8158-E74046298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362" y="2062163"/>
            <a:ext cx="76200" cy="152400"/>
          </a:xfrm>
          <a:prstGeom prst="ellipse">
            <a:avLst/>
          </a:prstGeom>
          <a:pattFill prst="dkHorz">
            <a:fgClr>
              <a:srgbClr val="73738C"/>
            </a:fgClr>
            <a:bgClr>
              <a:srgbClr val="FFFFFF"/>
            </a:bgClr>
          </a:patt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09" descr="Dark horizontal">
            <a:extLst>
              <a:ext uri="{FF2B5EF4-FFF2-40B4-BE49-F238E27FC236}">
                <a16:creationId xmlns:a16="http://schemas.microsoft.com/office/drawing/2014/main" id="{149F0C59-7C2E-DE47-A6EB-8AE1BCF95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999" y="5295900"/>
            <a:ext cx="76200" cy="152400"/>
          </a:xfrm>
          <a:prstGeom prst="ellipse">
            <a:avLst/>
          </a:prstGeom>
          <a:pattFill prst="dkHorz">
            <a:fgClr>
              <a:srgbClr val="73738C"/>
            </a:fgClr>
            <a:bgClr>
              <a:srgbClr val="FFFFFF"/>
            </a:bgClr>
          </a:patt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10" descr="Dark horizontal">
            <a:extLst>
              <a:ext uri="{FF2B5EF4-FFF2-40B4-BE49-F238E27FC236}">
                <a16:creationId xmlns:a16="http://schemas.microsoft.com/office/drawing/2014/main" id="{E54517D9-D035-5446-859F-2EBA2A20E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337" y="5667375"/>
            <a:ext cx="76200" cy="152400"/>
          </a:xfrm>
          <a:prstGeom prst="ellipse">
            <a:avLst/>
          </a:prstGeom>
          <a:pattFill prst="dkHorz">
            <a:fgClr>
              <a:srgbClr val="73738C"/>
            </a:fgClr>
            <a:bgClr>
              <a:srgbClr val="FFFFFF"/>
            </a:bgClr>
          </a:patt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111">
            <a:extLst>
              <a:ext uri="{FF2B5EF4-FFF2-40B4-BE49-F238E27FC236}">
                <a16:creationId xmlns:a16="http://schemas.microsoft.com/office/drawing/2014/main" id="{9A2E9940-F124-5E42-B4E7-B54FB4836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224" y="4800600"/>
            <a:ext cx="894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Lumen</a:t>
            </a:r>
          </a:p>
        </p:txBody>
      </p:sp>
      <p:sp>
        <p:nvSpPr>
          <p:cNvPr id="28" name="Text Box 141">
            <a:extLst>
              <a:ext uri="{FF2B5EF4-FFF2-40B4-BE49-F238E27FC236}">
                <a16:creationId xmlns:a16="http://schemas.microsoft.com/office/drawing/2014/main" id="{2F7BB769-F8EA-BC43-A2B9-A10C755EA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311" y="1295400"/>
            <a:ext cx="2073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 dirty="0">
                <a:latin typeface="Calibri" panose="020F0502020204030204" pitchFamily="34" charset="0"/>
              </a:rPr>
              <a:t>Tissue capillary endothelium</a:t>
            </a:r>
          </a:p>
        </p:txBody>
      </p:sp>
      <p:sp>
        <p:nvSpPr>
          <p:cNvPr id="29" name="Text Box 142">
            <a:extLst>
              <a:ext uri="{FF2B5EF4-FFF2-40B4-BE49-F238E27FC236}">
                <a16:creationId xmlns:a16="http://schemas.microsoft.com/office/drawing/2014/main" id="{0F01B15B-0012-D848-AC15-D28B0AF0A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887" y="12954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Brain capillary endothelium</a:t>
            </a:r>
          </a:p>
        </p:txBody>
      </p:sp>
      <p:grpSp>
        <p:nvGrpSpPr>
          <p:cNvPr id="30" name="Group 213">
            <a:extLst>
              <a:ext uri="{FF2B5EF4-FFF2-40B4-BE49-F238E27FC236}">
                <a16:creationId xmlns:a16="http://schemas.microsoft.com/office/drawing/2014/main" id="{6357741D-0ADD-7048-8D17-22848F6FE717}"/>
              </a:ext>
            </a:extLst>
          </p:cNvPr>
          <p:cNvGrpSpPr>
            <a:grpSpLocks/>
          </p:cNvGrpSpPr>
          <p:nvPr/>
        </p:nvGrpSpPr>
        <p:grpSpPr bwMode="auto">
          <a:xfrm>
            <a:off x="4115587" y="4057651"/>
            <a:ext cx="1517650" cy="641350"/>
            <a:chOff x="3249" y="2556"/>
            <a:chExt cx="956" cy="404"/>
          </a:xfrm>
        </p:grpSpPr>
        <p:sp>
          <p:nvSpPr>
            <p:cNvPr id="31" name="Text Box 144">
              <a:extLst>
                <a:ext uri="{FF2B5EF4-FFF2-40B4-BE49-F238E27FC236}">
                  <a16:creationId xmlns:a16="http://schemas.microsoft.com/office/drawing/2014/main" id="{A67EE85C-3C28-FF4C-8196-C7B38B2B8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" y="2556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Tight junction</a:t>
              </a:r>
            </a:p>
          </p:txBody>
        </p:sp>
        <p:sp>
          <p:nvSpPr>
            <p:cNvPr id="32" name="Line 150">
              <a:extLst>
                <a:ext uri="{FF2B5EF4-FFF2-40B4-BE49-F238E27FC236}">
                  <a16:creationId xmlns:a16="http://schemas.microsoft.com/office/drawing/2014/main" id="{3A7710E2-EDBA-2749-AE8D-C7510C2448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9" y="2688"/>
              <a:ext cx="39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3" name="Line 17">
            <a:extLst>
              <a:ext uri="{FF2B5EF4-FFF2-40B4-BE49-F238E27FC236}">
                <a16:creationId xmlns:a16="http://schemas.microsoft.com/office/drawing/2014/main" id="{77B9083C-7692-B84B-BB49-A689805F1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4699" y="4032250"/>
            <a:ext cx="0" cy="381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9">
            <a:extLst>
              <a:ext uri="{FF2B5EF4-FFF2-40B4-BE49-F238E27FC236}">
                <a16:creationId xmlns:a16="http://schemas.microsoft.com/office/drawing/2014/main" id="{8A56F99A-53EC-E64F-B972-0BB6142D3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199" y="3270250"/>
            <a:ext cx="423863" cy="56515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FD040B79-464A-0B40-AD6A-C1C802EA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749" y="2476500"/>
            <a:ext cx="228600" cy="1600200"/>
          </a:xfrm>
          <a:prstGeom prst="rect">
            <a:avLst/>
          </a:prstGeom>
          <a:solidFill>
            <a:srgbClr val="FF9456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id="{191A2763-9B72-FD4E-A1EA-DCEF8E7EA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724" y="3276600"/>
            <a:ext cx="407988" cy="549275"/>
          </a:xfrm>
          <a:prstGeom prst="ellipse">
            <a:avLst/>
          </a:prstGeom>
          <a:solidFill>
            <a:srgbClr val="FF9456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id="{438B62A8-C710-A54C-BBDD-777683488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318" y="3326606"/>
            <a:ext cx="304800" cy="457200"/>
          </a:xfrm>
          <a:prstGeom prst="ellipse">
            <a:avLst/>
          </a:prstGeom>
          <a:solidFill>
            <a:srgbClr val="6C18B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86412E6B-DB52-D446-AF2B-6F8003311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749" y="4343400"/>
            <a:ext cx="228600" cy="304800"/>
          </a:xfrm>
          <a:prstGeom prst="rect">
            <a:avLst/>
          </a:prstGeom>
          <a:solidFill>
            <a:srgbClr val="FF9456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8">
            <a:extLst>
              <a:ext uri="{FF2B5EF4-FFF2-40B4-BE49-F238E27FC236}">
                <a16:creationId xmlns:a16="http://schemas.microsoft.com/office/drawing/2014/main" id="{6E03F06A-E94A-7241-B735-ED61FACE7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4699" y="4038600"/>
            <a:ext cx="0" cy="381000"/>
          </a:xfrm>
          <a:prstGeom prst="line">
            <a:avLst/>
          </a:prstGeom>
          <a:noFill/>
          <a:ln w="19050">
            <a:solidFill>
              <a:srgbClr val="FF9456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96">
            <a:extLst>
              <a:ext uri="{FF2B5EF4-FFF2-40B4-BE49-F238E27FC236}">
                <a16:creationId xmlns:a16="http://schemas.microsoft.com/office/drawing/2014/main" id="{894BC460-5EC2-BE49-9FE9-859EC00AB7E1}"/>
              </a:ext>
            </a:extLst>
          </p:cNvPr>
          <p:cNvGrpSpPr>
            <a:grpSpLocks/>
          </p:cNvGrpSpPr>
          <p:nvPr/>
        </p:nvGrpSpPr>
        <p:grpSpPr bwMode="auto">
          <a:xfrm>
            <a:off x="1986749" y="2019300"/>
            <a:ext cx="228600" cy="304800"/>
            <a:chOff x="1908" y="1344"/>
            <a:chExt cx="144" cy="192"/>
          </a:xfrm>
        </p:grpSpPr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04F94473-E4FA-7147-A54D-95315448B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" y="1344"/>
              <a:ext cx="144" cy="192"/>
            </a:xfrm>
            <a:prstGeom prst="rect">
              <a:avLst/>
            </a:prstGeom>
            <a:solidFill>
              <a:srgbClr val="FF945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00DF9183-EC14-8B4B-90C8-5284C8E6C5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4" y="1344"/>
              <a:ext cx="132" cy="0"/>
            </a:xfrm>
            <a:prstGeom prst="line">
              <a:avLst/>
            </a:prstGeom>
            <a:noFill/>
            <a:ln w="19050">
              <a:solidFill>
                <a:srgbClr val="FF9456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Oval 23">
            <a:extLst>
              <a:ext uri="{FF2B5EF4-FFF2-40B4-BE49-F238E27FC236}">
                <a16:creationId xmlns:a16="http://schemas.microsoft.com/office/drawing/2014/main" id="{C021E35D-243B-A843-AF8A-48B025846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199" y="5556250"/>
            <a:ext cx="423863" cy="56515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24">
            <a:extLst>
              <a:ext uri="{FF2B5EF4-FFF2-40B4-BE49-F238E27FC236}">
                <a16:creationId xmlns:a16="http://schemas.microsoft.com/office/drawing/2014/main" id="{7724CAA9-5A1A-864A-ABE7-0FED6C6AB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749" y="4762500"/>
            <a:ext cx="228600" cy="1600200"/>
          </a:xfrm>
          <a:prstGeom prst="rect">
            <a:avLst/>
          </a:prstGeom>
          <a:solidFill>
            <a:srgbClr val="FF9456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25">
            <a:extLst>
              <a:ext uri="{FF2B5EF4-FFF2-40B4-BE49-F238E27FC236}">
                <a16:creationId xmlns:a16="http://schemas.microsoft.com/office/drawing/2014/main" id="{E39E3B1E-E102-A346-8CF4-19A78CF33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724" y="5565775"/>
            <a:ext cx="404813" cy="546100"/>
          </a:xfrm>
          <a:prstGeom prst="ellipse">
            <a:avLst/>
          </a:prstGeom>
          <a:solidFill>
            <a:srgbClr val="FF9456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26">
            <a:extLst>
              <a:ext uri="{FF2B5EF4-FFF2-40B4-BE49-F238E27FC236}">
                <a16:creationId xmlns:a16="http://schemas.microsoft.com/office/drawing/2014/main" id="{678C5DC5-E513-094E-9081-E57D4AEA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999" y="5613400"/>
            <a:ext cx="304800" cy="457200"/>
          </a:xfrm>
          <a:prstGeom prst="ellipse">
            <a:avLst/>
          </a:prstGeom>
          <a:solidFill>
            <a:srgbClr val="6C18B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32">
            <a:extLst>
              <a:ext uri="{FF2B5EF4-FFF2-40B4-BE49-F238E27FC236}">
                <a16:creationId xmlns:a16="http://schemas.microsoft.com/office/drawing/2014/main" id="{09D98EF9-8A00-4B49-9453-22272418D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974" y="5330825"/>
            <a:ext cx="117475" cy="107950"/>
          </a:xfrm>
          <a:prstGeom prst="rect">
            <a:avLst/>
          </a:prstGeom>
          <a:solidFill>
            <a:srgbClr val="000055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33">
            <a:extLst>
              <a:ext uri="{FF2B5EF4-FFF2-40B4-BE49-F238E27FC236}">
                <a16:creationId xmlns:a16="http://schemas.microsoft.com/office/drawing/2014/main" id="{8B1F41BA-A623-1649-924D-3C90870BC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074" y="5118100"/>
            <a:ext cx="107950" cy="107950"/>
          </a:xfrm>
          <a:prstGeom prst="rect">
            <a:avLst/>
          </a:prstGeom>
          <a:solidFill>
            <a:srgbClr val="000055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34">
            <a:extLst>
              <a:ext uri="{FF2B5EF4-FFF2-40B4-BE49-F238E27FC236}">
                <a16:creationId xmlns:a16="http://schemas.microsoft.com/office/drawing/2014/main" id="{E5433FF3-549B-8D4F-B9D7-C5447F2B2E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51824" y="4892675"/>
            <a:ext cx="111125" cy="107950"/>
          </a:xfrm>
          <a:prstGeom prst="rect">
            <a:avLst/>
          </a:prstGeom>
          <a:solidFill>
            <a:srgbClr val="000055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151">
            <a:extLst>
              <a:ext uri="{FF2B5EF4-FFF2-40B4-BE49-F238E27FC236}">
                <a16:creationId xmlns:a16="http://schemas.microsoft.com/office/drawing/2014/main" id="{F116AF50-7214-C542-8298-F6D08FB7C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612" y="4841875"/>
            <a:ext cx="74612" cy="228600"/>
          </a:xfrm>
          <a:prstGeom prst="rect">
            <a:avLst/>
          </a:prstGeom>
          <a:solidFill>
            <a:srgbClr val="000055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152">
            <a:extLst>
              <a:ext uri="{FF2B5EF4-FFF2-40B4-BE49-F238E27FC236}">
                <a16:creationId xmlns:a16="http://schemas.microsoft.com/office/drawing/2014/main" id="{B9208B3B-8064-BF4B-B608-8155AF452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799" y="4991100"/>
            <a:ext cx="74613" cy="228600"/>
          </a:xfrm>
          <a:prstGeom prst="rect">
            <a:avLst/>
          </a:prstGeom>
          <a:solidFill>
            <a:srgbClr val="000055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153">
            <a:extLst>
              <a:ext uri="{FF2B5EF4-FFF2-40B4-BE49-F238E27FC236}">
                <a16:creationId xmlns:a16="http://schemas.microsoft.com/office/drawing/2014/main" id="{4FC82BB3-FA9C-C245-8610-39A3C4BA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049" y="5280025"/>
            <a:ext cx="74613" cy="228600"/>
          </a:xfrm>
          <a:prstGeom prst="rect">
            <a:avLst/>
          </a:prstGeom>
          <a:solidFill>
            <a:srgbClr val="000055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" name="Group 222">
            <a:extLst>
              <a:ext uri="{FF2B5EF4-FFF2-40B4-BE49-F238E27FC236}">
                <a16:creationId xmlns:a16="http://schemas.microsoft.com/office/drawing/2014/main" id="{89D6A8F1-EF47-F44D-9B3A-F2C8C0725268}"/>
              </a:ext>
            </a:extLst>
          </p:cNvPr>
          <p:cNvGrpSpPr>
            <a:grpSpLocks/>
          </p:cNvGrpSpPr>
          <p:nvPr/>
        </p:nvGrpSpPr>
        <p:grpSpPr bwMode="auto">
          <a:xfrm>
            <a:off x="-127801" y="2078038"/>
            <a:ext cx="2679700" cy="3298825"/>
            <a:chOff x="722" y="1309"/>
            <a:chExt cx="1688" cy="2078"/>
          </a:xfrm>
        </p:grpSpPr>
        <p:grpSp>
          <p:nvGrpSpPr>
            <p:cNvPr id="54" name="Group 208">
              <a:extLst>
                <a:ext uri="{FF2B5EF4-FFF2-40B4-BE49-F238E27FC236}">
                  <a16:creationId xmlns:a16="http://schemas.microsoft.com/office/drawing/2014/main" id="{F5F92D15-A908-9C46-B82B-535B9A2F1B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2" y="2520"/>
              <a:ext cx="1635" cy="231"/>
              <a:chOff x="576" y="2520"/>
              <a:chExt cx="1635" cy="231"/>
            </a:xfrm>
          </p:grpSpPr>
          <p:sp>
            <p:nvSpPr>
              <p:cNvPr id="62" name="Text Box 121">
                <a:extLst>
                  <a:ext uri="{FF2B5EF4-FFF2-40B4-BE49-F238E27FC236}">
                    <a16:creationId xmlns:a16="http://schemas.microsoft.com/office/drawing/2014/main" id="{73DBB0E3-A0CD-EB4E-9109-24B223CD42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2520"/>
                <a:ext cx="10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1800" b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Fenestration</a:t>
                </a:r>
              </a:p>
            </p:txBody>
          </p:sp>
          <p:sp>
            <p:nvSpPr>
              <p:cNvPr id="63" name="Line 125">
                <a:extLst>
                  <a:ext uri="{FF2B5EF4-FFF2-40B4-BE49-F238E27FC236}">
                    <a16:creationId xmlns:a16="http://schemas.microsoft.com/office/drawing/2014/main" id="{AD84BAD9-20EC-CA4A-BEEB-5B56A5354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47" y="2642"/>
                <a:ext cx="56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5" name="Group 207">
              <a:extLst>
                <a:ext uri="{FF2B5EF4-FFF2-40B4-BE49-F238E27FC236}">
                  <a16:creationId xmlns:a16="http://schemas.microsoft.com/office/drawing/2014/main" id="{4165F828-ECBA-1049-9511-7CA832A215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" y="1309"/>
              <a:ext cx="1575" cy="404"/>
              <a:chOff x="631" y="1303"/>
              <a:chExt cx="1575" cy="404"/>
            </a:xfrm>
          </p:grpSpPr>
          <p:sp>
            <p:nvSpPr>
              <p:cNvPr id="60" name="Text Box 122">
                <a:extLst>
                  <a:ext uri="{FF2B5EF4-FFF2-40B4-BE49-F238E27FC236}">
                    <a16:creationId xmlns:a16="http://schemas.microsoft.com/office/drawing/2014/main" id="{CCADEE17-F527-3E4C-9DD4-24F25CDBEE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1" y="1303"/>
                <a:ext cx="105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b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Intercellular cleft passage</a:t>
                </a:r>
              </a:p>
            </p:txBody>
          </p:sp>
          <p:sp>
            <p:nvSpPr>
              <p:cNvPr id="61" name="Line 124">
                <a:extLst>
                  <a:ext uri="{FF2B5EF4-FFF2-40B4-BE49-F238E27FC236}">
                    <a16:creationId xmlns:a16="http://schemas.microsoft.com/office/drawing/2014/main" id="{9ECE4077-3CBA-6A4F-9D1A-6083C9CD4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42" y="1504"/>
                <a:ext cx="5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" name="Group 209">
              <a:extLst>
                <a:ext uri="{FF2B5EF4-FFF2-40B4-BE49-F238E27FC236}">
                  <a16:creationId xmlns:a16="http://schemas.microsoft.com/office/drawing/2014/main" id="{508E3C75-6DF6-B944-BD3E-F2B46D477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" y="3001"/>
              <a:ext cx="1682" cy="386"/>
              <a:chOff x="582" y="3001"/>
              <a:chExt cx="1682" cy="386"/>
            </a:xfrm>
          </p:grpSpPr>
          <p:sp>
            <p:nvSpPr>
              <p:cNvPr id="57" name="Text Box 123">
                <a:extLst>
                  <a:ext uri="{FF2B5EF4-FFF2-40B4-BE49-F238E27FC236}">
                    <a16:creationId xmlns:a16="http://schemas.microsoft.com/office/drawing/2014/main" id="{4F655007-7DC4-9E41-B6F1-F11B40B979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" y="3001"/>
                <a:ext cx="10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1800" b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Pinocytosis</a:t>
                </a:r>
              </a:p>
            </p:txBody>
          </p:sp>
          <p:sp>
            <p:nvSpPr>
              <p:cNvPr id="58" name="Line 126">
                <a:extLst>
                  <a:ext uri="{FF2B5EF4-FFF2-40B4-BE49-F238E27FC236}">
                    <a16:creationId xmlns:a16="http://schemas.microsoft.com/office/drawing/2014/main" id="{E2AA61DF-C665-7B44-B665-D3EFE90A7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8" y="3115"/>
                <a:ext cx="20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Line 127">
                <a:extLst>
                  <a:ext uri="{FF2B5EF4-FFF2-40B4-BE49-F238E27FC236}">
                    <a16:creationId xmlns:a16="http://schemas.microsoft.com/office/drawing/2014/main" id="{3E12B197-1150-194D-8B2A-1359C8478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3387"/>
                <a:ext cx="2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4" name="AutoShape 155">
            <a:extLst>
              <a:ext uri="{FF2B5EF4-FFF2-40B4-BE49-F238E27FC236}">
                <a16:creationId xmlns:a16="http://schemas.microsoft.com/office/drawing/2014/main" id="{0CACB61B-56FF-A94C-AE27-249E6A8CA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924" y="2857500"/>
            <a:ext cx="74613" cy="123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AutoShape 156">
            <a:extLst>
              <a:ext uri="{FF2B5EF4-FFF2-40B4-BE49-F238E27FC236}">
                <a16:creationId xmlns:a16="http://schemas.microsoft.com/office/drawing/2014/main" id="{49BD1C40-AD46-0F47-B5D1-18199BF4A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074" y="2857500"/>
            <a:ext cx="74613" cy="123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AutoShape 159">
            <a:extLst>
              <a:ext uri="{FF2B5EF4-FFF2-40B4-BE49-F238E27FC236}">
                <a16:creationId xmlns:a16="http://schemas.microsoft.com/office/drawing/2014/main" id="{C887BB1D-649E-CE4F-B332-8EBF02672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524" y="3397250"/>
            <a:ext cx="168275" cy="111125"/>
          </a:xfrm>
          <a:prstGeom prst="roundRect">
            <a:avLst>
              <a:gd name="adj" fmla="val 16667"/>
            </a:avLst>
          </a:prstGeom>
          <a:solidFill>
            <a:srgbClr val="8AB7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" name="Group 223">
            <a:extLst>
              <a:ext uri="{FF2B5EF4-FFF2-40B4-BE49-F238E27FC236}">
                <a16:creationId xmlns:a16="http://schemas.microsoft.com/office/drawing/2014/main" id="{81E16E4F-BEEF-4F4B-9DEC-A757732413BC}"/>
              </a:ext>
            </a:extLst>
          </p:cNvPr>
          <p:cNvGrpSpPr>
            <a:grpSpLocks/>
          </p:cNvGrpSpPr>
          <p:nvPr/>
        </p:nvGrpSpPr>
        <p:grpSpPr bwMode="auto">
          <a:xfrm>
            <a:off x="2386799" y="1944688"/>
            <a:ext cx="3778250" cy="1741488"/>
            <a:chOff x="2306" y="1225"/>
            <a:chExt cx="2380" cy="1097"/>
          </a:xfrm>
        </p:grpSpPr>
        <p:grpSp>
          <p:nvGrpSpPr>
            <p:cNvPr id="68" name="Group 211">
              <a:extLst>
                <a:ext uri="{FF2B5EF4-FFF2-40B4-BE49-F238E27FC236}">
                  <a16:creationId xmlns:a16="http://schemas.microsoft.com/office/drawing/2014/main" id="{21A03951-7442-1544-BA1E-050657181E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9" y="1225"/>
              <a:ext cx="1347" cy="231"/>
              <a:chOff x="3193" y="1225"/>
              <a:chExt cx="1347" cy="231"/>
            </a:xfrm>
          </p:grpSpPr>
          <p:sp>
            <p:nvSpPr>
              <p:cNvPr id="76" name="Text Box 148">
                <a:extLst>
                  <a:ext uri="{FF2B5EF4-FFF2-40B4-BE49-F238E27FC236}">
                    <a16:creationId xmlns:a16="http://schemas.microsoft.com/office/drawing/2014/main" id="{4F6DB8FE-F042-5645-AD5E-12C2B3FCC8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4" y="1225"/>
                <a:ext cx="10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 b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Mitochondria</a:t>
                </a:r>
              </a:p>
            </p:txBody>
          </p:sp>
          <p:sp>
            <p:nvSpPr>
              <p:cNvPr id="77" name="Line 149">
                <a:extLst>
                  <a:ext uri="{FF2B5EF4-FFF2-40B4-BE49-F238E27FC236}">
                    <a16:creationId xmlns:a16="http://schemas.microsoft.com/office/drawing/2014/main" id="{8A9A0219-3D9D-DC4B-B098-3EFD46AFA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93" y="1334"/>
                <a:ext cx="366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9" name="Group 216">
              <a:extLst>
                <a:ext uri="{FF2B5EF4-FFF2-40B4-BE49-F238E27FC236}">
                  <a16:creationId xmlns:a16="http://schemas.microsoft.com/office/drawing/2014/main" id="{465A0556-5A55-AC4F-83C9-8364AE619F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6" y="1734"/>
              <a:ext cx="1256" cy="588"/>
              <a:chOff x="2160" y="1734"/>
              <a:chExt cx="1256" cy="588"/>
            </a:xfrm>
          </p:grpSpPr>
          <p:grpSp>
            <p:nvGrpSpPr>
              <p:cNvPr id="70" name="Group 215">
                <a:extLst>
                  <a:ext uri="{FF2B5EF4-FFF2-40B4-BE49-F238E27FC236}">
                    <a16:creationId xmlns:a16="http://schemas.microsoft.com/office/drawing/2014/main" id="{6E14604D-1E23-F144-B54E-E220953F8B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88" y="1734"/>
                <a:ext cx="1228" cy="192"/>
                <a:chOff x="2188" y="1734"/>
                <a:chExt cx="1228" cy="192"/>
              </a:xfrm>
            </p:grpSpPr>
            <p:sp>
              <p:nvSpPr>
                <p:cNvPr id="74" name="Line 157">
                  <a:extLst>
                    <a:ext uri="{FF2B5EF4-FFF2-40B4-BE49-F238E27FC236}">
                      <a16:creationId xmlns:a16="http://schemas.microsoft.com/office/drawing/2014/main" id="{C32FAA67-99F8-E542-AB0F-EAEA0890D9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2" y="1836"/>
                  <a:ext cx="44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Text Box 158">
                  <a:extLst>
                    <a:ext uri="{FF2B5EF4-FFF2-40B4-BE49-F238E27FC236}">
                      <a16:creationId xmlns:a16="http://schemas.microsoft.com/office/drawing/2014/main" id="{122F0367-A4F4-074D-B657-DC3F3583AE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88" y="1734"/>
                  <a:ext cx="80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</a:pPr>
                  <a:r>
                    <a:rPr lang="en-US" sz="1400" b="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Transporter</a:t>
                  </a:r>
                  <a:endParaRPr lang="en-US" sz="1800" b="0" dirty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71" name="Group 214">
                <a:extLst>
                  <a:ext uri="{FF2B5EF4-FFF2-40B4-BE49-F238E27FC236}">
                    <a16:creationId xmlns:a16="http://schemas.microsoft.com/office/drawing/2014/main" id="{2512F643-7523-9748-ABA4-8D5637F9CB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0" y="1992"/>
                <a:ext cx="956" cy="330"/>
                <a:chOff x="2160" y="1992"/>
                <a:chExt cx="956" cy="330"/>
              </a:xfrm>
            </p:grpSpPr>
            <p:sp>
              <p:nvSpPr>
                <p:cNvPr id="72" name="Text Box 163">
                  <a:extLst>
                    <a:ext uri="{FF2B5EF4-FFF2-40B4-BE49-F238E27FC236}">
                      <a16:creationId xmlns:a16="http://schemas.microsoft.com/office/drawing/2014/main" id="{D0703A91-B308-D849-84AC-A5E20C519A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1992"/>
                  <a:ext cx="81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US" sz="1400" b="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Efflux pump</a:t>
                  </a:r>
                </a:p>
                <a:p>
                  <a:pPr algn="ctr"/>
                  <a:r>
                    <a:rPr lang="en-US" sz="1400" b="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(e.g., P-</a:t>
                  </a:r>
                  <a:r>
                    <a:rPr lang="en-US" sz="1400" b="0" dirty="0" err="1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gp</a:t>
                  </a:r>
                  <a:r>
                    <a:rPr lang="en-US" sz="1400" b="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)</a:t>
                  </a:r>
                </a:p>
              </p:txBody>
            </p:sp>
            <p:sp>
              <p:nvSpPr>
                <p:cNvPr id="73" name="Line 164">
                  <a:extLst>
                    <a:ext uri="{FF2B5EF4-FFF2-40B4-BE49-F238E27FC236}">
                      <a16:creationId xmlns:a16="http://schemas.microsoft.com/office/drawing/2014/main" id="{1C1255EE-88F5-C54D-A771-338EDE35C0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4" y="217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78" name="Group 221">
            <a:extLst>
              <a:ext uri="{FF2B5EF4-FFF2-40B4-BE49-F238E27FC236}">
                <a16:creationId xmlns:a16="http://schemas.microsoft.com/office/drawing/2014/main" id="{C2AC273F-B524-5F40-8E18-7D683DC4EC14}"/>
              </a:ext>
            </a:extLst>
          </p:cNvPr>
          <p:cNvGrpSpPr>
            <a:grpSpLocks/>
          </p:cNvGrpSpPr>
          <p:nvPr/>
        </p:nvGrpSpPr>
        <p:grpSpPr bwMode="auto">
          <a:xfrm>
            <a:off x="2704299" y="1955800"/>
            <a:ext cx="1050925" cy="4521200"/>
            <a:chOff x="2506" y="1232"/>
            <a:chExt cx="662" cy="2848"/>
          </a:xfrm>
        </p:grpSpPr>
        <p:grpSp>
          <p:nvGrpSpPr>
            <p:cNvPr id="79" name="Group 220">
              <a:extLst>
                <a:ext uri="{FF2B5EF4-FFF2-40B4-BE49-F238E27FC236}">
                  <a16:creationId xmlns:a16="http://schemas.microsoft.com/office/drawing/2014/main" id="{83127122-D9E4-C349-817F-643D9CAFE8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3600"/>
              <a:ext cx="480" cy="480"/>
              <a:chOff x="2698" y="3152"/>
              <a:chExt cx="480" cy="480"/>
            </a:xfrm>
          </p:grpSpPr>
          <p:sp>
            <p:nvSpPr>
              <p:cNvPr id="86" name="Oval 191">
                <a:extLst>
                  <a:ext uri="{FF2B5EF4-FFF2-40B4-BE49-F238E27FC236}">
                    <a16:creationId xmlns:a16="http://schemas.microsoft.com/office/drawing/2014/main" id="{3F785774-A876-9B4A-9022-E764530FC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3152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6E0B0E"/>
                  </a:gs>
                  <a:gs pos="100000">
                    <a:srgbClr val="ED181E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192">
                <a:extLst>
                  <a:ext uri="{FF2B5EF4-FFF2-40B4-BE49-F238E27FC236}">
                    <a16:creationId xmlns:a16="http://schemas.microsoft.com/office/drawing/2014/main" id="{22CF9737-F610-3F46-A178-C540090A4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" y="3240"/>
                <a:ext cx="303" cy="303"/>
              </a:xfrm>
              <a:prstGeom prst="ellipse">
                <a:avLst/>
              </a:prstGeom>
              <a:gradFill rotWithShape="0">
                <a:gsLst>
                  <a:gs pos="0">
                    <a:srgbClr val="ED181E"/>
                  </a:gs>
                  <a:gs pos="100000">
                    <a:srgbClr val="F0615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0" name="Group 219">
              <a:extLst>
                <a:ext uri="{FF2B5EF4-FFF2-40B4-BE49-F238E27FC236}">
                  <a16:creationId xmlns:a16="http://schemas.microsoft.com/office/drawing/2014/main" id="{61771ABD-2543-F84B-89D6-76A7A5556C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6" y="2480"/>
              <a:ext cx="480" cy="480"/>
              <a:chOff x="2506" y="2480"/>
              <a:chExt cx="480" cy="480"/>
            </a:xfrm>
          </p:grpSpPr>
          <p:sp>
            <p:nvSpPr>
              <p:cNvPr id="84" name="Oval 193">
                <a:extLst>
                  <a:ext uri="{FF2B5EF4-FFF2-40B4-BE49-F238E27FC236}">
                    <a16:creationId xmlns:a16="http://schemas.microsoft.com/office/drawing/2014/main" id="{C81B317E-13ED-994F-AEB7-EA33E242B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2480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6E0B0E"/>
                  </a:gs>
                  <a:gs pos="100000">
                    <a:srgbClr val="ED181E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194">
                <a:extLst>
                  <a:ext uri="{FF2B5EF4-FFF2-40B4-BE49-F238E27FC236}">
                    <a16:creationId xmlns:a16="http://schemas.microsoft.com/office/drawing/2014/main" id="{83587A87-6CA6-7E4F-A673-88659023D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4" y="2568"/>
                <a:ext cx="303" cy="303"/>
              </a:xfrm>
              <a:prstGeom prst="ellipse">
                <a:avLst/>
              </a:prstGeom>
              <a:gradFill rotWithShape="0">
                <a:gsLst>
                  <a:gs pos="0">
                    <a:srgbClr val="ED181E"/>
                  </a:gs>
                  <a:gs pos="100000">
                    <a:srgbClr val="F0615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" name="Group 218">
              <a:extLst>
                <a:ext uri="{FF2B5EF4-FFF2-40B4-BE49-F238E27FC236}">
                  <a16:creationId xmlns:a16="http://schemas.microsoft.com/office/drawing/2014/main" id="{E6B48B4E-E60A-C342-BDFE-CD394E257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6" y="1232"/>
              <a:ext cx="480" cy="480"/>
              <a:chOff x="2506" y="1232"/>
              <a:chExt cx="480" cy="480"/>
            </a:xfrm>
          </p:grpSpPr>
          <p:sp>
            <p:nvSpPr>
              <p:cNvPr id="82" name="Oval 195">
                <a:extLst>
                  <a:ext uri="{FF2B5EF4-FFF2-40B4-BE49-F238E27FC236}">
                    <a16:creationId xmlns:a16="http://schemas.microsoft.com/office/drawing/2014/main" id="{5175F347-E5EC-2845-801B-BE7063113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232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6E0B0E"/>
                  </a:gs>
                  <a:gs pos="100000">
                    <a:srgbClr val="ED181E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96">
                <a:extLst>
                  <a:ext uri="{FF2B5EF4-FFF2-40B4-BE49-F238E27FC236}">
                    <a16:creationId xmlns:a16="http://schemas.microsoft.com/office/drawing/2014/main" id="{0AF21905-F880-F944-BAF7-2A837DCBF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4" y="1320"/>
                <a:ext cx="303" cy="303"/>
              </a:xfrm>
              <a:prstGeom prst="ellipse">
                <a:avLst/>
              </a:prstGeom>
              <a:gradFill rotWithShape="0">
                <a:gsLst>
                  <a:gs pos="0">
                    <a:srgbClr val="ED181E"/>
                  </a:gs>
                  <a:gs pos="100000">
                    <a:srgbClr val="F0615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8" name="Text Box 205">
            <a:extLst>
              <a:ext uri="{FF2B5EF4-FFF2-40B4-BE49-F238E27FC236}">
                <a16:creationId xmlns:a16="http://schemas.microsoft.com/office/drawing/2014/main" id="{999AE14C-ED12-7A4B-A57B-24527EB2F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99" y="5562600"/>
            <a:ext cx="833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Tissue</a:t>
            </a:r>
          </a:p>
        </p:txBody>
      </p:sp>
      <p:sp>
        <p:nvSpPr>
          <p:cNvPr id="89" name="Text Box 206">
            <a:extLst>
              <a:ext uri="{FF2B5EF4-FFF2-40B4-BE49-F238E27FC236}">
                <a16:creationId xmlns:a16="http://schemas.microsoft.com/office/drawing/2014/main" id="{CF304DE4-4DD0-2F4E-9AEB-DA6352C31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999" y="5562600"/>
            <a:ext cx="726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Brain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124A3E4-2F9E-424E-9293-C82CA50068AE}"/>
              </a:ext>
            </a:extLst>
          </p:cNvPr>
          <p:cNvSpPr txBox="1"/>
          <p:nvPr/>
        </p:nvSpPr>
        <p:spPr>
          <a:xfrm>
            <a:off x="5945537" y="1258396"/>
            <a:ext cx="6136871" cy="47192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Strategies to Circumvent the Blood Brain Barrier</a:t>
            </a:r>
          </a:p>
          <a:p>
            <a:pPr marL="342900" indent="-342900">
              <a:spcBef>
                <a:spcPts val="800"/>
              </a:spcBef>
              <a:buFont typeface="+mj-lt"/>
              <a:buAutoNum type="arabicPeriod"/>
            </a:pPr>
            <a:r>
              <a:rPr lang="en-US" dirty="0">
                <a:ea typeface="ＭＳ Ｐゴシック" charset="0"/>
                <a:cs typeface="ＭＳ Ｐゴシック" charset="0"/>
              </a:rPr>
              <a:t>High-dose chemotherapy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 charset="0"/>
              </a:rPr>
              <a:t>Methotrexate, cytarabine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US" dirty="0">
                <a:ea typeface="ＭＳ Ｐゴシック" charset="0"/>
                <a:cs typeface="ＭＳ Ｐゴシック" charset="0"/>
              </a:rPr>
              <a:t>Identifying drugs which penetrate the BBB based on lipophilicity, molecular weight, degree of ionization, plasma concentration of free drug (protein binding)  </a:t>
            </a:r>
          </a:p>
          <a:p>
            <a:pPr marL="635000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nitrosoureas,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thiotepa</a:t>
            </a:r>
            <a:r>
              <a:rPr lang="en-US" dirty="0">
                <a:ea typeface="ＭＳ Ｐゴシック" charset="0"/>
                <a:cs typeface="ＭＳ Ｐゴシック" charset="0"/>
              </a:rPr>
              <a:t>, topotecan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 startAt="4"/>
            </a:pPr>
            <a:r>
              <a:rPr lang="en-US" dirty="0">
                <a:ea typeface="ＭＳ Ｐゴシック" charset="0"/>
                <a:cs typeface="ＭＳ Ｐゴシック" charset="0"/>
              </a:rPr>
              <a:t>Disruption of the blood-brain barrier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 charset="0"/>
              </a:rPr>
              <a:t>Osmotic, radiation, vasoactive compounds, </a:t>
            </a:r>
          </a:p>
          <a:p>
            <a:pPr marL="342900" indent="-342900">
              <a:buFont typeface="+mj-lt"/>
              <a:buAutoNum type="arabicPeriod" startAt="4"/>
            </a:pPr>
            <a:endParaRPr lang="en-US" sz="16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dirty="0">
                <a:ea typeface="ＭＳ Ｐゴシック" charset="0"/>
                <a:cs typeface="ＭＳ Ｐゴシック" charset="0"/>
              </a:rPr>
              <a:t>Regional Chemotherapy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 charset="0"/>
              </a:rPr>
              <a:t>Intra-carotid chemotherapy (cisplatin, methotrexate)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 charset="0"/>
              </a:rPr>
              <a:t>Intrathecal injection (methotrexate, cytarabine)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 charset="0"/>
              </a:rPr>
              <a:t>Intra-tumoral (</a:t>
            </a:r>
            <a:r>
              <a:rPr lang="en-US" sz="1600" dirty="0" err="1">
                <a:ea typeface="ＭＳ Ｐゴシック" charset="0"/>
              </a:rPr>
              <a:t>carmustine</a:t>
            </a:r>
            <a:r>
              <a:rPr lang="en-US" sz="1600" dirty="0">
                <a:ea typeface="ＭＳ Ｐゴシック" charset="0"/>
              </a:rPr>
              <a:t>)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 charset="0"/>
              </a:rPr>
              <a:t>Convection Enhanced Delivery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98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B8DCB-C2D5-9346-B992-4B1CF9B7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89" y="0"/>
            <a:ext cx="11610109" cy="1325563"/>
          </a:xfrm>
        </p:spPr>
        <p:txBody>
          <a:bodyPr/>
          <a:lstStyle/>
          <a:p>
            <a:pPr algn="ctr"/>
            <a:r>
              <a:rPr lang="en-US" dirty="0"/>
              <a:t>CNS Volume and Intrathecal Chemotherapy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DD422-B1FC-EA4B-94E8-7716F415C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951296"/>
            <a:ext cx="11610109" cy="2377879"/>
          </a:xfrm>
        </p:spPr>
        <p:txBody>
          <a:bodyPr/>
          <a:lstStyle/>
          <a:p>
            <a:r>
              <a:rPr lang="en-US" dirty="0"/>
              <a:t>CNS is a fixed volume that reaches 80% of adult volume by age 3 years,</a:t>
            </a:r>
          </a:p>
          <a:p>
            <a:pPr lvl="1"/>
            <a:r>
              <a:rPr lang="en-US" dirty="0"/>
              <a:t>Intrathecal (IT) chemotherapy dose is based on age</a:t>
            </a:r>
          </a:p>
          <a:p>
            <a:pPr lvl="1"/>
            <a:r>
              <a:rPr lang="en-US" dirty="0"/>
              <a:t>IT MTX dosing based on BSA, children &lt; 18 months had higher rate of isolated CNS  relapse </a:t>
            </a:r>
            <a:r>
              <a:rPr lang="en-US" sz="1600" dirty="0"/>
              <a:t>Bleyer et al Cancer Treatment Reports, 1977  61: 1419-25;    Bleyer et al , 1983, JCO 1:317-25.</a:t>
            </a:r>
          </a:p>
          <a:p>
            <a:r>
              <a:rPr lang="en-US" dirty="0"/>
              <a:t>Cerebrospinal Fluid </a:t>
            </a:r>
          </a:p>
          <a:p>
            <a:pPr lvl="1"/>
            <a:r>
              <a:rPr lang="en-US" dirty="0"/>
              <a:t>Volume is 135 -150 mL</a:t>
            </a:r>
          </a:p>
          <a:p>
            <a:pPr lvl="1"/>
            <a:r>
              <a:rPr lang="en-US" dirty="0"/>
              <a:t>Produced in choroid plexus and ependyma of ventricles at rate of 0.35-0.4 mL/min</a:t>
            </a:r>
          </a:p>
          <a:p>
            <a:pPr lvl="1"/>
            <a:r>
              <a:rPr lang="en-US" dirty="0"/>
              <a:t>Flow via pulsatile motion synchronized with cardiac systole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F977B0-5150-5F4C-9F24-E0EC3774E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030105"/>
              </p:ext>
            </p:extLst>
          </p:nvPr>
        </p:nvGraphicFramePr>
        <p:xfrm>
          <a:off x="1954658" y="4311467"/>
          <a:ext cx="7696200" cy="2346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Age (years)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Methotrexate (mg)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Cytarabine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(mg)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&lt;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≥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147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AA1D-CAF0-0245-A597-70D24443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77448"/>
            <a:ext cx="11610109" cy="1325563"/>
          </a:xfrm>
        </p:spPr>
        <p:txBody>
          <a:bodyPr/>
          <a:lstStyle/>
          <a:p>
            <a:pPr algn="ctr"/>
            <a:r>
              <a:rPr lang="en-US" dirty="0"/>
              <a:t>Cytotoxic vs Targeted Chemotherapy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99431-E663-894E-A5DE-4190CF54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1253331"/>
            <a:ext cx="11610109" cy="4351338"/>
          </a:xfrm>
        </p:spPr>
        <p:txBody>
          <a:bodyPr/>
          <a:lstStyle/>
          <a:p>
            <a:r>
              <a:rPr lang="en-US" dirty="0"/>
              <a:t>Chemotherapy: drugs that are administered to treat cancer</a:t>
            </a:r>
          </a:p>
          <a:p>
            <a:r>
              <a:rPr lang="en-US" dirty="0"/>
              <a:t>Cytotoxic Therapy refers to ability to directly kill cancer cells through non-specific  mechanisms of action such as induction of  DNA damage and apoptosis that result in cell death</a:t>
            </a:r>
          </a:p>
          <a:p>
            <a:pPr lvl="1"/>
            <a:r>
              <a:rPr lang="en-US" dirty="0"/>
              <a:t>Non-selective: both cancer and rapidly dividing normal cells are affected</a:t>
            </a:r>
          </a:p>
          <a:p>
            <a:pPr lvl="1"/>
            <a:r>
              <a:rPr lang="en-US" dirty="0"/>
              <a:t>Usually myelosuppressive (except for vincristine)</a:t>
            </a:r>
          </a:p>
          <a:p>
            <a:pPr lvl="1"/>
            <a:r>
              <a:rPr lang="en-US" dirty="0"/>
              <a:t>Ability to target cytotoxic drugs to cell surface antigens : Antibody Drug Conjugates </a:t>
            </a:r>
          </a:p>
          <a:p>
            <a:r>
              <a:rPr lang="en-US" dirty="0"/>
              <a:t>Molecularly Targeted Therapy refers to drugs that interfere with pathways critical to oncogenic phenotype of cancer cells</a:t>
            </a:r>
          </a:p>
          <a:p>
            <a:pPr lvl="1"/>
            <a:r>
              <a:rPr lang="en-US" dirty="0"/>
              <a:t>Greater selectivity for cancer cells alters  side effect profile (class effect toxicities)</a:t>
            </a:r>
          </a:p>
          <a:p>
            <a:pPr lvl="1"/>
            <a:r>
              <a:rPr lang="en-US" dirty="0"/>
              <a:t>Non- myelosuppressive or minimally myelosuppressive </a:t>
            </a:r>
          </a:p>
        </p:txBody>
      </p:sp>
    </p:spTree>
    <p:extLst>
      <p:ext uri="{BB962C8B-B14F-4D97-AF65-F5344CB8AC3E}">
        <p14:creationId xmlns:p14="http://schemas.microsoft.com/office/powerpoint/2010/main" val="1422193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BD83-5A87-BF4A-B48A-6018F7F75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89" y="0"/>
            <a:ext cx="11610109" cy="1325563"/>
          </a:xfrm>
        </p:spPr>
        <p:txBody>
          <a:bodyPr/>
          <a:lstStyle/>
          <a:p>
            <a:pPr algn="ctr"/>
            <a:r>
              <a:rPr lang="en-US" dirty="0"/>
              <a:t>Principles of  Chemotherapy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2EC71-B5BE-DF4A-978C-0E58744BA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89" y="931771"/>
            <a:ext cx="1182586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Goal of curative therapy is to eradicate malignant cells and precursors</a:t>
            </a:r>
          </a:p>
          <a:p>
            <a:pPr marL="0" indent="0">
              <a:buNone/>
            </a:pPr>
            <a:r>
              <a:rPr lang="en-US" sz="3200" b="1" dirty="0"/>
              <a:t>Goldie-</a:t>
            </a:r>
            <a:r>
              <a:rPr lang="en-US" sz="3200" b="1" dirty="0" err="1"/>
              <a:t>Coldman</a:t>
            </a:r>
            <a:r>
              <a:rPr lang="en-US" sz="3200" b="1" dirty="0"/>
              <a:t> Hypothesis </a:t>
            </a:r>
          </a:p>
          <a:p>
            <a:pPr lvl="1"/>
            <a:r>
              <a:rPr lang="en-US" sz="2800" dirty="0"/>
              <a:t>Cancer cells mutate and become resistance to therapy at a rate  that depends on the cancer’s inherent genetic instability</a:t>
            </a:r>
          </a:p>
          <a:p>
            <a:pPr lvl="1"/>
            <a:r>
              <a:rPr lang="en-US" sz="2800" dirty="0"/>
              <a:t>Probability that a cancer contains a resistant clone is dependent on the mutation rate and size of the tumor </a:t>
            </a:r>
          </a:p>
          <a:p>
            <a:pPr lvl="1"/>
            <a:r>
              <a:rPr lang="en-US" sz="2800" dirty="0"/>
              <a:t>Even when tumor burden is low there is  likely to be at least one drug resistant clone</a:t>
            </a:r>
            <a:endParaRPr lang="en-US" dirty="0"/>
          </a:p>
          <a:p>
            <a:pPr marL="0" indent="0">
              <a:buNone/>
            </a:pPr>
            <a:r>
              <a:rPr lang="en-US" sz="3200" dirty="0"/>
              <a:t>Three Basic Principles of Chemotherapy for Cancer in Children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Combination Therapy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Adjuvant  Chemotherapy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Dose Intensity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89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7511-5026-4D83-8E58-9B4A80FF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8255"/>
            <a:ext cx="11610109" cy="1325563"/>
          </a:xfrm>
        </p:spPr>
        <p:txBody>
          <a:bodyPr/>
          <a:lstStyle/>
          <a:p>
            <a:pPr algn="ctr"/>
            <a:r>
              <a:rPr lang="en-US" dirty="0"/>
              <a:t>Principle 1: Combination Chemotherapy Regimens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25D41-78D8-42CD-8E5D-ED9206F50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1253331"/>
            <a:ext cx="11610109" cy="4351338"/>
          </a:xfrm>
        </p:spPr>
        <p:txBody>
          <a:bodyPr/>
          <a:lstStyle/>
          <a:p>
            <a:r>
              <a:rPr lang="en-US" dirty="0"/>
              <a:t>Concurrent administration of multiple anticancer drugs with non-overlapping  mechanism of action and non-overlapping toxicity profiles</a:t>
            </a:r>
          </a:p>
          <a:p>
            <a:pPr lvl="1"/>
            <a:r>
              <a:rPr lang="en-US" dirty="0"/>
              <a:t>Overcome resistance to individual drugs  in  newly diagnosed cancer and prevent development of resistance during therapy (Goldie </a:t>
            </a:r>
            <a:r>
              <a:rPr lang="en-US" dirty="0" err="1"/>
              <a:t>Coldman</a:t>
            </a:r>
            <a:r>
              <a:rPr lang="en-US" dirty="0"/>
              <a:t> Hypothesis)</a:t>
            </a:r>
          </a:p>
          <a:p>
            <a:pPr lvl="1"/>
            <a:r>
              <a:rPr lang="en-US" dirty="0"/>
              <a:t>Acute Lymphoblastic Leukemia: transient response rates of 60% with single agents (MTX, MP, Prednisone, VCR, </a:t>
            </a:r>
            <a:r>
              <a:rPr lang="en-US" dirty="0" err="1"/>
              <a:t>Dauno</a:t>
            </a:r>
            <a:r>
              <a:rPr lang="en-US"/>
              <a:t>, or L-ASP</a:t>
            </a:r>
            <a:r>
              <a:rPr lang="en-US" dirty="0"/>
              <a:t>); 3-4 drug combination induction regimens produce  durable response rate of 95% </a:t>
            </a:r>
          </a:p>
          <a:p>
            <a:r>
              <a:rPr lang="en-US" dirty="0"/>
              <a:t>Selection of Combination Agents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dirty="0"/>
              <a:t>Activity in advanced disease (phase II)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dirty="0"/>
              <a:t>Non-cross-resistant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dirty="0"/>
              <a:t>Additive or synergistic mechanism of action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dirty="0"/>
              <a:t>Non-overlapping toxicity spectra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28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8935-1D63-484A-8B08-00A065EA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4" y="0"/>
            <a:ext cx="11610109" cy="1325563"/>
          </a:xfrm>
        </p:spPr>
        <p:txBody>
          <a:bodyPr/>
          <a:lstStyle/>
          <a:p>
            <a:r>
              <a:rPr lang="en-US" dirty="0"/>
              <a:t>Principle 2: Adjuvant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52B77-0E37-A543-AC41-4B81FFA0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351"/>
            <a:ext cx="11901057" cy="4351338"/>
          </a:xfrm>
        </p:spPr>
        <p:txBody>
          <a:bodyPr/>
          <a:lstStyle/>
          <a:p>
            <a:r>
              <a:rPr lang="en-US" u="sng" dirty="0"/>
              <a:t>Adjuvant Setting</a:t>
            </a:r>
            <a:r>
              <a:rPr lang="en-US" dirty="0"/>
              <a:t>: Administration of chemotherapy when disease burden is  minimal but risk of recurrence is high (Goldie-</a:t>
            </a:r>
            <a:r>
              <a:rPr lang="en-US" dirty="0" err="1"/>
              <a:t>Coldman</a:t>
            </a:r>
            <a:r>
              <a:rPr lang="en-US" dirty="0"/>
              <a:t> Hypothesis)</a:t>
            </a:r>
          </a:p>
          <a:p>
            <a:pPr lvl="1"/>
            <a:r>
              <a:rPr lang="en-US" dirty="0"/>
              <a:t>Continuation of system therapy after local control in  localized cancer</a:t>
            </a:r>
          </a:p>
          <a:p>
            <a:pPr lvl="2"/>
            <a:r>
              <a:rPr lang="en-US" dirty="0"/>
              <a:t>Osteosarcoma:  Improved 3 y  EFS when chemotherapy administered after complete resection of localized tumor (20% surgery alone vs 65% surgery + chemotherapy)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cs typeface="Calibri" panose="020F0502020204030204" pitchFamily="34" charset="0"/>
              </a:rPr>
              <a:t>Eilber</a:t>
            </a:r>
            <a:r>
              <a:rPr lang="en-US" sz="1800" dirty="0">
                <a:solidFill>
                  <a:schemeClr val="tx2"/>
                </a:solidFill>
                <a:cs typeface="Calibri" panose="020F0502020204030204" pitchFamily="34" charset="0"/>
              </a:rPr>
              <a:t> et al J Clin Oncol 1987;5:21-6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Maintenance Therapy</a:t>
            </a:r>
          </a:p>
          <a:p>
            <a:pPr lvl="2">
              <a:spcBef>
                <a:spcPts val="0"/>
              </a:spcBef>
            </a:pPr>
            <a:r>
              <a:rPr lang="en-US" dirty="0"/>
              <a:t>ALL: Methotrexate, 6-Mercopatopurine</a:t>
            </a:r>
          </a:p>
          <a:p>
            <a:pPr lvl="2">
              <a:spcBef>
                <a:spcPts val="0"/>
              </a:spcBef>
            </a:pPr>
            <a:r>
              <a:rPr lang="en-US" dirty="0"/>
              <a:t>RMS: vinorelbine + cyclophosphamide. (</a:t>
            </a:r>
            <a:r>
              <a:rPr lang="en-US" sz="1800" i="1" dirty="0" err="1"/>
              <a:t>Bisogno</a:t>
            </a:r>
            <a:r>
              <a:rPr lang="en-US" sz="1800" i="1" dirty="0"/>
              <a:t> G et al , Lancet Oncology 2019, 20:1566-75)</a:t>
            </a:r>
          </a:p>
          <a:p>
            <a:r>
              <a:rPr lang="en-US" u="sng" dirty="0"/>
              <a:t>Neoadjuvant Setting</a:t>
            </a:r>
            <a:r>
              <a:rPr lang="en-US" dirty="0"/>
              <a:t>: Administration of systemic chemotherapy prior to definitive local control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Reduce tumor burden at the primary site prior to definitive local therapy (surgery/radiation)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Control disease not amenable to local therapy (metastases)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Assess the sensitivity of the tumor to chemotherapy by  measuring tumor response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5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8935-1D63-484A-8B08-00A065EA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18255"/>
            <a:ext cx="11610109" cy="1325563"/>
          </a:xfrm>
        </p:spPr>
        <p:txBody>
          <a:bodyPr/>
          <a:lstStyle/>
          <a:p>
            <a:r>
              <a:rPr lang="en-US" dirty="0"/>
              <a:t>Principle 3: Dose Intensity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52B77-0E37-A543-AC41-4B81FFA0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1100750"/>
            <a:ext cx="11610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Maximize the Dose </a:t>
            </a:r>
            <a:r>
              <a:rPr lang="en-US" u="sng" dirty="0"/>
              <a:t>Rate</a:t>
            </a:r>
            <a:r>
              <a:rPr lang="en-US" dirty="0"/>
              <a:t> of chemotherapy</a:t>
            </a:r>
          </a:p>
          <a:p>
            <a:pPr indent="231775"/>
            <a:r>
              <a:rPr lang="en-US" dirty="0"/>
              <a:t>Highest possible dose at the shortest tolerable interval</a:t>
            </a:r>
          </a:p>
          <a:p>
            <a:pPr marL="460375" indent="-230188"/>
            <a:r>
              <a:rPr lang="en-US" dirty="0"/>
              <a:t>Calculated by normalizing the dose rate (mg/m</a:t>
            </a:r>
            <a:r>
              <a:rPr lang="en-US" baseline="30000" dirty="0"/>
              <a:t>2</a:t>
            </a:r>
            <a:r>
              <a:rPr lang="en-US" dirty="0"/>
              <a:t>/week) for a drug and comparing to the dose rate of a reference drug  or prior regimen.</a:t>
            </a:r>
          </a:p>
          <a:p>
            <a:pPr marL="460375" indent="-230188"/>
            <a:r>
              <a:rPr lang="en-US" dirty="0"/>
              <a:t>Examples: </a:t>
            </a:r>
          </a:p>
          <a:p>
            <a:pPr marL="917575" lvl="1" indent="-230188"/>
            <a:r>
              <a:rPr lang="en-US" dirty="0"/>
              <a:t>Interval Compression improved EFS in localized EWS </a:t>
            </a:r>
            <a:r>
              <a:rPr lang="en-US" sz="1800" dirty="0"/>
              <a:t>(</a:t>
            </a:r>
            <a:r>
              <a:rPr lang="en-US" sz="1800" i="1" dirty="0" err="1"/>
              <a:t>Womer</a:t>
            </a:r>
            <a:r>
              <a:rPr lang="en-US" sz="1800" i="1" dirty="0"/>
              <a:t> et al JCO 2012: 30:4148-54) </a:t>
            </a:r>
          </a:p>
          <a:p>
            <a:pPr marL="917575" lvl="1" indent="-230188"/>
            <a:r>
              <a:rPr lang="en-US" sz="2000" dirty="0"/>
              <a:t>Dose intensity of  4 drug induction in NBL correlates with  response and survival </a:t>
            </a:r>
            <a:r>
              <a:rPr lang="en-US" sz="1800" dirty="0"/>
              <a:t>(</a:t>
            </a:r>
            <a:r>
              <a:rPr lang="en-US" sz="1800" i="1" dirty="0"/>
              <a:t>Cheung et al JCO 1991, 9:1050-1058). </a:t>
            </a:r>
          </a:p>
          <a:p>
            <a:pPr marL="917575" lvl="1" indent="-230188"/>
            <a:r>
              <a:rPr lang="en-US" sz="2000" dirty="0"/>
              <a:t>Children with ALL have improved survival with standard dose vs half dose MTX and MP in maintenance.   (</a:t>
            </a:r>
            <a:r>
              <a:rPr lang="en-US" sz="1800" i="1" dirty="0" err="1"/>
              <a:t>Pinkle</a:t>
            </a:r>
            <a:r>
              <a:rPr lang="en-US" sz="1800" i="1" dirty="0"/>
              <a:t> </a:t>
            </a:r>
            <a:r>
              <a:rPr lang="en-US" sz="1800" i="1" dirty="0" err="1"/>
              <a:t>et.al</a:t>
            </a:r>
            <a:r>
              <a:rPr lang="en-US" sz="1800" i="1" dirty="0"/>
              <a:t> Cancer 1971,  27:247-256.)</a:t>
            </a:r>
          </a:p>
          <a:p>
            <a:pPr marL="23018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87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une Won\Desktop\ASPHO_PPTbkgd.jpg">
            <a:extLst>
              <a:ext uri="{FF2B5EF4-FFF2-40B4-BE49-F238E27FC236}">
                <a16:creationId xmlns:a16="http://schemas.microsoft.com/office/drawing/2014/main" id="{CD4421AA-98EB-D749-A031-38E604562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240255" y="-2817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">
            <a:extLst>
              <a:ext uri="{FF2B5EF4-FFF2-40B4-BE49-F238E27FC236}">
                <a16:creationId xmlns:a16="http://schemas.microsoft.com/office/drawing/2014/main" id="{D1AA7EC1-DC3A-0244-931A-D1335665865F}"/>
              </a:ext>
            </a:extLst>
          </p:cNvPr>
          <p:cNvGrpSpPr>
            <a:grpSpLocks/>
          </p:cNvGrpSpPr>
          <p:nvPr/>
        </p:nvGrpSpPr>
        <p:grpSpPr bwMode="auto">
          <a:xfrm>
            <a:off x="4750920" y="2845353"/>
            <a:ext cx="1524000" cy="1728788"/>
            <a:chOff x="3792" y="1784"/>
            <a:chExt cx="960" cy="108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22D843B3-812E-904A-A53A-DA8BB3827C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784"/>
              <a:ext cx="960" cy="1089"/>
              <a:chOff x="3792" y="1784"/>
              <a:chExt cx="960" cy="1089"/>
            </a:xfrm>
          </p:grpSpPr>
          <p:sp>
            <p:nvSpPr>
              <p:cNvPr id="10" name="Arc 5">
                <a:extLst>
                  <a:ext uri="{FF2B5EF4-FFF2-40B4-BE49-F238E27FC236}">
                    <a16:creationId xmlns:a16="http://schemas.microsoft.com/office/drawing/2014/main" id="{3C5C39EA-3B40-3646-9209-83069081E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1784"/>
                <a:ext cx="576" cy="7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Text Box 6">
                <a:extLst>
                  <a:ext uri="{FF2B5EF4-FFF2-40B4-BE49-F238E27FC236}">
                    <a16:creationId xmlns:a16="http://schemas.microsoft.com/office/drawing/2014/main" id="{0F7677B2-1E41-BB49-A88D-7B93DD02BD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2640"/>
                <a:ext cx="624" cy="2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RNA</a:t>
                </a:r>
              </a:p>
            </p:txBody>
          </p:sp>
        </p:grp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4C71BFBF-E7E4-8A4C-8228-30B3F0159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544"/>
              <a:ext cx="0" cy="96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65E103E3-9C44-E94A-A66A-F26607508D4C}"/>
              </a:ext>
            </a:extLst>
          </p:cNvPr>
          <p:cNvGrpSpPr>
            <a:grpSpLocks/>
          </p:cNvGrpSpPr>
          <p:nvPr/>
        </p:nvGrpSpPr>
        <p:grpSpPr bwMode="auto">
          <a:xfrm>
            <a:off x="3379320" y="4585254"/>
            <a:ext cx="2286000" cy="1373188"/>
            <a:chOff x="2928" y="2880"/>
            <a:chExt cx="1440" cy="865"/>
          </a:xfrm>
        </p:grpSpPr>
        <p:grpSp>
          <p:nvGrpSpPr>
            <p:cNvPr id="13" name="Group 9">
              <a:extLst>
                <a:ext uri="{FF2B5EF4-FFF2-40B4-BE49-F238E27FC236}">
                  <a16:creationId xmlns:a16="http://schemas.microsoft.com/office/drawing/2014/main" id="{44D37815-51F7-364D-BAD2-8C13B16A56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880"/>
              <a:ext cx="1440" cy="865"/>
              <a:chOff x="2928" y="2880"/>
              <a:chExt cx="1440" cy="865"/>
            </a:xfrm>
          </p:grpSpPr>
          <p:sp>
            <p:nvSpPr>
              <p:cNvPr id="15" name="Arc 10">
                <a:extLst>
                  <a:ext uri="{FF2B5EF4-FFF2-40B4-BE49-F238E27FC236}">
                    <a16:creationId xmlns:a16="http://schemas.microsoft.com/office/drawing/2014/main" id="{E5E7962D-F068-C34C-8906-D180DB24F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3512"/>
                <a:ext cx="768" cy="233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sq">
                <a:noFill/>
                <a:round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Protein</a:t>
                </a:r>
              </a:p>
            </p:txBody>
          </p:sp>
          <p:sp>
            <p:nvSpPr>
              <p:cNvPr id="16" name="Arc 11">
                <a:extLst>
                  <a:ext uri="{FF2B5EF4-FFF2-40B4-BE49-F238E27FC236}">
                    <a16:creationId xmlns:a16="http://schemas.microsoft.com/office/drawing/2014/main" id="{1E08FE20-89DA-5C44-B191-80DB558C9DD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744" y="2880"/>
                <a:ext cx="624" cy="776"/>
              </a:xfrm>
              <a:custGeom>
                <a:avLst/>
                <a:gdLst>
                  <a:gd name="T0" fmla="*/ 0 w 21591"/>
                  <a:gd name="T1" fmla="*/ 0 h 21600"/>
                  <a:gd name="T2" fmla="*/ 0 w 21591"/>
                  <a:gd name="T3" fmla="*/ 0 h 21600"/>
                  <a:gd name="T4" fmla="*/ 0 w 2159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1"/>
                  <a:gd name="T10" fmla="*/ 0 h 21600"/>
                  <a:gd name="T11" fmla="*/ 21591 w 215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1" h="21600" fill="none" extrusionOk="0">
                    <a:moveTo>
                      <a:pt x="0" y="0"/>
                    </a:moveTo>
                    <a:cubicBezTo>
                      <a:pt x="11694" y="0"/>
                      <a:pt x="21265" y="9307"/>
                      <a:pt x="21591" y="20997"/>
                    </a:cubicBezTo>
                  </a:path>
                  <a:path w="21591" h="21600" stroke="0" extrusionOk="0">
                    <a:moveTo>
                      <a:pt x="0" y="0"/>
                    </a:moveTo>
                    <a:cubicBezTo>
                      <a:pt x="11694" y="0"/>
                      <a:pt x="21265" y="9307"/>
                      <a:pt x="21591" y="20997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F6EC7025-90B3-A14C-AAAD-9FDC9E253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56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BF85369C-FFEB-4F43-AFD1-9A0114C0D2DF}"/>
              </a:ext>
            </a:extLst>
          </p:cNvPr>
          <p:cNvGrpSpPr>
            <a:grpSpLocks/>
          </p:cNvGrpSpPr>
          <p:nvPr/>
        </p:nvGrpSpPr>
        <p:grpSpPr bwMode="auto">
          <a:xfrm>
            <a:off x="3226920" y="2311952"/>
            <a:ext cx="1600200" cy="1143000"/>
            <a:chOff x="2832" y="1448"/>
            <a:chExt cx="1008" cy="720"/>
          </a:xfrm>
        </p:grpSpPr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5D092AC6-A826-1341-BA56-268AE8AEAC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1448"/>
              <a:ext cx="1008" cy="720"/>
              <a:chOff x="2832" y="1448"/>
              <a:chExt cx="1008" cy="720"/>
            </a:xfrm>
          </p:grpSpPr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D976871E-E106-5649-88AD-9F29753B2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448"/>
                <a:ext cx="720" cy="720"/>
              </a:xfrm>
              <a:prstGeom prst="ellips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21" name="Text Box 16">
                <a:extLst>
                  <a:ext uri="{FF2B5EF4-FFF2-40B4-BE49-F238E27FC236}">
                    <a16:creationId xmlns:a16="http://schemas.microsoft.com/office/drawing/2014/main" id="{82718CD3-5B13-1449-8307-B52B207A85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640"/>
                <a:ext cx="624" cy="2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DNA</a:t>
                </a:r>
              </a:p>
            </p:txBody>
          </p:sp>
        </p:grp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C16A1ABD-7C20-1A48-BAE7-C9B6C6048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" y="1600"/>
              <a:ext cx="40" cy="84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id="{91965795-9E4D-944E-A52F-678D644CFC5B}"/>
              </a:ext>
            </a:extLst>
          </p:cNvPr>
          <p:cNvGrpSpPr>
            <a:grpSpLocks/>
          </p:cNvGrpSpPr>
          <p:nvPr/>
        </p:nvGrpSpPr>
        <p:grpSpPr bwMode="auto">
          <a:xfrm>
            <a:off x="2922121" y="3405741"/>
            <a:ext cx="2016125" cy="1868487"/>
            <a:chOff x="2640" y="2137"/>
            <a:chExt cx="1270" cy="1177"/>
          </a:xfrm>
        </p:grpSpPr>
        <p:grpSp>
          <p:nvGrpSpPr>
            <p:cNvPr id="23" name="Group 19">
              <a:extLst>
                <a:ext uri="{FF2B5EF4-FFF2-40B4-BE49-F238E27FC236}">
                  <a16:creationId xmlns:a16="http://schemas.microsoft.com/office/drawing/2014/main" id="{DA9E63F8-E46A-2744-A09E-732F1CCC5B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137"/>
              <a:ext cx="1270" cy="1177"/>
              <a:chOff x="2640" y="2137"/>
              <a:chExt cx="1270" cy="1177"/>
            </a:xfrm>
          </p:grpSpPr>
          <p:grpSp>
            <p:nvGrpSpPr>
              <p:cNvPr id="25" name="Group 20">
                <a:extLst>
                  <a:ext uri="{FF2B5EF4-FFF2-40B4-BE49-F238E27FC236}">
                    <a16:creationId xmlns:a16="http://schemas.microsoft.com/office/drawing/2014/main" id="{877C2916-1209-0C4F-9D81-85ED23BA3B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0" y="2552"/>
                <a:ext cx="336" cy="447"/>
                <a:chOff x="4272" y="2592"/>
                <a:chExt cx="336" cy="447"/>
              </a:xfrm>
            </p:grpSpPr>
            <p:sp>
              <p:nvSpPr>
                <p:cNvPr id="31" name="Arc 21">
                  <a:extLst>
                    <a:ext uri="{FF2B5EF4-FFF2-40B4-BE49-F238E27FC236}">
                      <a16:creationId xmlns:a16="http://schemas.microsoft.com/office/drawing/2014/main" id="{1DFF9087-A6AA-6941-A29B-C75EBE0C51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272" y="2640"/>
                  <a:ext cx="144" cy="399"/>
                </a:xfrm>
                <a:custGeom>
                  <a:avLst/>
                  <a:gdLst>
                    <a:gd name="T0" fmla="*/ 0 w 21600"/>
                    <a:gd name="T1" fmla="*/ 0 h 17952"/>
                    <a:gd name="T2" fmla="*/ 0 w 21600"/>
                    <a:gd name="T3" fmla="*/ 0 h 17952"/>
                    <a:gd name="T4" fmla="*/ 0 w 21600"/>
                    <a:gd name="T5" fmla="*/ 0 h 1795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7952"/>
                    <a:gd name="T11" fmla="*/ 21600 w 21600"/>
                    <a:gd name="T12" fmla="*/ 17952 h 179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7952" fill="none" extrusionOk="0">
                      <a:moveTo>
                        <a:pt x="12011" y="-1"/>
                      </a:moveTo>
                      <a:cubicBezTo>
                        <a:pt x="18003" y="4008"/>
                        <a:pt x="21600" y="10742"/>
                        <a:pt x="21600" y="17952"/>
                      </a:cubicBezTo>
                    </a:path>
                    <a:path w="21600" h="17952" stroke="0" extrusionOk="0">
                      <a:moveTo>
                        <a:pt x="12011" y="-1"/>
                      </a:moveTo>
                      <a:cubicBezTo>
                        <a:pt x="18003" y="4008"/>
                        <a:pt x="21600" y="10742"/>
                        <a:pt x="21600" y="17952"/>
                      </a:cubicBezTo>
                      <a:lnTo>
                        <a:pt x="0" y="17952"/>
                      </a:lnTo>
                      <a:lnTo>
                        <a:pt x="12011" y="-1"/>
                      </a:lnTo>
                      <a:close/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/>
                    <a:t> </a:t>
                  </a:r>
                </a:p>
              </p:txBody>
            </p:sp>
            <p:sp>
              <p:nvSpPr>
                <p:cNvPr id="32" name="Arc 22">
                  <a:extLst>
                    <a:ext uri="{FF2B5EF4-FFF2-40B4-BE49-F238E27FC236}">
                      <a16:creationId xmlns:a16="http://schemas.microsoft.com/office/drawing/2014/main" id="{D2ACC69F-CEE6-8345-831C-469DCD035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4416" y="2592"/>
                  <a:ext cx="192" cy="432"/>
                </a:xfrm>
                <a:custGeom>
                  <a:avLst/>
                  <a:gdLst>
                    <a:gd name="T0" fmla="*/ 0 w 21600"/>
                    <a:gd name="T1" fmla="*/ 0 h 17952"/>
                    <a:gd name="T2" fmla="*/ 0 w 21600"/>
                    <a:gd name="T3" fmla="*/ 0 h 17952"/>
                    <a:gd name="T4" fmla="*/ 0 w 21600"/>
                    <a:gd name="T5" fmla="*/ 0 h 1795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7952"/>
                    <a:gd name="T11" fmla="*/ 21600 w 21600"/>
                    <a:gd name="T12" fmla="*/ 17952 h 179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7952" fill="none" extrusionOk="0">
                      <a:moveTo>
                        <a:pt x="12011" y="-1"/>
                      </a:moveTo>
                      <a:cubicBezTo>
                        <a:pt x="18003" y="4008"/>
                        <a:pt x="21600" y="10742"/>
                        <a:pt x="21600" y="17952"/>
                      </a:cubicBezTo>
                    </a:path>
                    <a:path w="21600" h="17952" stroke="0" extrusionOk="0">
                      <a:moveTo>
                        <a:pt x="12011" y="-1"/>
                      </a:moveTo>
                      <a:cubicBezTo>
                        <a:pt x="18003" y="4008"/>
                        <a:pt x="21600" y="10742"/>
                        <a:pt x="21600" y="17952"/>
                      </a:cubicBezTo>
                      <a:lnTo>
                        <a:pt x="0" y="17952"/>
                      </a:lnTo>
                      <a:lnTo>
                        <a:pt x="12011" y="-1"/>
                      </a:lnTo>
                      <a:close/>
                    </a:path>
                  </a:pathLst>
                </a:cu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Arc 23">
                <a:extLst>
                  <a:ext uri="{FF2B5EF4-FFF2-40B4-BE49-F238E27FC236}">
                    <a16:creationId xmlns:a16="http://schemas.microsoft.com/office/drawing/2014/main" id="{4E09E211-9BEC-A247-A30B-925F93A76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2137"/>
                <a:ext cx="215" cy="432"/>
              </a:xfrm>
              <a:custGeom>
                <a:avLst/>
                <a:gdLst>
                  <a:gd name="T0" fmla="*/ 0 w 19385"/>
                  <a:gd name="T1" fmla="*/ 0 h 21600"/>
                  <a:gd name="T2" fmla="*/ 0 w 19385"/>
                  <a:gd name="T3" fmla="*/ 0 h 21600"/>
                  <a:gd name="T4" fmla="*/ 0 w 193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385"/>
                  <a:gd name="T10" fmla="*/ 0 h 21600"/>
                  <a:gd name="T11" fmla="*/ 19385 w 193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85" h="21600" fill="none" extrusionOk="0">
                    <a:moveTo>
                      <a:pt x="0" y="0"/>
                    </a:moveTo>
                    <a:cubicBezTo>
                      <a:pt x="8234" y="0"/>
                      <a:pt x="15753" y="4682"/>
                      <a:pt x="19385" y="12072"/>
                    </a:cubicBezTo>
                  </a:path>
                  <a:path w="19385" h="21600" stroke="0" extrusionOk="0">
                    <a:moveTo>
                      <a:pt x="0" y="0"/>
                    </a:moveTo>
                    <a:cubicBezTo>
                      <a:pt x="8234" y="0"/>
                      <a:pt x="15753" y="4682"/>
                      <a:pt x="19385" y="12072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A0ADDAB6-8B1A-4149-B483-B47026E97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4" y="2552"/>
                <a:ext cx="0" cy="144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Text Box 25">
                <a:extLst>
                  <a:ext uri="{FF2B5EF4-FFF2-40B4-BE49-F238E27FC236}">
                    <a16:creationId xmlns:a16="http://schemas.microsoft.com/office/drawing/2014/main" id="{4D00D137-5DF0-F64A-AB12-6716FFA36E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2360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/>
                  <a:t>Purines</a:t>
                </a:r>
              </a:p>
            </p:txBody>
          </p:sp>
          <p:sp>
            <p:nvSpPr>
              <p:cNvPr id="29" name="Text Box 26">
                <a:extLst>
                  <a:ext uri="{FF2B5EF4-FFF2-40B4-BE49-F238E27FC236}">
                    <a16:creationId xmlns:a16="http://schemas.microsoft.com/office/drawing/2014/main" id="{A459EC54-C676-D940-9B35-0C78DC810D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2984"/>
                <a:ext cx="70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/>
                  <a:t>De novo Synthesis</a:t>
                </a:r>
              </a:p>
            </p:txBody>
          </p:sp>
          <p:sp>
            <p:nvSpPr>
              <p:cNvPr id="30" name="Text Box 27">
                <a:extLst>
                  <a:ext uri="{FF2B5EF4-FFF2-40B4-BE49-F238E27FC236}">
                    <a16:creationId xmlns:a16="http://schemas.microsoft.com/office/drawing/2014/main" id="{27C7A272-A452-224C-A13B-558B25767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6" y="2984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/>
                  <a:t>Salvage Pathway</a:t>
                </a:r>
              </a:p>
            </p:txBody>
          </p:sp>
        </p:grpSp>
        <p:sp>
          <p:nvSpPr>
            <p:cNvPr id="24" name="Line 28">
              <a:extLst>
                <a:ext uri="{FF2B5EF4-FFF2-40B4-BE49-F238E27FC236}">
                  <a16:creationId xmlns:a16="http://schemas.microsoft.com/office/drawing/2014/main" id="{FE242F71-27B0-8C46-BDC8-F745DA0685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88" y="2152"/>
              <a:ext cx="80" cy="64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29">
            <a:extLst>
              <a:ext uri="{FF2B5EF4-FFF2-40B4-BE49-F238E27FC236}">
                <a16:creationId xmlns:a16="http://schemas.microsoft.com/office/drawing/2014/main" id="{4E9F932E-A1A7-F044-BEFA-F280591B9A72}"/>
              </a:ext>
            </a:extLst>
          </p:cNvPr>
          <p:cNvGrpSpPr>
            <a:grpSpLocks/>
          </p:cNvGrpSpPr>
          <p:nvPr/>
        </p:nvGrpSpPr>
        <p:grpSpPr bwMode="auto">
          <a:xfrm>
            <a:off x="636121" y="2089140"/>
            <a:ext cx="3136900" cy="1981200"/>
            <a:chOff x="1200" y="1344"/>
            <a:chExt cx="1976" cy="1248"/>
          </a:xfrm>
        </p:grpSpPr>
        <p:sp>
          <p:nvSpPr>
            <p:cNvPr id="34" name="Oval 30">
              <a:extLst>
                <a:ext uri="{FF2B5EF4-FFF2-40B4-BE49-F238E27FC236}">
                  <a16:creationId xmlns:a16="http://schemas.microsoft.com/office/drawing/2014/main" id="{1F3F9E16-654F-E348-9CE1-B314DDDE8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112"/>
              <a:ext cx="528" cy="432"/>
            </a:xfrm>
            <a:prstGeom prst="ellips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35" name="Line 31">
              <a:extLst>
                <a:ext uri="{FF2B5EF4-FFF2-40B4-BE49-F238E27FC236}">
                  <a16:creationId xmlns:a16="http://schemas.microsoft.com/office/drawing/2014/main" id="{8BDAF243-5F2D-C745-87F6-B3D77B3364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1920"/>
              <a:ext cx="576" cy="384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2">
              <a:extLst>
                <a:ext uri="{FF2B5EF4-FFF2-40B4-BE49-F238E27FC236}">
                  <a16:creationId xmlns:a16="http://schemas.microsoft.com/office/drawing/2014/main" id="{C0B20322-363F-0C43-A7CF-783BFB600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1640"/>
              <a:ext cx="384" cy="19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3">
              <a:extLst>
                <a:ext uri="{FF2B5EF4-FFF2-40B4-BE49-F238E27FC236}">
                  <a16:creationId xmlns:a16="http://schemas.microsoft.com/office/drawing/2014/main" id="{3558D3E0-C541-D346-8228-CAC55A646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448"/>
              <a:ext cx="912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4">
              <a:extLst>
                <a:ext uri="{FF2B5EF4-FFF2-40B4-BE49-F238E27FC236}">
                  <a16:creationId xmlns:a16="http://schemas.microsoft.com/office/drawing/2014/main" id="{31A9840B-A3B7-7949-B24A-6A37F840A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2" y="1448"/>
              <a:ext cx="14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5">
              <a:extLst>
                <a:ext uri="{FF2B5EF4-FFF2-40B4-BE49-F238E27FC236}">
                  <a16:creationId xmlns:a16="http://schemas.microsoft.com/office/drawing/2014/main" id="{30E4DDDC-A194-6B44-9732-40D7EF1B69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4" y="1644"/>
              <a:ext cx="76" cy="36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6">
              <a:extLst>
                <a:ext uri="{FF2B5EF4-FFF2-40B4-BE49-F238E27FC236}">
                  <a16:creationId xmlns:a16="http://schemas.microsoft.com/office/drawing/2014/main" id="{77E3CD9E-DFFC-0446-A70E-07D45453B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8" y="2116"/>
              <a:ext cx="4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7">
              <a:extLst>
                <a:ext uri="{FF2B5EF4-FFF2-40B4-BE49-F238E27FC236}">
                  <a16:creationId xmlns:a16="http://schemas.microsoft.com/office/drawing/2014/main" id="{353B543C-7C39-7848-9751-FD6F2FA84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0" y="2496"/>
              <a:ext cx="96" cy="4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38">
              <a:extLst>
                <a:ext uri="{FF2B5EF4-FFF2-40B4-BE49-F238E27FC236}">
                  <a16:creationId xmlns:a16="http://schemas.microsoft.com/office/drawing/2014/main" id="{B5F63E1F-E18E-3348-8C37-B8B566141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064"/>
              <a:ext cx="336" cy="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>
                  <a:cs typeface="Calibri" panose="020F0502020204030204" pitchFamily="34" charset="0"/>
                </a:rPr>
                <a:t>FH</a:t>
              </a:r>
              <a:r>
                <a:rPr lang="en-US" sz="1400" baseline="-25000" dirty="0">
                  <a:cs typeface="Calibri" panose="020F0502020204030204" pitchFamily="34" charset="0"/>
                </a:rPr>
                <a:t>2</a:t>
              </a:r>
              <a:endParaRPr lang="en-US" sz="1400" dirty="0">
                <a:cs typeface="Calibri" panose="020F0502020204030204" pitchFamily="34" charset="0"/>
              </a:endParaRPr>
            </a:p>
          </p:txBody>
        </p:sp>
        <p:sp>
          <p:nvSpPr>
            <p:cNvPr id="43" name="Text Box 39">
              <a:extLst>
                <a:ext uri="{FF2B5EF4-FFF2-40B4-BE49-F238E27FC236}">
                  <a16:creationId xmlns:a16="http://schemas.microsoft.com/office/drawing/2014/main" id="{37ECB593-83D9-B641-8650-A4BF25535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400"/>
              <a:ext cx="336" cy="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>
                  <a:cs typeface="Calibri" panose="020F0502020204030204" pitchFamily="34" charset="0"/>
                </a:rPr>
                <a:t>FH</a:t>
              </a:r>
              <a:r>
                <a:rPr lang="en-US" sz="1400" baseline="-25000" dirty="0">
                  <a:cs typeface="Calibri" panose="020F0502020204030204" pitchFamily="34" charset="0"/>
                </a:rPr>
                <a:t>4</a:t>
              </a:r>
              <a:endParaRPr lang="en-US" sz="1400" dirty="0">
                <a:cs typeface="Calibri" panose="020F0502020204030204" pitchFamily="34" charset="0"/>
              </a:endParaRPr>
            </a:p>
          </p:txBody>
        </p:sp>
        <p:sp>
          <p:nvSpPr>
            <p:cNvPr id="44" name="Text Box 40">
              <a:extLst>
                <a:ext uri="{FF2B5EF4-FFF2-40B4-BE49-F238E27FC236}">
                  <a16:creationId xmlns:a16="http://schemas.microsoft.com/office/drawing/2014/main" id="{D57954D8-489E-284E-BE25-0F18C8ED3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304"/>
              <a:ext cx="576" cy="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>
                  <a:cs typeface="Calibri" panose="020F0502020204030204" pitchFamily="34" charset="0"/>
                </a:rPr>
                <a:t>dUMP</a:t>
              </a:r>
            </a:p>
          </p:txBody>
        </p:sp>
        <p:sp>
          <p:nvSpPr>
            <p:cNvPr id="45" name="Text Box 41">
              <a:extLst>
                <a:ext uri="{FF2B5EF4-FFF2-40B4-BE49-F238E27FC236}">
                  <a16:creationId xmlns:a16="http://schemas.microsoft.com/office/drawing/2014/main" id="{DAD8EE9F-3527-FB46-8BC3-57E4B17C9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832"/>
              <a:ext cx="576" cy="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>
                  <a:cs typeface="Calibri" panose="020F0502020204030204" pitchFamily="34" charset="0"/>
                </a:rPr>
                <a:t>dTMP</a:t>
              </a:r>
            </a:p>
          </p:txBody>
        </p:sp>
        <p:sp>
          <p:nvSpPr>
            <p:cNvPr id="46" name="Text Box 42">
              <a:extLst>
                <a:ext uri="{FF2B5EF4-FFF2-40B4-BE49-F238E27FC236}">
                  <a16:creationId xmlns:a16="http://schemas.microsoft.com/office/drawing/2014/main" id="{9B17729B-A97D-D84F-A02A-27C0962B2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344"/>
              <a:ext cx="384" cy="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>
                  <a:cs typeface="Calibri" panose="020F0502020204030204" pitchFamily="34" charset="0"/>
                </a:rPr>
                <a:t>CMP</a:t>
              </a:r>
            </a:p>
          </p:txBody>
        </p:sp>
        <p:sp>
          <p:nvSpPr>
            <p:cNvPr id="47" name="Text Box 43">
              <a:extLst>
                <a:ext uri="{FF2B5EF4-FFF2-40B4-BE49-F238E27FC236}">
                  <a16:creationId xmlns:a16="http://schemas.microsoft.com/office/drawing/2014/main" id="{A139C0FC-2D8E-E24F-B6B0-FF4BE25D4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344"/>
              <a:ext cx="480" cy="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>
                  <a:cs typeface="Calibri" panose="020F0502020204030204" pitchFamily="34" charset="0"/>
                </a:rPr>
                <a:t>dCMP</a:t>
              </a:r>
            </a:p>
          </p:txBody>
        </p:sp>
        <p:sp>
          <p:nvSpPr>
            <p:cNvPr id="48" name="Line 44">
              <a:extLst>
                <a:ext uri="{FF2B5EF4-FFF2-40B4-BE49-F238E27FC236}">
                  <a16:creationId xmlns:a16="http://schemas.microsoft.com/office/drawing/2014/main" id="{F9C239AD-FB26-004F-873E-D1F020462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440"/>
              <a:ext cx="24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45">
            <a:extLst>
              <a:ext uri="{FF2B5EF4-FFF2-40B4-BE49-F238E27FC236}">
                <a16:creationId xmlns:a16="http://schemas.microsoft.com/office/drawing/2014/main" id="{DD475194-4619-0546-B2BE-8ACE4023674A}"/>
              </a:ext>
            </a:extLst>
          </p:cNvPr>
          <p:cNvGrpSpPr>
            <a:grpSpLocks/>
          </p:cNvGrpSpPr>
          <p:nvPr/>
        </p:nvGrpSpPr>
        <p:grpSpPr bwMode="auto">
          <a:xfrm>
            <a:off x="3785720" y="3442252"/>
            <a:ext cx="1879600" cy="939800"/>
            <a:chOff x="3184" y="2496"/>
            <a:chExt cx="1184" cy="592"/>
          </a:xfrm>
        </p:grpSpPr>
        <p:sp>
          <p:nvSpPr>
            <p:cNvPr id="50" name="Text Box 46">
              <a:extLst>
                <a:ext uri="{FF2B5EF4-FFF2-40B4-BE49-F238E27FC236}">
                  <a16:creationId xmlns:a16="http://schemas.microsoft.com/office/drawing/2014/main" id="{B7C6578E-38FF-AD41-A16A-5DE38EC32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688"/>
              <a:ext cx="576" cy="192"/>
            </a:xfrm>
            <a:prstGeom prst="rect">
              <a:avLst/>
            </a:prstGeom>
            <a:solidFill>
              <a:srgbClr val="800000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MP, TG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endParaRPr>
            </a:p>
          </p:txBody>
        </p:sp>
        <p:sp>
          <p:nvSpPr>
            <p:cNvPr id="51" name="Line 47">
              <a:extLst>
                <a:ext uri="{FF2B5EF4-FFF2-40B4-BE49-F238E27FC236}">
                  <a16:creationId xmlns:a16="http://schemas.microsoft.com/office/drawing/2014/main" id="{97B6631F-B5FC-7A47-AF03-6C1F62B65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2880"/>
              <a:ext cx="336" cy="192"/>
            </a:xfrm>
            <a:prstGeom prst="line">
              <a:avLst/>
            </a:prstGeom>
            <a:noFill/>
            <a:ln w="19050" cap="sq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48">
              <a:extLst>
                <a:ext uri="{FF2B5EF4-FFF2-40B4-BE49-F238E27FC236}">
                  <a16:creationId xmlns:a16="http://schemas.microsoft.com/office/drawing/2014/main" id="{9C5FEF17-6123-DF4D-8D6B-AAE0B71C9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3040"/>
              <a:ext cx="136" cy="48"/>
            </a:xfrm>
            <a:prstGeom prst="rect">
              <a:avLst/>
            </a:prstGeom>
            <a:solidFill>
              <a:srgbClr val="800000"/>
            </a:solidFill>
            <a:ln w="12700" cap="sq">
              <a:solidFill>
                <a:srgbClr val="8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53" name="Line 49">
              <a:extLst>
                <a:ext uri="{FF2B5EF4-FFF2-40B4-BE49-F238E27FC236}">
                  <a16:creationId xmlns:a16="http://schemas.microsoft.com/office/drawing/2014/main" id="{251EC072-F3F9-6540-853A-EFDFD175D0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64" y="2496"/>
              <a:ext cx="288" cy="192"/>
            </a:xfrm>
            <a:prstGeom prst="line">
              <a:avLst/>
            </a:prstGeom>
            <a:noFill/>
            <a:ln w="19050" cap="sq">
              <a:solidFill>
                <a:srgbClr val="80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rc 50">
              <a:extLst>
                <a:ext uri="{FF2B5EF4-FFF2-40B4-BE49-F238E27FC236}">
                  <a16:creationId xmlns:a16="http://schemas.microsoft.com/office/drawing/2014/main" id="{14126B53-CAE7-F64D-BD5A-D0C56EC95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2785"/>
              <a:ext cx="313" cy="48"/>
            </a:xfrm>
            <a:custGeom>
              <a:avLst/>
              <a:gdLst>
                <a:gd name="T0" fmla="*/ 0 w 28183"/>
                <a:gd name="T1" fmla="*/ 0 h 21600"/>
                <a:gd name="T2" fmla="*/ 0 w 28183"/>
                <a:gd name="T3" fmla="*/ 0 h 21600"/>
                <a:gd name="T4" fmla="*/ 0 w 28183"/>
                <a:gd name="T5" fmla="*/ 0 h 21600"/>
                <a:gd name="T6" fmla="*/ 0 60000 65536"/>
                <a:gd name="T7" fmla="*/ 0 60000 65536"/>
                <a:gd name="T8" fmla="*/ 0 60000 65536"/>
                <a:gd name="T9" fmla="*/ 0 w 28183"/>
                <a:gd name="T10" fmla="*/ 0 h 21600"/>
                <a:gd name="T11" fmla="*/ 28183 w 281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83" h="21600" fill="none" extrusionOk="0">
                  <a:moveTo>
                    <a:pt x="-1" y="1027"/>
                  </a:moveTo>
                  <a:cubicBezTo>
                    <a:pt x="2127" y="346"/>
                    <a:pt x="4348" y="0"/>
                    <a:pt x="6583" y="0"/>
                  </a:cubicBezTo>
                  <a:cubicBezTo>
                    <a:pt x="18512" y="0"/>
                    <a:pt x="28183" y="9670"/>
                    <a:pt x="28183" y="21600"/>
                  </a:cubicBezTo>
                </a:path>
                <a:path w="28183" h="21600" stroke="0" extrusionOk="0">
                  <a:moveTo>
                    <a:pt x="-1" y="1027"/>
                  </a:moveTo>
                  <a:cubicBezTo>
                    <a:pt x="2127" y="346"/>
                    <a:pt x="4348" y="0"/>
                    <a:pt x="6583" y="0"/>
                  </a:cubicBezTo>
                  <a:cubicBezTo>
                    <a:pt x="18512" y="0"/>
                    <a:pt x="28183" y="9670"/>
                    <a:pt x="28183" y="21600"/>
                  </a:cubicBezTo>
                  <a:lnTo>
                    <a:pt x="6583" y="21600"/>
                  </a:lnTo>
                  <a:lnTo>
                    <a:pt x="-1" y="1027"/>
                  </a:lnTo>
                  <a:close/>
                </a:path>
              </a:pathLst>
            </a:custGeom>
            <a:noFill/>
            <a:ln w="12700" cap="sq">
              <a:solidFill>
                <a:srgbClr val="800000"/>
              </a:solidFill>
              <a:round/>
              <a:headEnd type="diamond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" name="Group 51">
            <a:extLst>
              <a:ext uri="{FF2B5EF4-FFF2-40B4-BE49-F238E27FC236}">
                <a16:creationId xmlns:a16="http://schemas.microsoft.com/office/drawing/2014/main" id="{E2D0F2F7-7F71-B44B-8F7D-1ED20B401832}"/>
              </a:ext>
            </a:extLst>
          </p:cNvPr>
          <p:cNvGrpSpPr>
            <a:grpSpLocks/>
          </p:cNvGrpSpPr>
          <p:nvPr/>
        </p:nvGrpSpPr>
        <p:grpSpPr bwMode="auto">
          <a:xfrm>
            <a:off x="2388720" y="3747052"/>
            <a:ext cx="1511300" cy="914400"/>
            <a:chOff x="2304" y="2688"/>
            <a:chExt cx="952" cy="576"/>
          </a:xfrm>
        </p:grpSpPr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5E615265-6324-7247-9DE4-23338FBCDE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0" y="2736"/>
              <a:ext cx="96" cy="240"/>
            </a:xfrm>
            <a:prstGeom prst="line">
              <a:avLst/>
            </a:prstGeom>
            <a:noFill/>
            <a:ln w="19050" cap="sq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3">
              <a:extLst>
                <a:ext uri="{FF2B5EF4-FFF2-40B4-BE49-F238E27FC236}">
                  <a16:creationId xmlns:a16="http://schemas.microsoft.com/office/drawing/2014/main" id="{92459924-20BD-FC42-B937-AF58CEB66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688"/>
              <a:ext cx="136" cy="48"/>
            </a:xfrm>
            <a:prstGeom prst="rect">
              <a:avLst/>
            </a:prstGeom>
            <a:solidFill>
              <a:srgbClr val="800000"/>
            </a:solidFill>
            <a:ln w="12700" cap="sq">
              <a:solidFill>
                <a:srgbClr val="8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58" name="Text Box 54">
              <a:extLst>
                <a:ext uri="{FF2B5EF4-FFF2-40B4-BE49-F238E27FC236}">
                  <a16:creationId xmlns:a16="http://schemas.microsoft.com/office/drawing/2014/main" id="{582EB29B-914C-5B41-9234-273C677AE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976"/>
              <a:ext cx="400" cy="192"/>
            </a:xfrm>
            <a:prstGeom prst="rect">
              <a:avLst/>
            </a:prstGeom>
            <a:solidFill>
              <a:srgbClr val="800000"/>
            </a:solidFill>
            <a:ln w="12700" cap="sq">
              <a:solidFill>
                <a:srgbClr val="800000"/>
              </a:solidFill>
              <a:miter lim="800000"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MTX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1260211A-F347-874F-8010-363719E671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4" y="3168"/>
              <a:ext cx="336" cy="48"/>
            </a:xfrm>
            <a:prstGeom prst="line">
              <a:avLst/>
            </a:prstGeom>
            <a:noFill/>
            <a:ln w="19050" cap="sq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6">
              <a:extLst>
                <a:ext uri="{FF2B5EF4-FFF2-40B4-BE49-F238E27FC236}">
                  <a16:creationId xmlns:a16="http://schemas.microsoft.com/office/drawing/2014/main" id="{9BB05D0B-CB98-524C-B20B-A10251043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216"/>
              <a:ext cx="136" cy="48"/>
            </a:xfrm>
            <a:prstGeom prst="rect">
              <a:avLst/>
            </a:prstGeom>
            <a:solidFill>
              <a:srgbClr val="800000"/>
            </a:solidFill>
            <a:ln w="12700" cap="sq">
              <a:solidFill>
                <a:srgbClr val="8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</p:grpSp>
      <p:grpSp>
        <p:nvGrpSpPr>
          <p:cNvPr id="61" name="Group 57">
            <a:extLst>
              <a:ext uri="{FF2B5EF4-FFF2-40B4-BE49-F238E27FC236}">
                <a16:creationId xmlns:a16="http://schemas.microsoft.com/office/drawing/2014/main" id="{D6D4913D-8C72-704C-8CE6-632B3484193B}"/>
              </a:ext>
            </a:extLst>
          </p:cNvPr>
          <p:cNvGrpSpPr>
            <a:grpSpLocks/>
          </p:cNvGrpSpPr>
          <p:nvPr/>
        </p:nvGrpSpPr>
        <p:grpSpPr bwMode="auto">
          <a:xfrm>
            <a:off x="636121" y="2908852"/>
            <a:ext cx="1255713" cy="698500"/>
            <a:chOff x="1200" y="2160"/>
            <a:chExt cx="791" cy="440"/>
          </a:xfrm>
        </p:grpSpPr>
        <p:sp>
          <p:nvSpPr>
            <p:cNvPr id="62" name="Text Box 58">
              <a:extLst>
                <a:ext uri="{FF2B5EF4-FFF2-40B4-BE49-F238E27FC236}">
                  <a16:creationId xmlns:a16="http://schemas.microsoft.com/office/drawing/2014/main" id="{2BE44321-9B52-7F4A-B74F-791413B71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160"/>
              <a:ext cx="480" cy="192"/>
            </a:xfrm>
            <a:prstGeom prst="rect">
              <a:avLst/>
            </a:prstGeom>
            <a:solidFill>
              <a:srgbClr val="800000"/>
            </a:solidFill>
            <a:ln w="12700" cap="sq">
              <a:solidFill>
                <a:srgbClr val="800000"/>
              </a:solidFill>
              <a:miter lim="800000"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5-FU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endParaRPr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E6CB7FBC-BF6C-4847-9635-5AFA8B3D637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44" y="2456"/>
              <a:ext cx="47" cy="144"/>
            </a:xfrm>
            <a:prstGeom prst="rect">
              <a:avLst/>
            </a:prstGeom>
            <a:solidFill>
              <a:srgbClr val="800000"/>
            </a:solidFill>
            <a:ln w="12700" cap="sq">
              <a:solidFill>
                <a:srgbClr val="8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8D3E6FC8-7C48-6644-9DD6-ACCB7C439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304"/>
              <a:ext cx="328" cy="176"/>
            </a:xfrm>
            <a:prstGeom prst="line">
              <a:avLst/>
            </a:prstGeom>
            <a:noFill/>
            <a:ln w="19050" cap="sq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" name="Group 62">
            <a:extLst>
              <a:ext uri="{FF2B5EF4-FFF2-40B4-BE49-F238E27FC236}">
                <a16:creationId xmlns:a16="http://schemas.microsoft.com/office/drawing/2014/main" id="{71CC075B-BC26-B54F-8CC6-FAA4A905EE66}"/>
              </a:ext>
            </a:extLst>
          </p:cNvPr>
          <p:cNvGrpSpPr>
            <a:grpSpLocks/>
          </p:cNvGrpSpPr>
          <p:nvPr/>
        </p:nvGrpSpPr>
        <p:grpSpPr bwMode="auto">
          <a:xfrm>
            <a:off x="2160121" y="1689652"/>
            <a:ext cx="1712913" cy="698500"/>
            <a:chOff x="2160" y="1056"/>
            <a:chExt cx="1079" cy="440"/>
          </a:xfrm>
        </p:grpSpPr>
        <p:grpSp>
          <p:nvGrpSpPr>
            <p:cNvPr id="66" name="Group 63">
              <a:extLst>
                <a:ext uri="{FF2B5EF4-FFF2-40B4-BE49-F238E27FC236}">
                  <a16:creationId xmlns:a16="http://schemas.microsoft.com/office/drawing/2014/main" id="{C5D80FAA-831A-0541-ADFB-8562FA8B6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056"/>
              <a:ext cx="1079" cy="440"/>
              <a:chOff x="2160" y="1392"/>
              <a:chExt cx="1079" cy="440"/>
            </a:xfrm>
          </p:grpSpPr>
          <p:sp>
            <p:nvSpPr>
              <p:cNvPr id="68" name="Text Box 64">
                <a:extLst>
                  <a:ext uri="{FF2B5EF4-FFF2-40B4-BE49-F238E27FC236}">
                    <a16:creationId xmlns:a16="http://schemas.microsoft.com/office/drawing/2014/main" id="{35A2F3A0-A4D6-5747-B32E-938001E88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1392"/>
                <a:ext cx="480" cy="192"/>
              </a:xfrm>
              <a:prstGeom prst="rect">
                <a:avLst/>
              </a:prstGeom>
              <a:solidFill>
                <a:srgbClr val="800000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alibri" panose="020F0502020204030204" pitchFamily="34" charset="0"/>
                  </a:rPr>
                  <a:t>Ara-C</a:t>
                </a:r>
                <a:endPara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endParaRPr>
              </a:p>
            </p:txBody>
          </p:sp>
          <p:sp>
            <p:nvSpPr>
              <p:cNvPr id="69" name="Rectangle 65">
                <a:extLst>
                  <a:ext uri="{FF2B5EF4-FFF2-40B4-BE49-F238E27FC236}">
                    <a16:creationId xmlns:a16="http://schemas.microsoft.com/office/drawing/2014/main" id="{CF6CA3A3-CE81-834D-813B-30460A923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160" y="1680"/>
                <a:ext cx="47" cy="144"/>
              </a:xfrm>
              <a:prstGeom prst="rect">
                <a:avLst/>
              </a:prstGeom>
              <a:solidFill>
                <a:srgbClr val="800000"/>
              </a:solidFill>
              <a:ln w="12700" cap="sq">
                <a:solidFill>
                  <a:srgbClr val="8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70" name="Rectangle 66">
                <a:extLst>
                  <a:ext uri="{FF2B5EF4-FFF2-40B4-BE49-F238E27FC236}">
                    <a16:creationId xmlns:a16="http://schemas.microsoft.com/office/drawing/2014/main" id="{AC6A7AD5-48E8-0E4B-8B6C-17AD55F59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192" y="1688"/>
                <a:ext cx="47" cy="144"/>
              </a:xfrm>
              <a:prstGeom prst="rect">
                <a:avLst/>
              </a:prstGeom>
              <a:solidFill>
                <a:srgbClr val="800000"/>
              </a:solidFill>
              <a:ln w="12700" cap="sq">
                <a:solidFill>
                  <a:srgbClr val="8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71" name="Line 67">
                <a:extLst>
                  <a:ext uri="{FF2B5EF4-FFF2-40B4-BE49-F238E27FC236}">
                    <a16:creationId xmlns:a16="http://schemas.microsoft.com/office/drawing/2014/main" id="{202EFFC5-8C4A-D14B-9536-0FB44D077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8" y="1536"/>
                <a:ext cx="240" cy="144"/>
              </a:xfrm>
              <a:prstGeom prst="line">
                <a:avLst/>
              </a:prstGeom>
              <a:noFill/>
              <a:ln w="19050" cap="sq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68">
                <a:extLst>
                  <a:ext uri="{FF2B5EF4-FFF2-40B4-BE49-F238E27FC236}">
                    <a16:creationId xmlns:a16="http://schemas.microsoft.com/office/drawing/2014/main" id="{791509BF-6CCF-9D46-96F8-5465AB76E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536"/>
                <a:ext cx="328" cy="176"/>
              </a:xfrm>
              <a:prstGeom prst="line">
                <a:avLst/>
              </a:prstGeom>
              <a:noFill/>
              <a:ln w="19050" cap="sq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" name="Arc 69">
              <a:extLst>
                <a:ext uri="{FF2B5EF4-FFF2-40B4-BE49-F238E27FC236}">
                  <a16:creationId xmlns:a16="http://schemas.microsoft.com/office/drawing/2014/main" id="{71429A11-4399-5248-96B8-3482328331B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784" y="1256"/>
              <a:ext cx="308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sq">
              <a:solidFill>
                <a:srgbClr val="8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" name="Group 70">
            <a:extLst>
              <a:ext uri="{FF2B5EF4-FFF2-40B4-BE49-F238E27FC236}">
                <a16:creationId xmlns:a16="http://schemas.microsoft.com/office/drawing/2014/main" id="{4E4C8D35-9CA7-984C-9124-92EA4BD307D0}"/>
              </a:ext>
            </a:extLst>
          </p:cNvPr>
          <p:cNvGrpSpPr>
            <a:grpSpLocks/>
          </p:cNvGrpSpPr>
          <p:nvPr/>
        </p:nvGrpSpPr>
        <p:grpSpPr bwMode="auto">
          <a:xfrm>
            <a:off x="4001620" y="622852"/>
            <a:ext cx="3721100" cy="2063750"/>
            <a:chOff x="3312" y="668"/>
            <a:chExt cx="2344" cy="1300"/>
          </a:xfrm>
        </p:grpSpPr>
        <p:sp>
          <p:nvSpPr>
            <p:cNvPr id="74" name="Text Box 71">
              <a:extLst>
                <a:ext uri="{FF2B5EF4-FFF2-40B4-BE49-F238E27FC236}">
                  <a16:creationId xmlns:a16="http://schemas.microsoft.com/office/drawing/2014/main" id="{A4CDECEC-F15E-994B-B386-D2FB05A36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691"/>
              <a:ext cx="736" cy="601"/>
            </a:xfrm>
            <a:prstGeom prst="rect">
              <a:avLst/>
            </a:prstGeom>
            <a:solidFill>
              <a:srgbClr val="800000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Etoposide</a:t>
              </a:r>
            </a:p>
            <a:p>
              <a:pPr algn="ctr">
                <a:defRPr/>
              </a:pPr>
              <a:r>
                <a:rPr lang="en-US" sz="14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Teniposide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en-US" sz="14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Topotecan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en-US" sz="14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Irinotecan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endParaRPr>
            </a:p>
          </p:txBody>
        </p:sp>
        <p:sp>
          <p:nvSpPr>
            <p:cNvPr id="75" name="Text Box 72">
              <a:extLst>
                <a:ext uri="{FF2B5EF4-FFF2-40B4-BE49-F238E27FC236}">
                  <a16:creationId xmlns:a16="http://schemas.microsoft.com/office/drawing/2014/main" id="{7294E0DC-1211-8344-AAC1-F0D59035F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668"/>
              <a:ext cx="904" cy="737"/>
            </a:xfrm>
            <a:prstGeom prst="rect">
              <a:avLst/>
            </a:prstGeom>
            <a:solidFill>
              <a:srgbClr val="800000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Actinomycin</a:t>
              </a: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-D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Doxorubicin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Daunomycin</a:t>
              </a:r>
            </a:p>
            <a:p>
              <a:pPr algn="ctr">
                <a:defRPr/>
              </a:pPr>
              <a:r>
                <a:rPr lang="en-US" sz="14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Idarubicin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en-US" sz="14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Mitoxantrone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endParaRPr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99971C23-EAE4-DD43-8E57-03FF5977A4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1248"/>
              <a:ext cx="48" cy="720"/>
            </a:xfrm>
            <a:prstGeom prst="line">
              <a:avLst/>
            </a:prstGeom>
            <a:noFill/>
            <a:ln w="19050" cap="sq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4">
              <a:extLst>
                <a:ext uri="{FF2B5EF4-FFF2-40B4-BE49-F238E27FC236}">
                  <a16:creationId xmlns:a16="http://schemas.microsoft.com/office/drawing/2014/main" id="{DC8C39B7-3B2B-C148-8A99-ED371E5DB0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1104"/>
              <a:ext cx="1152" cy="864"/>
            </a:xfrm>
            <a:prstGeom prst="line">
              <a:avLst/>
            </a:prstGeom>
            <a:noFill/>
            <a:ln w="19050" cap="sq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 Box 75">
              <a:extLst>
                <a:ext uri="{FF2B5EF4-FFF2-40B4-BE49-F238E27FC236}">
                  <a16:creationId xmlns:a16="http://schemas.microsoft.com/office/drawing/2014/main" id="{E4CD0AEE-8914-4643-AAD5-2204CEFA7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632"/>
              <a:ext cx="1432" cy="1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cs typeface="Calibri" panose="020F0502020204030204" pitchFamily="34" charset="0"/>
                </a:rPr>
                <a:t>Topo Inhibitors</a:t>
              </a:r>
            </a:p>
          </p:txBody>
        </p:sp>
        <p:sp>
          <p:nvSpPr>
            <p:cNvPr id="79" name="Text Box 76">
              <a:extLst>
                <a:ext uri="{FF2B5EF4-FFF2-40B4-BE49-F238E27FC236}">
                  <a16:creationId xmlns:a16="http://schemas.microsoft.com/office/drawing/2014/main" id="{B460B551-21CA-7F46-A653-173CB4764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2" y="1296"/>
              <a:ext cx="802" cy="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cs typeface="Calibri" panose="020F0502020204030204" pitchFamily="34" charset="0"/>
                </a:rPr>
                <a:t>Intercalators</a:t>
              </a:r>
            </a:p>
          </p:txBody>
        </p:sp>
      </p:grpSp>
      <p:sp>
        <p:nvSpPr>
          <p:cNvPr id="80" name="Text Box 79">
            <a:extLst>
              <a:ext uri="{FF2B5EF4-FFF2-40B4-BE49-F238E27FC236}">
                <a16:creationId xmlns:a16="http://schemas.microsoft.com/office/drawing/2014/main" id="{9EB64D56-AEBB-1442-86F2-112CA7BD1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320" y="1888091"/>
            <a:ext cx="1498600" cy="954087"/>
          </a:xfrm>
          <a:prstGeom prst="rect">
            <a:avLst/>
          </a:prstGeom>
          <a:solidFill>
            <a:srgbClr val="8000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Doxorubicin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Daunomycin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Idarubicin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Bleomycin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81" name="Line 80">
            <a:extLst>
              <a:ext uri="{FF2B5EF4-FFF2-40B4-BE49-F238E27FC236}">
                <a16:creationId xmlns:a16="http://schemas.microsoft.com/office/drawing/2014/main" id="{BDA21E47-89A1-7B41-864A-AF47D8CB62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74720" y="2421490"/>
            <a:ext cx="2514600" cy="347662"/>
          </a:xfrm>
          <a:prstGeom prst="line">
            <a:avLst/>
          </a:prstGeom>
          <a:noFill/>
          <a:ln w="1905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Text Box 81">
            <a:extLst>
              <a:ext uri="{FF2B5EF4-FFF2-40B4-BE49-F238E27FC236}">
                <a16:creationId xmlns:a16="http://schemas.microsoft.com/office/drawing/2014/main" id="{85DA8BB6-1849-A84D-9550-5C7C576D2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120" y="2327828"/>
            <a:ext cx="1219200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rgbClr val="17375E"/>
                </a:solidFill>
                <a:cs typeface="Calibri" panose="020F0502020204030204" pitchFamily="34" charset="0"/>
              </a:rPr>
              <a:t>Free Radical Damage</a:t>
            </a:r>
          </a:p>
        </p:txBody>
      </p:sp>
      <p:sp>
        <p:nvSpPr>
          <p:cNvPr id="83" name="Text Box 83">
            <a:extLst>
              <a:ext uri="{FF2B5EF4-FFF2-40B4-BE49-F238E27FC236}">
                <a16:creationId xmlns:a16="http://schemas.microsoft.com/office/drawing/2014/main" id="{BC650E91-8A3F-4247-A9B2-C7B0F0E2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520" y="3183491"/>
            <a:ext cx="1854200" cy="2708275"/>
          </a:xfrm>
          <a:prstGeom prst="rect">
            <a:avLst/>
          </a:prstGeom>
          <a:solidFill>
            <a:srgbClr val="8000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Mechlorethamine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Cyclophosphamide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Ifosfamide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Melphalan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Carboplatin</a:t>
            </a:r>
          </a:p>
          <a:p>
            <a:pPr algn="ctr">
              <a:defRPr/>
            </a:pPr>
            <a:r>
              <a:rPr lang="en-US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Cisplatin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Oxaliplatin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Nitrosureas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Busulfan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Dacarbazine</a:t>
            </a:r>
          </a:p>
          <a:p>
            <a:pPr algn="ctr">
              <a:defRPr/>
            </a:pPr>
            <a:r>
              <a:rPr lang="en-US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Procarbazine</a:t>
            </a: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Temozolomide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84" name="Line 84">
            <a:extLst>
              <a:ext uri="{FF2B5EF4-FFF2-40B4-BE49-F238E27FC236}">
                <a16:creationId xmlns:a16="http://schemas.microsoft.com/office/drawing/2014/main" id="{25E72D17-0D02-464D-AF45-59E751FCE0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74720" y="2769152"/>
            <a:ext cx="2362200" cy="1023938"/>
          </a:xfrm>
          <a:prstGeom prst="line">
            <a:avLst/>
          </a:prstGeom>
          <a:noFill/>
          <a:ln w="19050" cap="sq">
            <a:solidFill>
              <a:srgbClr val="8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 Box 85">
            <a:extLst>
              <a:ext uri="{FF2B5EF4-FFF2-40B4-BE49-F238E27FC236}">
                <a16:creationId xmlns:a16="http://schemas.microsoft.com/office/drawing/2014/main" id="{A5437421-1FD4-FF4F-96EE-7969EFBF0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520" y="3264452"/>
            <a:ext cx="1066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rgbClr val="17375E"/>
                </a:solidFill>
                <a:cs typeface="Calibri" panose="020F0502020204030204" pitchFamily="34" charset="0"/>
              </a:rPr>
              <a:t>Alkylator</a:t>
            </a:r>
          </a:p>
        </p:txBody>
      </p:sp>
      <p:grpSp>
        <p:nvGrpSpPr>
          <p:cNvPr id="86" name="Group 88">
            <a:extLst>
              <a:ext uri="{FF2B5EF4-FFF2-40B4-BE49-F238E27FC236}">
                <a16:creationId xmlns:a16="http://schemas.microsoft.com/office/drawing/2014/main" id="{48B23CBF-48EA-FB47-9229-E5BB19306778}"/>
              </a:ext>
            </a:extLst>
          </p:cNvPr>
          <p:cNvGrpSpPr>
            <a:grpSpLocks/>
          </p:cNvGrpSpPr>
          <p:nvPr/>
        </p:nvGrpSpPr>
        <p:grpSpPr bwMode="auto">
          <a:xfrm>
            <a:off x="4357220" y="6058452"/>
            <a:ext cx="2070100" cy="738188"/>
            <a:chOff x="3504" y="3552"/>
            <a:chExt cx="1304" cy="465"/>
          </a:xfrm>
        </p:grpSpPr>
        <p:sp>
          <p:nvSpPr>
            <p:cNvPr id="87" name="Text Box 89">
              <a:extLst>
                <a:ext uri="{FF2B5EF4-FFF2-40B4-BE49-F238E27FC236}">
                  <a16:creationId xmlns:a16="http://schemas.microsoft.com/office/drawing/2014/main" id="{7D1246BC-E884-9443-B28B-0548C2DB1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3552"/>
              <a:ext cx="768" cy="465"/>
            </a:xfrm>
            <a:prstGeom prst="rect">
              <a:avLst/>
            </a:prstGeom>
            <a:solidFill>
              <a:srgbClr val="800000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Vincristine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Vinblastine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Paclitaxel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endParaRPr>
            </a:p>
          </p:txBody>
        </p:sp>
        <p:sp>
          <p:nvSpPr>
            <p:cNvPr id="88" name="Line 90">
              <a:extLst>
                <a:ext uri="{FF2B5EF4-FFF2-40B4-BE49-F238E27FC236}">
                  <a16:creationId xmlns:a16="http://schemas.microsoft.com/office/drawing/2014/main" id="{CA96F3AD-A349-2F46-9CB1-0A00215A10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32"/>
              <a:ext cx="536" cy="0"/>
            </a:xfrm>
            <a:prstGeom prst="line">
              <a:avLst/>
            </a:prstGeom>
            <a:noFill/>
            <a:ln w="19050" cap="sq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" name="Text Box 91">
            <a:extLst>
              <a:ext uri="{FF2B5EF4-FFF2-40B4-BE49-F238E27FC236}">
                <a16:creationId xmlns:a16="http://schemas.microsoft.com/office/drawing/2014/main" id="{F98519CB-6D1E-9E48-9F05-19EFF1563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520" y="6020352"/>
            <a:ext cx="9144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Tubulin</a:t>
            </a:r>
            <a:endParaRPr lang="en-US" sz="1400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0" name="Line 92">
            <a:extLst>
              <a:ext uri="{FF2B5EF4-FFF2-40B4-BE49-F238E27FC236}">
                <a16:creationId xmlns:a16="http://schemas.microsoft.com/office/drawing/2014/main" id="{19E6AC79-8ABD-DD4A-9C50-8C1A52455E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6920" y="5880652"/>
            <a:ext cx="1524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" name="Group 93">
            <a:extLst>
              <a:ext uri="{FF2B5EF4-FFF2-40B4-BE49-F238E27FC236}">
                <a16:creationId xmlns:a16="http://schemas.microsoft.com/office/drawing/2014/main" id="{B3AF8F74-CE13-594D-97C1-A414717F2636}"/>
              </a:ext>
            </a:extLst>
          </p:cNvPr>
          <p:cNvGrpSpPr>
            <a:grpSpLocks/>
          </p:cNvGrpSpPr>
          <p:nvPr/>
        </p:nvGrpSpPr>
        <p:grpSpPr bwMode="auto">
          <a:xfrm>
            <a:off x="4992220" y="5512352"/>
            <a:ext cx="1968500" cy="304800"/>
            <a:chOff x="4072" y="3040"/>
            <a:chExt cx="1112" cy="192"/>
          </a:xfrm>
        </p:grpSpPr>
        <p:sp>
          <p:nvSpPr>
            <p:cNvPr id="92" name="Text Box 94">
              <a:extLst>
                <a:ext uri="{FF2B5EF4-FFF2-40B4-BE49-F238E27FC236}">
                  <a16:creationId xmlns:a16="http://schemas.microsoft.com/office/drawing/2014/main" id="{449C447C-2919-934D-A56A-64D9C2846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040"/>
              <a:ext cx="768" cy="192"/>
            </a:xfrm>
            <a:prstGeom prst="rect">
              <a:avLst/>
            </a:prstGeom>
            <a:solidFill>
              <a:srgbClr val="800000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 panose="020F0502020204030204" pitchFamily="34" charset="0"/>
                </a:rPr>
                <a:t>Asparaginase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endParaRPr>
            </a:p>
          </p:txBody>
        </p:sp>
        <p:sp>
          <p:nvSpPr>
            <p:cNvPr id="93" name="Line 95">
              <a:extLst>
                <a:ext uri="{FF2B5EF4-FFF2-40B4-BE49-F238E27FC236}">
                  <a16:creationId xmlns:a16="http://schemas.microsoft.com/office/drawing/2014/main" id="{5DB554D3-5D37-6F41-ABBB-FEC53C5FA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120"/>
              <a:ext cx="192" cy="0"/>
            </a:xfrm>
            <a:prstGeom prst="line">
              <a:avLst/>
            </a:prstGeom>
            <a:noFill/>
            <a:ln w="19050" cap="sq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6">
              <a:extLst>
                <a:ext uri="{FF2B5EF4-FFF2-40B4-BE49-F238E27FC236}">
                  <a16:creationId xmlns:a16="http://schemas.microsoft.com/office/drawing/2014/main" id="{83842815-0FC7-1A4F-9EEB-CC6BC41FB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3088"/>
              <a:ext cx="168" cy="48"/>
            </a:xfrm>
            <a:prstGeom prst="rect">
              <a:avLst/>
            </a:prstGeom>
            <a:solidFill>
              <a:srgbClr val="800000"/>
            </a:solidFill>
            <a:ln w="12700" cap="sq">
              <a:solidFill>
                <a:srgbClr val="8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</p:grpSp>
      <p:sp>
        <p:nvSpPr>
          <p:cNvPr id="95" name="Rectangle 91">
            <a:extLst>
              <a:ext uri="{FF2B5EF4-FFF2-40B4-BE49-F238E27FC236}">
                <a16:creationId xmlns:a16="http://schemas.microsoft.com/office/drawing/2014/main" id="{40BE4F81-17CD-5846-A6F9-F91683FEA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642" y="6513270"/>
            <a:ext cx="4467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Courtesy of Peter Adamson, MD- modified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C8B76D4-CEB7-9540-9285-5BA0E5C5E5DD}"/>
              </a:ext>
            </a:extLst>
          </p:cNvPr>
          <p:cNvSpPr/>
          <p:nvPr/>
        </p:nvSpPr>
        <p:spPr>
          <a:xfrm>
            <a:off x="4338170" y="3137452"/>
            <a:ext cx="1035050" cy="4572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Nelarabine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Cladrabine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Arc 96">
            <a:extLst>
              <a:ext uri="{FF2B5EF4-FFF2-40B4-BE49-F238E27FC236}">
                <a16:creationId xmlns:a16="http://schemas.microsoft.com/office/drawing/2014/main" id="{50039939-DDF0-324A-9DED-FC6BB39D5D77}"/>
              </a:ext>
            </a:extLst>
          </p:cNvPr>
          <p:cNvSpPr/>
          <p:nvPr/>
        </p:nvSpPr>
        <p:spPr>
          <a:xfrm>
            <a:off x="4141320" y="3289852"/>
            <a:ext cx="190500" cy="165100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D2D7268-CECF-064F-BDD0-73E5C698BECB}"/>
              </a:ext>
            </a:extLst>
          </p:cNvPr>
          <p:cNvSpPr txBox="1"/>
          <p:nvPr/>
        </p:nvSpPr>
        <p:spPr>
          <a:xfrm>
            <a:off x="9460379" y="418631"/>
            <a:ext cx="2819399" cy="552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Classification</a:t>
            </a:r>
          </a:p>
          <a:p>
            <a:pPr marL="173038" indent="-173038">
              <a:buFont typeface="+mj-lt"/>
              <a:buAutoNum type="arabicPeriod"/>
            </a:pPr>
            <a:r>
              <a:rPr lang="en-US" dirty="0"/>
              <a:t> Alkylating Agents</a:t>
            </a:r>
          </a:p>
          <a:p>
            <a:pPr marL="285750" indent="-112713">
              <a:buFont typeface="Arial" panose="020B0604020202020204" pitchFamily="34" charset="0"/>
              <a:buChar char="•"/>
            </a:pPr>
            <a:r>
              <a:rPr lang="en-US" sz="1600" dirty="0"/>
              <a:t>Classical</a:t>
            </a:r>
          </a:p>
          <a:p>
            <a:pPr marL="285750" indent="-112713">
              <a:buFont typeface="Arial" panose="020B0604020202020204" pitchFamily="34" charset="0"/>
              <a:buChar char="•"/>
            </a:pPr>
            <a:r>
              <a:rPr lang="en-US" sz="1600" dirty="0"/>
              <a:t>Non-classical</a:t>
            </a:r>
          </a:p>
          <a:p>
            <a:pPr marL="173038" indent="-173038">
              <a:spcBef>
                <a:spcPts val="400"/>
              </a:spcBef>
              <a:buFont typeface="+mj-lt"/>
              <a:buAutoNum type="arabicPeriod" startAt="2"/>
            </a:pPr>
            <a:r>
              <a:rPr lang="en-US" dirty="0"/>
              <a:t> Antimetabolites</a:t>
            </a:r>
          </a:p>
          <a:p>
            <a:pPr marL="285750" indent="-112713">
              <a:buFont typeface="Arial" panose="020B0604020202020204" pitchFamily="34" charset="0"/>
              <a:buChar char="•"/>
            </a:pPr>
            <a:r>
              <a:rPr lang="en-US" sz="1600" dirty="0"/>
              <a:t>Folate</a:t>
            </a:r>
          </a:p>
          <a:p>
            <a:pPr marL="285750" indent="-112713">
              <a:buFont typeface="Arial" panose="020B0604020202020204" pitchFamily="34" charset="0"/>
              <a:buChar char="•"/>
            </a:pPr>
            <a:r>
              <a:rPr lang="en-US" sz="1600" dirty="0"/>
              <a:t>Purine</a:t>
            </a:r>
          </a:p>
          <a:p>
            <a:pPr marL="285750" indent="-112713">
              <a:buFont typeface="Arial" panose="020B0604020202020204" pitchFamily="34" charset="0"/>
              <a:buChar char="•"/>
            </a:pPr>
            <a:r>
              <a:rPr lang="en-US" sz="1600" dirty="0"/>
              <a:t>Pyrimidine</a:t>
            </a:r>
          </a:p>
          <a:p>
            <a:pPr marL="234950" indent="-234950">
              <a:spcBef>
                <a:spcPts val="400"/>
              </a:spcBef>
              <a:buFont typeface="+mj-lt"/>
              <a:buAutoNum type="arabicPeriod" startAt="3"/>
            </a:pPr>
            <a:r>
              <a:rPr lang="en-US" dirty="0"/>
              <a:t>Topoisomerase Inhibitors</a:t>
            </a:r>
          </a:p>
          <a:p>
            <a:pPr marL="285750" indent="-112713">
              <a:buFont typeface="Arial" panose="020B0604020202020204" pitchFamily="34" charset="0"/>
              <a:buChar char="•"/>
            </a:pPr>
            <a:r>
              <a:rPr lang="en-US" sz="1600" dirty="0"/>
              <a:t>Anthracyclines</a:t>
            </a:r>
          </a:p>
          <a:p>
            <a:pPr marL="285750" indent="-112713">
              <a:buFont typeface="Arial" panose="020B0604020202020204" pitchFamily="34" charset="0"/>
              <a:buChar char="•"/>
            </a:pPr>
            <a:r>
              <a:rPr lang="en-US" sz="1600" dirty="0"/>
              <a:t>Epipodophyllotoxins</a:t>
            </a:r>
          </a:p>
          <a:p>
            <a:pPr marL="285750" indent="-112713">
              <a:buFont typeface="Arial" panose="020B0604020202020204" pitchFamily="34" charset="0"/>
              <a:buChar char="•"/>
            </a:pPr>
            <a:r>
              <a:rPr lang="en-US" sz="1600" dirty="0" err="1"/>
              <a:t>Camptothecins</a:t>
            </a:r>
            <a:endParaRPr lang="en-US" sz="1600" dirty="0"/>
          </a:p>
          <a:p>
            <a:pPr marL="285750" indent="-112713">
              <a:buFont typeface="Arial" panose="020B0604020202020204" pitchFamily="34" charset="0"/>
              <a:buChar char="•"/>
            </a:pPr>
            <a:r>
              <a:rPr lang="en-US" sz="1600" dirty="0"/>
              <a:t>Other: Dactinomycin</a:t>
            </a:r>
          </a:p>
          <a:p>
            <a:pPr marL="234950" indent="-234950">
              <a:spcBef>
                <a:spcPts val="400"/>
              </a:spcBef>
              <a:buFont typeface="+mj-lt"/>
              <a:buAutoNum type="arabicPeriod" startAt="4"/>
            </a:pPr>
            <a:r>
              <a:rPr lang="en-US" dirty="0"/>
              <a:t>Tubulin Inhibitors</a:t>
            </a:r>
          </a:p>
          <a:p>
            <a:pPr marL="285750" indent="-112713">
              <a:buFont typeface="Arial" panose="020B0604020202020204" pitchFamily="34" charset="0"/>
              <a:buChar char="•"/>
            </a:pPr>
            <a:r>
              <a:rPr lang="en-US" sz="1600" dirty="0" err="1"/>
              <a:t>Vinca</a:t>
            </a:r>
            <a:r>
              <a:rPr lang="en-US" sz="1600" dirty="0"/>
              <a:t> Alkaloids</a:t>
            </a:r>
          </a:p>
          <a:p>
            <a:pPr marL="285750" indent="-112713">
              <a:buFont typeface="Arial" panose="020B0604020202020204" pitchFamily="34" charset="0"/>
              <a:buChar char="•"/>
            </a:pPr>
            <a:r>
              <a:rPr lang="en-US" sz="1600" dirty="0" err="1"/>
              <a:t>Taxanes</a:t>
            </a:r>
            <a:endParaRPr lang="en-US" sz="1600" dirty="0"/>
          </a:p>
          <a:p>
            <a:pPr marL="234950" indent="-234950">
              <a:spcBef>
                <a:spcPts val="400"/>
              </a:spcBef>
              <a:buFont typeface="+mj-lt"/>
              <a:buAutoNum type="arabicPeriod" startAt="5"/>
            </a:pPr>
            <a:r>
              <a:rPr lang="en-US" dirty="0"/>
              <a:t> Miscellaneous</a:t>
            </a:r>
          </a:p>
          <a:p>
            <a:pPr marL="285750" indent="-112713">
              <a:buFont typeface="Arial" panose="020B0604020202020204" pitchFamily="34" charset="0"/>
              <a:buChar char="•"/>
            </a:pPr>
            <a:r>
              <a:rPr lang="en-US" sz="1600" dirty="0"/>
              <a:t>Corticosteroids</a:t>
            </a:r>
          </a:p>
          <a:p>
            <a:pPr marL="285750" indent="-112713">
              <a:buFont typeface="Arial" panose="020B0604020202020204" pitchFamily="34" charset="0"/>
              <a:buChar char="•"/>
            </a:pPr>
            <a:r>
              <a:rPr lang="en-US" sz="1600" dirty="0"/>
              <a:t>Asparaginase</a:t>
            </a:r>
          </a:p>
          <a:p>
            <a:pPr marL="285750" indent="-112713">
              <a:buFont typeface="Arial" panose="020B0604020202020204" pitchFamily="34" charset="0"/>
              <a:buChar char="•"/>
            </a:pPr>
            <a:r>
              <a:rPr lang="en-US" sz="1600" dirty="0"/>
              <a:t>Bleomycin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EB3244-6B3D-439B-B6E0-7F44ACFCF8CF}"/>
              </a:ext>
            </a:extLst>
          </p:cNvPr>
          <p:cNvSpPr/>
          <p:nvPr/>
        </p:nvSpPr>
        <p:spPr>
          <a:xfrm>
            <a:off x="331694" y="61360"/>
            <a:ext cx="2438026" cy="722048"/>
          </a:xfrm>
          <a:prstGeom prst="rect">
            <a:avLst/>
          </a:prstGeom>
          <a:solidFill>
            <a:srgbClr val="F4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C5570F-8165-694C-A919-C8D8A68D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377" y="-18498"/>
            <a:ext cx="7239000" cy="1143000"/>
          </a:xfrm>
        </p:spPr>
        <p:txBody>
          <a:bodyPr anchor="t"/>
          <a:lstStyle/>
          <a:p>
            <a:pPr eaLnBrk="1" hangingPunct="1"/>
            <a:r>
              <a:rPr lang="en-US" altLang="en-US" b="1" dirty="0"/>
              <a:t>Mechanism of Action</a:t>
            </a:r>
          </a:p>
        </p:txBody>
      </p:sp>
    </p:spTree>
    <p:extLst>
      <p:ext uri="{BB962C8B-B14F-4D97-AF65-F5344CB8AC3E}">
        <p14:creationId xmlns:p14="http://schemas.microsoft.com/office/powerpoint/2010/main" val="3377740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535F-8F15-9544-AF5E-4436ABA5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6228"/>
            <a:ext cx="11887200" cy="1325563"/>
          </a:xfrm>
        </p:spPr>
        <p:txBody>
          <a:bodyPr/>
          <a:lstStyle/>
          <a:p>
            <a:r>
              <a:rPr lang="en-US" dirty="0"/>
              <a:t>Overview of Side Effects of Cytotoxic Chemotherapy</a:t>
            </a:r>
          </a:p>
        </p:txBody>
      </p:sp>
      <p:graphicFrame>
        <p:nvGraphicFramePr>
          <p:cNvPr id="4" name="Group 44">
            <a:extLst>
              <a:ext uri="{FF2B5EF4-FFF2-40B4-BE49-F238E27FC236}">
                <a16:creationId xmlns:a16="http://schemas.microsoft.com/office/drawing/2014/main" id="{D7CDE13A-35F9-E041-953B-49AA539B6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029620"/>
              </p:ext>
            </p:extLst>
          </p:nvPr>
        </p:nvGraphicFramePr>
        <p:xfrm>
          <a:off x="1730416" y="1551791"/>
          <a:ext cx="8458200" cy="3797935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Toxicities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Unique Toxicities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9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Myelosuppression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Nausea and vomiting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Alopecia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Oro-intestinal mucositis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Hepatotoxicity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Allergic reactions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Cutaneous reactions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Local tissue damage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Cardiotoxicity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anthracyclines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Hemorrhagic cystitis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cyclophos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ifos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Peripheral neuropathy (alkaloids,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cisplatin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Coagulopathy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asparaginase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Ototoxicity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cisplatin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Nephrotoxicity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methotrexate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cisplatin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Leucoencephalopathy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methotrexate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35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DA75EEC-E50A-0844-B502-D1E32D53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This talk will follow the topical structure suggested by the ABP: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78EB8F-E836-451E-9FA2-0AA22A1D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9" y="1690688"/>
            <a:ext cx="11322321" cy="413731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8449-CAB6-464E-A59A-073ABFB20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133632"/>
            <a:ext cx="11610109" cy="1325563"/>
          </a:xfrm>
        </p:spPr>
        <p:txBody>
          <a:bodyPr/>
          <a:lstStyle/>
          <a:p>
            <a:pPr algn="ctr"/>
            <a:r>
              <a:rPr lang="en-US" dirty="0"/>
              <a:t>Attenuating Toxicity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89B4F5-9A36-AF43-8FD5-AF1A29005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4188"/>
              </p:ext>
            </p:extLst>
          </p:nvPr>
        </p:nvGraphicFramePr>
        <p:xfrm>
          <a:off x="1341698" y="1459195"/>
          <a:ext cx="8382000" cy="419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4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i="0" cap="smal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Toxicity</a:t>
                      </a:r>
                      <a:endParaRPr lang="en-US" sz="2000" b="1" cap="small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0" cap="small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Rescue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342">
                <a:tc>
                  <a:txBody>
                    <a:bodyPr/>
                    <a:lstStyle/>
                    <a:p>
                      <a:pPr marL="8001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Myelosuppression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165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Cytokines (G-CSF)</a:t>
                      </a:r>
                    </a:p>
                    <a:p>
                      <a:pPr marL="177165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Marrow, stem cell re-infusion</a:t>
                      </a:r>
                    </a:p>
                    <a:p>
                      <a:pPr marL="177165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Individualized dosing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8001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Nausea &amp; vomiting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165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Antiemetics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831">
                <a:tc>
                  <a:txBody>
                    <a:bodyPr/>
                    <a:lstStyle/>
                    <a:p>
                      <a:pPr marL="8001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Hemorrhagic cystitis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	(cyclophosphamide,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ifosfamide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165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Mesna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8001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Nephrotoxicity (cisplatin)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165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Hypertonic saline (chloruresis)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pPr marL="8001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Cardiotoxicity (anthracyclines)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165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Dexrazoxane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831">
                <a:tc>
                  <a:txBody>
                    <a:bodyPr/>
                    <a:lstStyle/>
                    <a:p>
                      <a:pPr marL="8001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Myelosuppression/mucositis</a:t>
                      </a:r>
                    </a:p>
                    <a:p>
                      <a:pPr marL="308610" marR="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(methotrexate)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165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Leucovorin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carboxypeptidase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219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ヒラギノ角ゴ Pro W3" pitchFamily="-106" charset="-128"/>
                <a:cs typeface="ヒラギノ角ゴ Pro W3" pitchFamily="-106" charset="-128"/>
              </a:rPr>
              <a:t>Vesicants and Irritants</a:t>
            </a:r>
          </a:p>
        </p:txBody>
      </p:sp>
      <p:graphicFrame>
        <p:nvGraphicFramePr>
          <p:cNvPr id="328890" name="Group 186"/>
          <p:cNvGraphicFramePr>
            <a:graphicFrameLocks noGrp="1"/>
          </p:cNvGraphicFramePr>
          <p:nvPr/>
        </p:nvGraphicFramePr>
        <p:xfrm>
          <a:off x="2362200" y="1524000"/>
          <a:ext cx="7391400" cy="448056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2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Vesicant Potential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Irritant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Daunomycin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Cisplatin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Bleomycin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Doxorubicin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Dacarbazine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Carboplatin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Idarubicin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Docetaxel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Cyclophosphamide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Dactinomycin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Etoposide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Carmustine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Meclorethamine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Mitoxantrone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Gemcitabine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Mitomycin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Oxaliplatin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Ifosfamide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Vinblastine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Paclitaxel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Irinotecan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Vincristine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Melphalan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Vinorelbine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Topotecan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618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812D-57B0-8445-85B5-4ADD6468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4" y="2893"/>
            <a:ext cx="11610109" cy="1325563"/>
          </a:xfrm>
        </p:spPr>
        <p:txBody>
          <a:bodyPr/>
          <a:lstStyle/>
          <a:p>
            <a:r>
              <a:rPr lang="en-US" dirty="0"/>
              <a:t>Alkylating Agents: Mechanism of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115B4-0072-A340-8BE1-6A67FDB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2" y="1143699"/>
            <a:ext cx="7136255" cy="435133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Damage to the DNA template (alkyl adducts) induces apoptosis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For bifunctional alkylators (nitrogen mustards), damage results from the formation of crosslinks (inter-strand, intra-strand, DNA-protein)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Mutations (G-C to A-T) with methylation (temozolomide, dacarbazine)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Effects are schedule-independent = cell cycle independent (effect related to AUC)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Steep (log-linear) dose-response curves, narrow therapeutic index</a:t>
            </a:r>
          </a:p>
          <a:p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79D9940-3BD8-7B48-BD79-3C87A4215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0000">
                <a:tint val="45000"/>
                <a:satMod val="400000"/>
              </a:srgbClr>
            </a:duotone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5273" r="4999" b="6970"/>
          <a:stretch>
            <a:fillRect/>
          </a:stretch>
        </p:blipFill>
        <p:spPr bwMode="auto">
          <a:xfrm>
            <a:off x="7907636" y="1513881"/>
            <a:ext cx="4119040" cy="41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58501C0-56D1-864A-B62F-9FA80F46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duotone>
              <a:prstClr val="black"/>
              <a:srgbClr val="03030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16071" r="8145" b="12340"/>
          <a:stretch>
            <a:fillRect/>
          </a:stretch>
        </p:blipFill>
        <p:spPr bwMode="auto">
          <a:xfrm>
            <a:off x="7954130" y="1582736"/>
            <a:ext cx="3886565" cy="375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F5AF5-DAC1-8049-A829-A25EC403F60D}"/>
              </a:ext>
            </a:extLst>
          </p:cNvPr>
          <p:cNvSpPr txBox="1"/>
          <p:nvPr/>
        </p:nvSpPr>
        <p:spPr>
          <a:xfrm rot="16200000">
            <a:off x="6493781" y="3576936"/>
            <a:ext cx="282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Fraction of Cells Surviving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A8D3E92-F9D3-C44A-8908-AFD2C93FF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7351" y="5690643"/>
            <a:ext cx="3164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+mn-lt"/>
              </a:rPr>
              <a:t>Drug Conc. (multiple of IC</a:t>
            </a:r>
            <a:r>
              <a:rPr lang="en-US" altLang="en-US" sz="2000" b="1" baseline="-25000" dirty="0">
                <a:solidFill>
                  <a:srgbClr val="000000"/>
                </a:solidFill>
                <a:effectLst/>
                <a:latin typeface="+mn-lt"/>
              </a:rPr>
              <a:t>90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+mn-lt"/>
              </a:rPr>
              <a:t>)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4647AFA7-45A3-5848-B1A1-8F72684E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950" y="1143848"/>
            <a:ext cx="27195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00"/>
                </a:solidFill>
                <a:effectLst/>
                <a:latin typeface="+mn-lt"/>
              </a:rPr>
              <a:t>In Vitro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+mn-lt"/>
              </a:rPr>
              <a:t> Cytotoxicity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71694034-E0FA-5E40-BFA1-059BF195E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4801" y="2046875"/>
            <a:ext cx="2125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800" b="1" dirty="0">
                <a:solidFill>
                  <a:srgbClr val="000000"/>
                </a:solidFill>
                <a:effectLst/>
                <a:latin typeface="+mn-lt"/>
              </a:rPr>
              <a:t>Vincristine </a:t>
            </a:r>
          </a:p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rgbClr val="000000"/>
                </a:solidFill>
                <a:effectLst/>
                <a:latin typeface="+mn-lt"/>
              </a:rPr>
              <a:t>cell cycle dependent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0A67F4D3-BF32-A14A-AFA6-E3671CC7D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2338" y="4180035"/>
            <a:ext cx="13896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800" b="1" dirty="0">
                <a:solidFill>
                  <a:srgbClr val="000000"/>
                </a:solidFill>
                <a:effectLst/>
                <a:latin typeface="+mn-lt"/>
              </a:rPr>
              <a:t>Melphalan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+mn-lt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rgbClr val="000000"/>
                </a:solidFill>
                <a:effectLst/>
                <a:latin typeface="+mn-lt"/>
              </a:rPr>
              <a:t>cell cycle </a:t>
            </a:r>
          </a:p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rgbClr val="000000"/>
                </a:solidFill>
                <a:effectLst/>
                <a:latin typeface="+mn-lt"/>
              </a:rPr>
              <a:t>independent</a:t>
            </a:r>
          </a:p>
        </p:txBody>
      </p:sp>
    </p:spTree>
    <p:extLst>
      <p:ext uri="{BB962C8B-B14F-4D97-AF65-F5344CB8AC3E}">
        <p14:creationId xmlns:p14="http://schemas.microsoft.com/office/powerpoint/2010/main" val="1543774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6CF2-A826-E04F-B45D-A5C18D2A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97" y="0"/>
            <a:ext cx="11610109" cy="1325563"/>
          </a:xfrm>
        </p:spPr>
        <p:txBody>
          <a:bodyPr/>
          <a:lstStyle/>
          <a:p>
            <a:pPr algn="ctr"/>
            <a:r>
              <a:rPr lang="en-US" dirty="0"/>
              <a:t>Alkylating Agents</a:t>
            </a:r>
          </a:p>
        </p:txBody>
      </p:sp>
      <p:graphicFrame>
        <p:nvGraphicFramePr>
          <p:cNvPr id="4" name="Group 58">
            <a:extLst>
              <a:ext uri="{FF2B5EF4-FFF2-40B4-BE49-F238E27FC236}">
                <a16:creationId xmlns:a16="http://schemas.microsoft.com/office/drawing/2014/main" id="{B5DB00AF-C33B-5B4F-8AB6-ACF083269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941755"/>
              </p:ext>
            </p:extLst>
          </p:nvPr>
        </p:nvGraphicFramePr>
        <p:xfrm>
          <a:off x="893180" y="928576"/>
          <a:ext cx="10405640" cy="5000848"/>
        </p:xfrm>
        <a:graphic>
          <a:graphicData uri="http://schemas.openxmlformats.org/drawingml/2006/table">
            <a:tbl>
              <a:tblPr/>
              <a:tblGrid>
                <a:gridCol w="1625882">
                  <a:extLst>
                    <a:ext uri="{9D8B030D-6E8A-4147-A177-3AD203B41FA5}">
                      <a16:colId xmlns:a16="http://schemas.microsoft.com/office/drawing/2014/main" val="1307898702"/>
                    </a:ext>
                  </a:extLst>
                </a:gridCol>
                <a:gridCol w="2703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6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5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Chemical Class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lvl="0" indent="-2254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Drugs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486816"/>
                  </a:ext>
                </a:extLst>
              </a:tr>
              <a:tr h="532436">
                <a:tc rowSpan="5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Classical Alkylating Agents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Nitrogen mustards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425" marR="0" lvl="0" indent="-2254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mechlorethamine,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bendamustine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melphalan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033">
                <a:tc v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Oxazaphosphorines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Ifosfamide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cyclophosphamide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946869"/>
                  </a:ext>
                </a:extLst>
              </a:tr>
              <a:tr h="544010">
                <a:tc v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Ethylenimines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thiotepa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024660"/>
                  </a:ext>
                </a:extLst>
              </a:tr>
              <a:tr h="601883">
                <a:tc v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Nitrosoureas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carmustine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lomustine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616834"/>
                  </a:ext>
                </a:extLst>
              </a:tr>
              <a:tr h="613459">
                <a:tc v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Alkyl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sulfonates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busulfan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883">
                <a:tc row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Non-Classical Alkylating Agents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Triazenes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dacarbazine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temozolomide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458">
                <a:tc v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Platinums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cisplatin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carboplatin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oxaliplatin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452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0037427C-C46E-7B4A-85CB-97F6DE5285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0" dirty="0">
                <a:latin typeface="+mn-lt"/>
                <a:ea typeface="ＭＳ Ｐゴシック" panose="020B0600070205080204" pitchFamily="34" charset="-128"/>
              </a:rPr>
              <a:t>Some Alkylating Agents are Prodrugs</a:t>
            </a:r>
          </a:p>
        </p:txBody>
      </p:sp>
      <p:graphicFrame>
        <p:nvGraphicFramePr>
          <p:cNvPr id="235654" name="Group 134">
            <a:extLst>
              <a:ext uri="{FF2B5EF4-FFF2-40B4-BE49-F238E27FC236}">
                <a16:creationId xmlns:a16="http://schemas.microsoft.com/office/drawing/2014/main" id="{111B9A8D-4538-FA46-A32A-14E80B639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951963"/>
              </p:ext>
            </p:extLst>
          </p:nvPr>
        </p:nvGraphicFramePr>
        <p:xfrm>
          <a:off x="1639887" y="1690688"/>
          <a:ext cx="9593451" cy="3657601"/>
        </p:xfrm>
        <a:graphic>
          <a:graphicData uri="http://schemas.openxmlformats.org/drawingml/2006/table">
            <a:tbl>
              <a:tblPr/>
              <a:tblGrid>
                <a:gridCol w="319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7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Drug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Active Metabolite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Pathway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Cyclophosphamide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4-OH-CP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CYP2B6, 3A4, 2C9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Ifosfamide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4-OH-Ifos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CYP3A4, 2A6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Dacarbazine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CYP1A2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Temozolomide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Spontaneous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5656" name="Text Box 136">
            <a:extLst>
              <a:ext uri="{FF2B5EF4-FFF2-40B4-BE49-F238E27FC236}">
                <a16:creationId xmlns:a16="http://schemas.microsoft.com/office/drawing/2014/main" id="{DF5F68A8-D85A-7B4F-84EE-F25E6FFCA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763" y="2871789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92193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1F1D-89D4-614C-8025-21F66AC2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8255"/>
            <a:ext cx="11610109" cy="1325563"/>
          </a:xfrm>
        </p:spPr>
        <p:txBody>
          <a:bodyPr/>
          <a:lstStyle/>
          <a:p>
            <a:pPr algn="ctr"/>
            <a:r>
              <a:rPr lang="en-US" dirty="0"/>
              <a:t>Alkylating Agents: Toxicity</a:t>
            </a:r>
          </a:p>
        </p:txBody>
      </p:sp>
      <p:graphicFrame>
        <p:nvGraphicFramePr>
          <p:cNvPr id="5" name="Group 264">
            <a:extLst>
              <a:ext uri="{FF2B5EF4-FFF2-40B4-BE49-F238E27FC236}">
                <a16:creationId xmlns:a16="http://schemas.microsoft.com/office/drawing/2014/main" id="{B589026F-81A2-5C4F-9619-79B238ECF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799367"/>
              </p:ext>
            </p:extLst>
          </p:nvPr>
        </p:nvGraphicFramePr>
        <p:xfrm>
          <a:off x="180816" y="999622"/>
          <a:ext cx="9617970" cy="5337935"/>
        </p:xfrm>
        <a:graphic>
          <a:graphicData uri="http://schemas.openxmlformats.org/drawingml/2006/table">
            <a:tbl>
              <a:tblPr/>
              <a:tblGrid>
                <a:gridCol w="2114942">
                  <a:extLst>
                    <a:ext uri="{9D8B030D-6E8A-4147-A177-3AD203B41FA5}">
                      <a16:colId xmlns:a16="http://schemas.microsoft.com/office/drawing/2014/main" val="2572811410"/>
                    </a:ext>
                  </a:extLst>
                </a:gridCol>
                <a:gridCol w="1006681">
                  <a:extLst>
                    <a:ext uri="{9D8B030D-6E8A-4147-A177-3AD203B41FA5}">
                      <a16:colId xmlns:a16="http://schemas.microsoft.com/office/drawing/2014/main" val="4214253957"/>
                    </a:ext>
                  </a:extLst>
                </a:gridCol>
                <a:gridCol w="590577">
                  <a:extLst>
                    <a:ext uri="{9D8B030D-6E8A-4147-A177-3AD203B41FA5}">
                      <a16:colId xmlns:a16="http://schemas.microsoft.com/office/drawing/2014/main" val="446547916"/>
                    </a:ext>
                  </a:extLst>
                </a:gridCol>
                <a:gridCol w="433985">
                  <a:extLst>
                    <a:ext uri="{9D8B030D-6E8A-4147-A177-3AD203B41FA5}">
                      <a16:colId xmlns:a16="http://schemas.microsoft.com/office/drawing/2014/main" val="1691977757"/>
                    </a:ext>
                  </a:extLst>
                </a:gridCol>
                <a:gridCol w="747169">
                  <a:extLst>
                    <a:ext uri="{9D8B030D-6E8A-4147-A177-3AD203B41FA5}">
                      <a16:colId xmlns:a16="http://schemas.microsoft.com/office/drawing/2014/main" val="3015641664"/>
                    </a:ext>
                  </a:extLst>
                </a:gridCol>
                <a:gridCol w="590577">
                  <a:extLst>
                    <a:ext uri="{9D8B030D-6E8A-4147-A177-3AD203B41FA5}">
                      <a16:colId xmlns:a16="http://schemas.microsoft.com/office/drawing/2014/main" val="1258012820"/>
                    </a:ext>
                  </a:extLst>
                </a:gridCol>
                <a:gridCol w="590577">
                  <a:extLst>
                    <a:ext uri="{9D8B030D-6E8A-4147-A177-3AD203B41FA5}">
                      <a16:colId xmlns:a16="http://schemas.microsoft.com/office/drawing/2014/main" val="2281448373"/>
                    </a:ext>
                  </a:extLst>
                </a:gridCol>
                <a:gridCol w="590577">
                  <a:extLst>
                    <a:ext uri="{9D8B030D-6E8A-4147-A177-3AD203B41FA5}">
                      <a16:colId xmlns:a16="http://schemas.microsoft.com/office/drawing/2014/main" val="1735293335"/>
                    </a:ext>
                  </a:extLst>
                </a:gridCol>
                <a:gridCol w="590577">
                  <a:extLst>
                    <a:ext uri="{9D8B030D-6E8A-4147-A177-3AD203B41FA5}">
                      <a16:colId xmlns:a16="http://schemas.microsoft.com/office/drawing/2014/main" val="230584372"/>
                    </a:ext>
                  </a:extLst>
                </a:gridCol>
                <a:gridCol w="590577">
                  <a:extLst>
                    <a:ext uri="{9D8B030D-6E8A-4147-A177-3AD203B41FA5}">
                      <a16:colId xmlns:a16="http://schemas.microsoft.com/office/drawing/2014/main" val="1261396598"/>
                    </a:ext>
                  </a:extLst>
                </a:gridCol>
                <a:gridCol w="590577">
                  <a:extLst>
                    <a:ext uri="{9D8B030D-6E8A-4147-A177-3AD203B41FA5}">
                      <a16:colId xmlns:a16="http://schemas.microsoft.com/office/drawing/2014/main" val="2046938232"/>
                    </a:ext>
                  </a:extLst>
                </a:gridCol>
                <a:gridCol w="590577">
                  <a:extLst>
                    <a:ext uri="{9D8B030D-6E8A-4147-A177-3AD203B41FA5}">
                      <a16:colId xmlns:a16="http://schemas.microsoft.com/office/drawing/2014/main" val="1284377640"/>
                    </a:ext>
                  </a:extLst>
                </a:gridCol>
                <a:gridCol w="590577">
                  <a:extLst>
                    <a:ext uri="{9D8B030D-6E8A-4147-A177-3AD203B41FA5}">
                      <a16:colId xmlns:a16="http://schemas.microsoft.com/office/drawing/2014/main" val="2865934174"/>
                    </a:ext>
                  </a:extLst>
                </a:gridCol>
              </a:tblGrid>
              <a:tr h="13147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Myelo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-suppression</a:t>
                      </a:r>
                    </a:p>
                  </a:txBody>
                  <a:tcPr marT="45711" marB="45711"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N&amp;V</a:t>
                      </a:r>
                    </a:p>
                  </a:txBody>
                  <a:tcPr marT="45711" marB="45711"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Alopecia</a:t>
                      </a:r>
                    </a:p>
                  </a:txBody>
                  <a:tcPr marT="45711" marB="45711"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Hyper-sensitivity</a:t>
                      </a:r>
                    </a:p>
                  </a:txBody>
                  <a:tcPr marT="45711" marB="45711"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GI/Mucositis</a:t>
                      </a:r>
                    </a:p>
                  </a:txBody>
                  <a:tcPr marT="45711" marB="45711"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Renal</a:t>
                      </a:r>
                    </a:p>
                  </a:txBody>
                  <a:tcPr marT="45711" marB="45711"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Cystitis</a:t>
                      </a:r>
                    </a:p>
                  </a:txBody>
                  <a:tcPr marT="45711" marB="45711"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Hepatic</a:t>
                      </a:r>
                    </a:p>
                  </a:txBody>
                  <a:tcPr marT="45711" marB="45711"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Cardiac</a:t>
                      </a:r>
                    </a:p>
                  </a:txBody>
                  <a:tcPr marT="45711" marB="45711"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Pulmonary</a:t>
                      </a:r>
                    </a:p>
                  </a:txBody>
                  <a:tcPr marT="45711" marB="45711"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Neuropathy</a:t>
                      </a:r>
                    </a:p>
                  </a:txBody>
                  <a:tcPr marT="45711" marB="45711"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CNS </a:t>
                      </a:r>
                    </a:p>
                  </a:txBody>
                  <a:tcPr marT="45711" marB="45711"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974618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Cyclophosphamide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124067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Ifosfamide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17963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Melphalan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110511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Carmustine (BCNU)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193207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Lomustine (CCNU)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313286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Thiotepa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164282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Busulfan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206507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Dacarbazine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mild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662753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Temozolomide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mild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701978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Cisplatin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mild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101086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Carboplatin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mild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137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B58BBF8-EDD2-904C-A49A-2551C93EABC1}"/>
              </a:ext>
            </a:extLst>
          </p:cNvPr>
          <p:cNvSpPr txBox="1"/>
          <p:nvPr/>
        </p:nvSpPr>
        <p:spPr>
          <a:xfrm>
            <a:off x="2371241" y="6462793"/>
            <a:ext cx="703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DLT=dose limiting toxicity;      HD= high dose/transplant conditioning</a:t>
            </a:r>
          </a:p>
        </p:txBody>
      </p:sp>
    </p:spTree>
    <p:extLst>
      <p:ext uri="{BB962C8B-B14F-4D97-AF65-F5344CB8AC3E}">
        <p14:creationId xmlns:p14="http://schemas.microsoft.com/office/powerpoint/2010/main" val="1147720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84ED-2D60-2345-8353-8F526DDEF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179145"/>
            <a:ext cx="11610109" cy="1325563"/>
          </a:xfrm>
        </p:spPr>
        <p:txBody>
          <a:bodyPr/>
          <a:lstStyle/>
          <a:p>
            <a:pPr algn="ctr"/>
            <a:r>
              <a:rPr lang="en-US" altLang="en-US" sz="4800" b="0" dirty="0">
                <a:latin typeface="+mn-lt"/>
                <a:ea typeface="ＭＳ Ｐゴシック" panose="020B0600070205080204" pitchFamily="34" charset="-128"/>
              </a:rPr>
              <a:t>Platinum Analog Toxicity</a:t>
            </a:r>
            <a:endParaRPr lang="en-US" sz="4800" b="0" dirty="0">
              <a:latin typeface="+mn-lt"/>
            </a:endParaRPr>
          </a:p>
        </p:txBody>
      </p:sp>
      <p:graphicFrame>
        <p:nvGraphicFramePr>
          <p:cNvPr id="4" name="Group 170">
            <a:extLst>
              <a:ext uri="{FF2B5EF4-FFF2-40B4-BE49-F238E27FC236}">
                <a16:creationId xmlns:a16="http://schemas.microsoft.com/office/drawing/2014/main" id="{07FCC08A-43A6-3F48-A872-3753107D1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599426"/>
              </p:ext>
            </p:extLst>
          </p:nvPr>
        </p:nvGraphicFramePr>
        <p:xfrm>
          <a:off x="819766" y="1417320"/>
          <a:ext cx="10802319" cy="4023360"/>
        </p:xfrm>
        <a:graphic>
          <a:graphicData uri="http://schemas.openxmlformats.org/drawingml/2006/table">
            <a:tbl>
              <a:tblPr/>
              <a:tblGrid>
                <a:gridCol w="2775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8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1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Cisplatin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Carboplatin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Oxaliplatin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Peripheral neuropathy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DLT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DLT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effectLst/>
                        </a:rPr>
                        <a:t>Pharyngo-laryngeal dysesthesia; Raynaud Symptoms)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Nausea &amp; vomiting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Nephrotoxicity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Ototoxicity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Myelosuppression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DLT (platelets)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Hepatotoxicity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Hypersensitivity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C78555F-4548-F44A-8F76-2059906F46D8}"/>
              </a:ext>
            </a:extLst>
          </p:cNvPr>
          <p:cNvSpPr txBox="1"/>
          <p:nvPr/>
        </p:nvSpPr>
        <p:spPr>
          <a:xfrm>
            <a:off x="4618495" y="5765369"/>
            <a:ext cx="2676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DLT = dose limiting toxicity</a:t>
            </a:r>
          </a:p>
        </p:txBody>
      </p:sp>
    </p:spTree>
    <p:extLst>
      <p:ext uri="{BB962C8B-B14F-4D97-AF65-F5344CB8AC3E}">
        <p14:creationId xmlns:p14="http://schemas.microsoft.com/office/powerpoint/2010/main" val="2324452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1F2E0F15-C7AF-1A48-A081-68975245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ea typeface="ＭＳ Ｐゴシック" panose="020B0600070205080204" pitchFamily="34" charset="-128"/>
              </a:rPr>
              <a:t>Cisplatin Ototoxicity</a:t>
            </a:r>
          </a:p>
        </p:txBody>
      </p:sp>
      <p:pic>
        <p:nvPicPr>
          <p:cNvPr id="55298" name="Content Placeholder 3" descr="auidogram.tiff">
            <a:extLst>
              <a:ext uri="{FF2B5EF4-FFF2-40B4-BE49-F238E27FC236}">
                <a16:creationId xmlns:a16="http://schemas.microsoft.com/office/drawing/2014/main" id="{CE94DB39-DFBF-5F4B-845A-181592438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24" r="-41824"/>
          <a:stretch>
            <a:fillRect/>
          </a:stretch>
        </p:blipFill>
        <p:spPr>
          <a:xfrm>
            <a:off x="4367925" y="1584246"/>
            <a:ext cx="8229600" cy="452596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BE859-F9CD-D346-A988-57EFC9D89858}"/>
              </a:ext>
            </a:extLst>
          </p:cNvPr>
          <p:cNvSpPr txBox="1"/>
          <p:nvPr/>
        </p:nvSpPr>
        <p:spPr>
          <a:xfrm>
            <a:off x="462372" y="1646238"/>
            <a:ext cx="56336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Audiogram Demonstrates Cisplatin Related </a:t>
            </a:r>
            <a:r>
              <a:rPr lang="en-US" sz="3200" b="1" dirty="0"/>
              <a:t>Bilateral High Frequency (Hz &gt; 4000) </a:t>
            </a:r>
            <a:r>
              <a:rPr lang="en-US" sz="3200" dirty="0"/>
              <a:t>hearing loss (dB)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Sodium Thiosulfate  may ameliorate ototoxicity in some treatment regimens and patient groups. 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Freyer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et al Lancet Oncology 2017, 18:63-74)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00359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B0A4545B-96C9-CD41-900A-6D9756FBF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52456"/>
            <a:ext cx="12192000" cy="1143000"/>
          </a:xfrm>
        </p:spPr>
        <p:txBody>
          <a:bodyPr/>
          <a:lstStyle/>
          <a:p>
            <a:pPr algn="ctr" eaLnBrk="1" hangingPunct="1"/>
            <a:r>
              <a:rPr lang="en-US" altLang="en-US" b="0" dirty="0" err="1">
                <a:latin typeface="+mn-lt"/>
                <a:ea typeface="ＭＳ Ｐゴシック" panose="020B0600070205080204" pitchFamily="34" charset="-128"/>
              </a:rPr>
              <a:t>Oxazaphosphorine</a:t>
            </a:r>
            <a:r>
              <a:rPr lang="en-US" altLang="en-US" b="0" dirty="0">
                <a:latin typeface="+mn-lt"/>
                <a:ea typeface="ＭＳ Ｐゴシック" panose="020B0600070205080204" pitchFamily="34" charset="-128"/>
              </a:rPr>
              <a:t> Toxicity</a:t>
            </a:r>
          </a:p>
        </p:txBody>
      </p:sp>
      <p:graphicFrame>
        <p:nvGraphicFramePr>
          <p:cNvPr id="325710" name="Group 78">
            <a:extLst>
              <a:ext uri="{FF2B5EF4-FFF2-40B4-BE49-F238E27FC236}">
                <a16:creationId xmlns:a16="http://schemas.microsoft.com/office/drawing/2014/main" id="{FAD61025-F960-3446-BA69-920971983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98899"/>
              </p:ext>
            </p:extLst>
          </p:nvPr>
        </p:nvGraphicFramePr>
        <p:xfrm>
          <a:off x="541420" y="1195456"/>
          <a:ext cx="11337759" cy="4697473"/>
        </p:xfrm>
        <a:graphic>
          <a:graphicData uri="http://schemas.openxmlformats.org/drawingml/2006/table">
            <a:tbl>
              <a:tblPr/>
              <a:tblGrid>
                <a:gridCol w="2672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5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01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Cyclophophamide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Nephrotoxicity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Water retention,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hyponatremia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from a direct reversible tubular effect (not ADH mediated)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278">
                <a:tc rowSpan="3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Ifosfamide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*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Nephrotoxicity</a:t>
                      </a:r>
                    </a:p>
                    <a:p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Young age, high cumulative dose (70-80 g/m</a:t>
                      </a:r>
                      <a:r>
                        <a:rPr lang="en-US" altLang="en-US" sz="16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) are risk factors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Proximal tubular damage 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Fanconi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-like) with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glucosuria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phosphaturia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, amino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aciduria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, Ricketts in younger children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147">
                <a:tc v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Decreased GFR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Distal tubular damage with RTA, concentrating defects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Cyclophosphamide 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and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Ifosfamide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Hemorrhagic cystitis is cause by irritation of bladder lining by the metabolite  acrolein, MESNA chelates acrolein in bladder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568544"/>
                  </a:ext>
                </a:extLst>
              </a:tr>
              <a:tr h="82308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Ifosfamide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Associated with increased neurotoxicity/mental status changes particularly when used in combination with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aprepitant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, Methylene Blue can be used to ameliorate neurotoxicity for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ifosfamide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554525"/>
                  </a:ext>
                </a:extLst>
              </a:tr>
            </a:tbl>
          </a:graphicData>
        </a:graphic>
      </p:graphicFrame>
      <p:sp>
        <p:nvSpPr>
          <p:cNvPr id="325686" name="Text Box 54">
            <a:extLst>
              <a:ext uri="{FF2B5EF4-FFF2-40B4-BE49-F238E27FC236}">
                <a16:creationId xmlns:a16="http://schemas.microsoft.com/office/drawing/2014/main" id="{C2989CE4-A119-6E46-B5A6-9A64E7F0F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935" y="59105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9132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6CB7-6E69-6B41-B759-D5A71254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32651"/>
            <a:ext cx="11610109" cy="1325563"/>
          </a:xfrm>
        </p:spPr>
        <p:txBody>
          <a:bodyPr/>
          <a:lstStyle/>
          <a:p>
            <a:r>
              <a:rPr lang="en-US" dirty="0"/>
              <a:t>Alkylating Agents: Prominent Late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58D7-B028-414D-BD16-503756E2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521123"/>
            <a:ext cx="11610109" cy="3567785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/>
              <a:t>Gonadal atrophy and loss of reproductive function (nitrogen mustards, ovarian failure from high dose busulfan)</a:t>
            </a:r>
          </a:p>
          <a:p>
            <a:pPr marL="231775" indent="-231775" fontAlgn="auto">
              <a:spcBef>
                <a:spcPct val="5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/>
              <a:t>Pulmonary fibrosis (nitrogen mustards, </a:t>
            </a:r>
            <a:r>
              <a:rPr lang="en-US" sz="3200" b="1" dirty="0"/>
              <a:t>busulfan</a:t>
            </a:r>
            <a:r>
              <a:rPr lang="en-US" sz="3200" dirty="0"/>
              <a:t>, nitrosoureas – </a:t>
            </a:r>
            <a:r>
              <a:rPr lang="en-US" sz="3200" b="1" dirty="0" err="1"/>
              <a:t>Carmustine</a:t>
            </a:r>
            <a:r>
              <a:rPr lang="en-US" sz="3200" b="1" dirty="0"/>
              <a:t> (BCNU) </a:t>
            </a:r>
            <a:r>
              <a:rPr lang="en-US" sz="3200" dirty="0"/>
              <a:t> </a:t>
            </a:r>
            <a:r>
              <a:rPr lang="en-US" altLang="en-US" sz="2000" i="1" dirty="0">
                <a:solidFill>
                  <a:schemeClr val="tx1"/>
                </a:solidFill>
              </a:rPr>
              <a:t>O</a:t>
            </a:r>
            <a:r>
              <a:rPr lang="ja-JP" altLang="en-US" sz="2000" i="1">
                <a:solidFill>
                  <a:schemeClr val="tx1"/>
                </a:solidFill>
              </a:rPr>
              <a:t>’</a:t>
            </a:r>
            <a:r>
              <a:rPr lang="en-US" altLang="ja-JP" sz="2000" i="1" dirty="0">
                <a:solidFill>
                  <a:schemeClr val="tx1"/>
                </a:solidFill>
              </a:rPr>
              <a:t>Driscoll et al. N </a:t>
            </a:r>
            <a:r>
              <a:rPr lang="en-US" altLang="ja-JP" sz="2000" i="1" dirty="0" err="1">
                <a:solidFill>
                  <a:schemeClr val="tx1"/>
                </a:solidFill>
              </a:rPr>
              <a:t>Engl</a:t>
            </a:r>
            <a:r>
              <a:rPr lang="en-US" altLang="ja-JP" sz="2000" i="1" dirty="0">
                <a:solidFill>
                  <a:schemeClr val="tx1"/>
                </a:solidFill>
              </a:rPr>
              <a:t> J Med 1990; 323:378-82</a:t>
            </a:r>
            <a:endParaRPr lang="en-US" sz="3200" dirty="0"/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/>
              <a:t>Renal dysfunction (cisplatin, nitrosoureas, </a:t>
            </a:r>
            <a:r>
              <a:rPr lang="en-US" sz="3200" dirty="0" err="1"/>
              <a:t>ifosfamide</a:t>
            </a:r>
            <a:r>
              <a:rPr lang="en-US" sz="3200" dirty="0"/>
              <a:t>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/>
              <a:t>Ototoxicity (cisplatin)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/>
              <a:t>Carcinogenic (second cancers)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A20D6-5856-344C-BA1D-8785AF98AC07}"/>
              </a:ext>
            </a:extLst>
          </p:cNvPr>
          <p:cNvSpPr txBox="1"/>
          <p:nvPr/>
        </p:nvSpPr>
        <p:spPr>
          <a:xfrm>
            <a:off x="2262753" y="6028841"/>
            <a:ext cx="6121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Details in Survivorship Lecture</a:t>
            </a:r>
          </a:p>
        </p:txBody>
      </p:sp>
    </p:spTree>
    <p:extLst>
      <p:ext uri="{BB962C8B-B14F-4D97-AF65-F5344CB8AC3E}">
        <p14:creationId xmlns:p14="http://schemas.microsoft.com/office/powerpoint/2010/main" val="272219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8628" y="1344545"/>
            <a:ext cx="11610109" cy="435133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000" dirty="0"/>
              <a:t>Basic Science and Pathophysiology: </a:t>
            </a:r>
            <a:r>
              <a:rPr lang="en-US" altLang="en-US" sz="4000" dirty="0">
                <a:solidFill>
                  <a:schemeClr val="accent1"/>
                </a:solidFill>
              </a:rPr>
              <a:t>Principles of Multimodality Therapy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000" dirty="0"/>
              <a:t>Epidemiology and Risk Assessment: </a:t>
            </a:r>
            <a:r>
              <a:rPr lang="en-US" altLang="en-US" sz="4000" dirty="0">
                <a:solidFill>
                  <a:schemeClr val="accent1"/>
                </a:solidFill>
              </a:rPr>
              <a:t>Basic Pharmacology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000" dirty="0"/>
              <a:t>Diagnosis: </a:t>
            </a:r>
            <a:r>
              <a:rPr lang="en-US" altLang="en-US" sz="4000" dirty="0">
                <a:solidFill>
                  <a:schemeClr val="accent1"/>
                </a:solidFill>
              </a:rPr>
              <a:t>Mechanism of Action of Drug Classes </a:t>
            </a:r>
            <a:endParaRPr lang="en-US" altLang="en-US" sz="4000" dirty="0"/>
          </a:p>
          <a:p>
            <a:pPr marL="914400" indent="-914400">
              <a:buFont typeface="+mj-lt"/>
              <a:buAutoNum type="arabicPeriod"/>
            </a:pPr>
            <a:r>
              <a:rPr lang="en-US" altLang="en-US" sz="4000" dirty="0"/>
              <a:t>Management and Treatment: </a:t>
            </a:r>
            <a:r>
              <a:rPr lang="en-US" altLang="en-US" sz="4000" dirty="0">
                <a:solidFill>
                  <a:schemeClr val="accent1"/>
                </a:solidFill>
              </a:rPr>
              <a:t>Toxicity and Amelioration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DF821-4747-7A49-9DD1-8181D562C736}"/>
              </a:ext>
            </a:extLst>
          </p:cNvPr>
          <p:cNvSpPr txBox="1"/>
          <p:nvPr/>
        </p:nvSpPr>
        <p:spPr>
          <a:xfrm>
            <a:off x="1404938" y="382312"/>
            <a:ext cx="9557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Principles of Treatment of Pediatric Oncology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4DB36E4E-5D65-DB47-959B-B47BC1B1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46037"/>
            <a:ext cx="11610109" cy="1325563"/>
          </a:xfrm>
        </p:spPr>
        <p:txBody>
          <a:bodyPr/>
          <a:lstStyle/>
          <a:p>
            <a:pPr algn="ctr" eaLnBrk="1" hangingPunct="1"/>
            <a:r>
              <a:rPr lang="en-US" altLang="en-US" b="0" dirty="0">
                <a:latin typeface="+mn-lt"/>
                <a:ea typeface="ヒラギノ角ゴ Pro W3" panose="020B0300000000000000" pitchFamily="34" charset="-128"/>
              </a:rPr>
              <a:t>Antimetabolites: Mechanism of Action</a:t>
            </a:r>
          </a:p>
        </p:txBody>
      </p:sp>
      <p:sp>
        <p:nvSpPr>
          <p:cNvPr id="30722" name="Rectangle 4">
            <a:extLst>
              <a:ext uri="{FF2B5EF4-FFF2-40B4-BE49-F238E27FC236}">
                <a16:creationId xmlns:a16="http://schemas.microsoft.com/office/drawing/2014/main" id="{F19FAF83-7AD6-0441-BDB1-B2CE3C14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44" y="1371600"/>
            <a:ext cx="11389610" cy="5181600"/>
          </a:xfrm>
        </p:spPr>
        <p:txBody>
          <a:bodyPr/>
          <a:lstStyle/>
          <a:p>
            <a:pPr eaLnBrk="1" hangingPunct="1">
              <a:spcBef>
                <a:spcPct val="75000"/>
              </a:spcBef>
            </a:pPr>
            <a:r>
              <a:rPr lang="en-US" altLang="en-US" sz="3200" dirty="0">
                <a:ea typeface="ヒラギノ角ゴ Pro W3" panose="020B0300000000000000" pitchFamily="34" charset="-128"/>
              </a:rPr>
              <a:t>Inhibition of synthesis of nucleic acids or their building blocks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ヒラギノ角ゴ Pro W3" panose="020B0300000000000000" pitchFamily="34" charset="-128"/>
              </a:rPr>
              <a:t>Methotrexate inhibits Dihydrofolate Reductase 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en-US" sz="3200" dirty="0">
                <a:ea typeface="ヒラギノ角ゴ Pro W3" panose="020B0300000000000000" pitchFamily="34" charset="-128"/>
              </a:rPr>
              <a:t>Incorporation into DNA or RNA, resulting in defective product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en-US" sz="3200" dirty="0">
                <a:ea typeface="ヒラギノ角ゴ Pro W3" panose="020B0300000000000000" pitchFamily="34" charset="-128"/>
              </a:rPr>
              <a:t>Inhibition of enzymes required for DNA or RNA synthesis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en-US" sz="3200" dirty="0">
                <a:ea typeface="ヒラギノ角ゴ Pro W3" panose="020B0300000000000000" pitchFamily="34" charset="-128"/>
              </a:rPr>
              <a:t>Effects are cell-cycle and S-phase specific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en-US" sz="3200" dirty="0">
                <a:ea typeface="ヒラギノ角ゴ Pro W3" panose="020B0300000000000000" pitchFamily="34" charset="-128"/>
              </a:rPr>
              <a:t>Effects are schedule-dependent (effect related to prolonged exposure above threshold concentration)</a:t>
            </a:r>
          </a:p>
        </p:txBody>
      </p:sp>
      <p:sp>
        <p:nvSpPr>
          <p:cNvPr id="289797" name="AutoShape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CA46353-3CAA-DC4C-B3DF-E90148E19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59436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</a:endParaRPr>
          </a:p>
        </p:txBody>
      </p:sp>
      <p:sp>
        <p:nvSpPr>
          <p:cNvPr id="289798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21DF09-1D2D-CA41-B30A-D064775C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10000"/>
            <a:ext cx="64008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4807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10F5DF5D-6129-5A49-895C-5BDDF174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83" y="129733"/>
            <a:ext cx="9672234" cy="762000"/>
          </a:xfrm>
        </p:spPr>
        <p:txBody>
          <a:bodyPr/>
          <a:lstStyle/>
          <a:p>
            <a:pPr algn="ctr" eaLnBrk="1" hangingPunct="1"/>
            <a:r>
              <a:rPr lang="en-US" altLang="en-US" b="0" dirty="0">
                <a:latin typeface="+mn-lt"/>
                <a:ea typeface="ヒラギノ角ゴ Pro W3" panose="020B0300000000000000" pitchFamily="34" charset="-128"/>
              </a:rPr>
              <a:t>Antimetabolites: Chemical Classes</a:t>
            </a:r>
          </a:p>
        </p:txBody>
      </p:sp>
      <p:graphicFrame>
        <p:nvGraphicFramePr>
          <p:cNvPr id="275533" name="Group 77">
            <a:extLst>
              <a:ext uri="{FF2B5EF4-FFF2-40B4-BE49-F238E27FC236}">
                <a16:creationId xmlns:a16="http://schemas.microsoft.com/office/drawing/2014/main" id="{3D4DA5D3-9897-904C-A893-AD5B08D69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321599"/>
              </p:ext>
            </p:extLst>
          </p:nvPr>
        </p:nvGraphicFramePr>
        <p:xfrm>
          <a:off x="92990" y="1414953"/>
          <a:ext cx="12006020" cy="4611830"/>
        </p:xfrm>
        <a:graphic>
          <a:graphicData uri="http://schemas.openxmlformats.org/drawingml/2006/table">
            <a:tbl>
              <a:tblPr/>
              <a:tblGrid>
                <a:gridCol w="2805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0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Folate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analogs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425" marR="0" lvl="0" indent="-2254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Methotrexate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5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Purine analogs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Adenine, Guanine, Hypoxanthine, Xanthine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1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Thiopurines: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   Mercaptopurine, thioguanine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1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Deoxyadenosine analogs: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Fludarabine, cladribine, clofarabine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1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Deoxyguanosine</a:t>
                      </a:r>
                      <a:r>
                        <a:rPr kumimoji="0" lang="en-US" sz="2800" b="0" i="1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analogs: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 Nelarabine (Ara-G)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62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Pyrimidine analogs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Cytosine, Thymine, 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Uracil,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Orotic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Acid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Cytarabine (Ara-C), gemcitabine, fluorouracil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5517" name="AutoShape 6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463E466-3658-A94F-BF9E-721CEB8AB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5638800"/>
            <a:ext cx="1382713" cy="33655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2824-64EE-DC40-9785-195EB7186220}"/>
              </a:ext>
            </a:extLst>
          </p:cNvPr>
          <p:cNvSpPr txBox="1"/>
          <p:nvPr/>
        </p:nvSpPr>
        <p:spPr>
          <a:xfrm>
            <a:off x="1107483" y="891733"/>
            <a:ext cx="1205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Antimetabolites are False Substrates in DNA/RNA Synthesis</a:t>
            </a:r>
          </a:p>
        </p:txBody>
      </p:sp>
    </p:spTree>
    <p:extLst>
      <p:ext uri="{BB962C8B-B14F-4D97-AF65-F5344CB8AC3E}">
        <p14:creationId xmlns:p14="http://schemas.microsoft.com/office/powerpoint/2010/main" val="2380693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1CA1A8EB-0701-F341-8122-E9B705FF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53" y="0"/>
            <a:ext cx="10321871" cy="1143000"/>
          </a:xfrm>
        </p:spPr>
        <p:txBody>
          <a:bodyPr/>
          <a:lstStyle/>
          <a:p>
            <a:pPr algn="ctr" eaLnBrk="1" hangingPunct="1"/>
            <a:r>
              <a:rPr lang="en-US" altLang="en-US" b="0" dirty="0">
                <a:latin typeface="+mn-lt"/>
                <a:ea typeface="ヒラギノ角ゴ Pro W3" panose="020B0300000000000000" pitchFamily="34" charset="-128"/>
              </a:rPr>
              <a:t>All Antimetabolites are Prodrugs</a:t>
            </a:r>
          </a:p>
        </p:txBody>
      </p:sp>
      <p:graphicFrame>
        <p:nvGraphicFramePr>
          <p:cNvPr id="235793" name="Group 273">
            <a:extLst>
              <a:ext uri="{FF2B5EF4-FFF2-40B4-BE49-F238E27FC236}">
                <a16:creationId xmlns:a16="http://schemas.microsoft.com/office/drawing/2014/main" id="{FB46C107-2838-D045-98B0-C78C1CD39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01586"/>
              </p:ext>
            </p:extLst>
          </p:nvPr>
        </p:nvGraphicFramePr>
        <p:xfrm>
          <a:off x="1436176" y="998414"/>
          <a:ext cx="9003869" cy="4861172"/>
        </p:xfrm>
        <a:graphic>
          <a:graphicData uri="http://schemas.openxmlformats.org/drawingml/2006/table">
            <a:tbl>
              <a:tblPr/>
              <a:tblGrid>
                <a:gridCol w="227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6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2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Drug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Active Metabolite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Pathway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4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Methotrexate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MTX-polyglutamates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FPGS: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folypolyglutamyl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synthase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9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Mercaptopurine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Thioguanine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Thioguanine monophosphate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Three step process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One step process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73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Fludarabine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Cladribine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Clofarabine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F-ara-ATP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Triphosphate forms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Dephosphorylation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Deoxycytidine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kinase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3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Cytarabine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Ara-CTP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Kinases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33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Gemcitabine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Gemcitabine-triphosphate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Deoxycytidine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kinase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27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Fluorouracil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fdUMP 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Thymidine kinase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252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FC2BDA44-16EB-4946-A231-D30C4956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0" dirty="0">
                <a:latin typeface="+mn-lt"/>
                <a:ea typeface="ヒラギノ角ゴ Pro W3" panose="020B0300000000000000" pitchFamily="34" charset="-128"/>
              </a:rPr>
              <a:t>Antimetabolites: Toxicity</a:t>
            </a:r>
          </a:p>
        </p:txBody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88916F09-CED0-BC49-B824-3B89CEFF9F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399" y="1481757"/>
            <a:ext cx="10634134" cy="4267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tabLst>
                <a:tab pos="4116388" algn="l"/>
                <a:tab pos="4402138" algn="l"/>
              </a:tabLst>
              <a:defRPr/>
            </a:pPr>
            <a:r>
              <a:rPr lang="en-US" sz="3500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Most frequent toxicities: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tabLst>
                <a:tab pos="4116388" algn="l"/>
                <a:tab pos="4402138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ea typeface="ヒラギノ角ゴ Pro W3" charset="0"/>
              </a:rPr>
              <a:t>Myelosuppression, hepatoxicity, mucositis, nausea, vomiting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tabLst>
                <a:tab pos="4116388" algn="l"/>
                <a:tab pos="4402138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ea typeface="ヒラギノ角ゴ Pro W3" charset="0"/>
              </a:rPr>
              <a:t>Neurotoxicity, rash, dermatitis, pulmonary toxicity</a:t>
            </a:r>
          </a:p>
          <a:p>
            <a:pPr marL="457200" lvl="1" indent="0" fontAlgn="auto">
              <a:spcAft>
                <a:spcPts val="0"/>
              </a:spcAft>
              <a:buNone/>
              <a:tabLst>
                <a:tab pos="4116388" algn="l"/>
                <a:tab pos="4402138" algn="l"/>
              </a:tabLst>
              <a:defRPr/>
            </a:pPr>
            <a:endParaRPr lang="en-US" sz="2800" dirty="0">
              <a:solidFill>
                <a:srgbClr val="000000"/>
              </a:solidFill>
              <a:ea typeface="ヒラギノ角ゴ Pro W3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tabLst>
                <a:tab pos="4116388" algn="l"/>
                <a:tab pos="4402138" algn="l"/>
              </a:tabLst>
              <a:defRPr/>
            </a:pPr>
            <a:r>
              <a:rPr lang="en-US" sz="3500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Drug-specific effects include: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tabLst>
                <a:tab pos="4116388" algn="l"/>
                <a:tab pos="4402138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ea typeface="ヒラギノ角ゴ Pro W3" charset="0"/>
              </a:rPr>
              <a:t>Nephrotoxicity: High Dose MTX. (HDMTX &gt; 1 g/m</a:t>
            </a:r>
            <a:r>
              <a:rPr lang="en-US" sz="2800" baseline="30000" dirty="0">
                <a:solidFill>
                  <a:srgbClr val="000000"/>
                </a:solidFill>
                <a:ea typeface="ヒラギノ角ゴ Pro W3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ea typeface="ヒラギノ角ゴ Pro W3" charset="0"/>
              </a:rPr>
              <a:t>)</a:t>
            </a:r>
          </a:p>
          <a:p>
            <a:pPr lvl="1" fontAlgn="auto">
              <a:spcBef>
                <a:spcPct val="10000"/>
              </a:spcBef>
              <a:spcAft>
                <a:spcPts val="0"/>
              </a:spcAft>
              <a:buFont typeface="Arial"/>
              <a:buChar char="–"/>
              <a:tabLst>
                <a:tab pos="4116388" algn="l"/>
                <a:tab pos="4402138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ea typeface="ヒラギノ角ゴ Pro W3" charset="0"/>
              </a:rPr>
              <a:t>Radiation recall: Gemcitabine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tabLst>
                <a:tab pos="4116388" algn="l"/>
                <a:tab pos="4402138" algn="l"/>
              </a:tabLst>
              <a:defRPr/>
            </a:pPr>
            <a:r>
              <a:rPr lang="en-US" sz="2800" dirty="0" err="1">
                <a:solidFill>
                  <a:srgbClr val="000000"/>
                </a:solidFill>
                <a:ea typeface="ヒラギノ角ゴ Pro W3" charset="0"/>
              </a:rPr>
              <a:t>Veno-occulsive</a:t>
            </a:r>
            <a:r>
              <a:rPr lang="en-US" sz="2800" dirty="0">
                <a:solidFill>
                  <a:srgbClr val="000000"/>
                </a:solidFill>
                <a:ea typeface="ヒラギノ角ゴ Pro W3" charset="0"/>
              </a:rPr>
              <a:t> disease/ Sinusoid Obstructive Syndrome: Thioguanine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tabLst>
                <a:tab pos="4116388" algn="l"/>
                <a:tab pos="4402138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ea typeface="ヒラギノ角ゴ Pro W3" charset="0"/>
              </a:rPr>
              <a:t>Immunosuppression: </a:t>
            </a:r>
            <a:r>
              <a:rPr lang="en-US" sz="2800" dirty="0" err="1">
                <a:solidFill>
                  <a:srgbClr val="000000"/>
                </a:solidFill>
                <a:ea typeface="ヒラギノ角ゴ Pro W3" charset="0"/>
              </a:rPr>
              <a:t>Fludarabine</a:t>
            </a:r>
            <a:r>
              <a:rPr lang="en-US" sz="2800" dirty="0">
                <a:solidFill>
                  <a:srgbClr val="000000"/>
                </a:solidFill>
                <a:ea typeface="ヒラギノ角ゴ Pro W3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a typeface="ヒラギノ角ゴ Pro W3" charset="0"/>
              </a:rPr>
              <a:t>cladribine</a:t>
            </a:r>
            <a:endParaRPr lang="en-US" sz="2800" dirty="0">
              <a:solidFill>
                <a:srgbClr val="000000"/>
              </a:solidFill>
              <a:ea typeface="ヒラギノ角ゴ Pro W3" charset="0"/>
            </a:endParaRPr>
          </a:p>
          <a:p>
            <a:pPr lvl="1" fontAlgn="auto">
              <a:spcBef>
                <a:spcPct val="10000"/>
              </a:spcBef>
              <a:spcAft>
                <a:spcPts val="0"/>
              </a:spcAft>
              <a:buFont typeface="Arial"/>
              <a:buChar char="–"/>
              <a:tabLst>
                <a:tab pos="4116388" algn="l"/>
                <a:tab pos="4402138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ea typeface="ヒラギノ角ゴ Pro W3" charset="0"/>
              </a:rPr>
              <a:t>Flu-like symptoms: </a:t>
            </a:r>
            <a:r>
              <a:rPr lang="en-US" sz="2800" dirty="0" err="1">
                <a:solidFill>
                  <a:srgbClr val="000000"/>
                </a:solidFill>
                <a:ea typeface="ヒラギノ角ゴ Pro W3" charset="0"/>
              </a:rPr>
              <a:t>Cytarabine</a:t>
            </a:r>
            <a:r>
              <a:rPr lang="en-US" sz="2800" dirty="0">
                <a:solidFill>
                  <a:srgbClr val="000000"/>
                </a:solidFill>
                <a:ea typeface="ヒラギノ角ゴ Pro W3" charset="0"/>
              </a:rPr>
              <a:t>, gemcitabine</a:t>
            </a:r>
          </a:p>
          <a:p>
            <a:pPr lvl="1" fontAlgn="auto">
              <a:spcBef>
                <a:spcPct val="10000"/>
              </a:spcBef>
              <a:spcAft>
                <a:spcPts val="0"/>
              </a:spcAft>
              <a:buNone/>
              <a:tabLst>
                <a:tab pos="4116388" algn="l"/>
                <a:tab pos="4402138" algn="l"/>
              </a:tabLst>
              <a:defRPr/>
            </a:pPr>
            <a:endParaRPr lang="en-US" dirty="0">
              <a:solidFill>
                <a:srgbClr val="000000"/>
              </a:solidFill>
              <a:latin typeface="Times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30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493E2D5A-8760-4341-807E-895B8788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624" y="102031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+mn-lt"/>
                <a:ea typeface="ヒラギノ角ゴ Pro W3" panose="020B0300000000000000" pitchFamily="34" charset="-128"/>
              </a:rPr>
              <a:t>Antimetabolites: Toxicity</a:t>
            </a:r>
          </a:p>
        </p:txBody>
      </p:sp>
      <p:graphicFrame>
        <p:nvGraphicFramePr>
          <p:cNvPr id="478211" name="Group 3">
            <a:extLst>
              <a:ext uri="{FF2B5EF4-FFF2-40B4-BE49-F238E27FC236}">
                <a16:creationId xmlns:a16="http://schemas.microsoft.com/office/drawing/2014/main" id="{3B878F24-1F7D-9244-B7D0-F554C5AD0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8017"/>
              </p:ext>
            </p:extLst>
          </p:nvPr>
        </p:nvGraphicFramePr>
        <p:xfrm>
          <a:off x="1039678" y="665593"/>
          <a:ext cx="8763000" cy="55626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3727407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8865242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41407247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24941042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54457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26070736"/>
                    </a:ext>
                  </a:extLst>
                </a:gridCol>
                <a:gridCol w="698715">
                  <a:extLst>
                    <a:ext uri="{9D8B030D-6E8A-4147-A177-3AD203B41FA5}">
                      <a16:colId xmlns:a16="http://schemas.microsoft.com/office/drawing/2014/main" val="2590800998"/>
                    </a:ext>
                  </a:extLst>
                </a:gridCol>
                <a:gridCol w="418454">
                  <a:extLst>
                    <a:ext uri="{9D8B030D-6E8A-4147-A177-3AD203B41FA5}">
                      <a16:colId xmlns:a16="http://schemas.microsoft.com/office/drawing/2014/main" val="754143837"/>
                    </a:ext>
                  </a:extLst>
                </a:gridCol>
                <a:gridCol w="433953">
                  <a:extLst>
                    <a:ext uri="{9D8B030D-6E8A-4147-A177-3AD203B41FA5}">
                      <a16:colId xmlns:a16="http://schemas.microsoft.com/office/drawing/2014/main" val="2927456927"/>
                    </a:ext>
                  </a:extLst>
                </a:gridCol>
                <a:gridCol w="430078">
                  <a:extLst>
                    <a:ext uri="{9D8B030D-6E8A-4147-A177-3AD203B41FA5}">
                      <a16:colId xmlns:a16="http://schemas.microsoft.com/office/drawing/2014/main" val="2610789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8660855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6958666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99300653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228303127"/>
                    </a:ext>
                  </a:extLst>
                </a:gridCol>
              </a:tblGrid>
              <a:tr h="1905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Myelosuppression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Immunosuppr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.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N&amp;V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Alopecia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Hypersensitivity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GI/Mucositis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Renal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Hepatic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Cardiac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Pulmonary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Neuropathy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CNS 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Rash, Dermatitis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211106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Methotrexate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710772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Mercaptopurine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959969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Thioguanine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16042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Fludarabine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780286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Cladribine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97082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Clofarabine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30967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Nelarabine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248410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Cytarabine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053987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Gemcitabine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490048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Fluorouracil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Bolus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CIVI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0630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E0C7AC-81B2-CD4C-84B4-270CA8CC2EB3}"/>
              </a:ext>
            </a:extLst>
          </p:cNvPr>
          <p:cNvSpPr txBox="1"/>
          <p:nvPr/>
        </p:nvSpPr>
        <p:spPr>
          <a:xfrm>
            <a:off x="1592451" y="6228193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DLT=dose limiting toxicity;  HD= high dose;</a:t>
            </a:r>
          </a:p>
          <a:p>
            <a:pPr algn="ctr"/>
            <a:r>
              <a:rPr lang="en-US" dirty="0"/>
              <a:t> SOS= Sinusoidal Obstructive Syndrome; CIVI= continuous IV infusion</a:t>
            </a:r>
          </a:p>
        </p:txBody>
      </p:sp>
    </p:spTree>
    <p:extLst>
      <p:ext uri="{BB962C8B-B14F-4D97-AF65-F5344CB8AC3E}">
        <p14:creationId xmlns:p14="http://schemas.microsoft.com/office/powerpoint/2010/main" val="1714935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CAB7703F-5CB0-304D-B556-396993FE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altLang="en-US" b="0" dirty="0">
                <a:latin typeface="+mn-lt"/>
                <a:ea typeface="ヒラギノ角ゴ Pro W3" panose="020B0300000000000000" pitchFamily="34" charset="-128"/>
              </a:rPr>
              <a:t>Antimetabolite Related Neurotoxicity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4AFDCB-0234-3043-8F47-DF9B37D749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324700"/>
              </p:ext>
            </p:extLst>
          </p:nvPr>
        </p:nvGraphicFramePr>
        <p:xfrm>
          <a:off x="309966" y="914400"/>
          <a:ext cx="11561735" cy="5126333"/>
        </p:xfrm>
        <a:graphic>
          <a:graphicData uri="http://schemas.openxmlformats.org/drawingml/2006/table">
            <a:tbl>
              <a:tblPr/>
              <a:tblGrid>
                <a:gridCol w="2148641">
                  <a:extLst>
                    <a:ext uri="{9D8B030D-6E8A-4147-A177-3AD203B41FA5}">
                      <a16:colId xmlns:a16="http://schemas.microsoft.com/office/drawing/2014/main" val="1299818020"/>
                    </a:ext>
                  </a:extLst>
                </a:gridCol>
                <a:gridCol w="1330111">
                  <a:extLst>
                    <a:ext uri="{9D8B030D-6E8A-4147-A177-3AD203B41FA5}">
                      <a16:colId xmlns:a16="http://schemas.microsoft.com/office/drawing/2014/main" val="3382353566"/>
                    </a:ext>
                  </a:extLst>
                </a:gridCol>
                <a:gridCol w="5218128">
                  <a:extLst>
                    <a:ext uri="{9D8B030D-6E8A-4147-A177-3AD203B41FA5}">
                      <a16:colId xmlns:a16="http://schemas.microsoft.com/office/drawing/2014/main" val="1180504440"/>
                    </a:ext>
                  </a:extLst>
                </a:gridCol>
                <a:gridCol w="2864855">
                  <a:extLst>
                    <a:ext uri="{9D8B030D-6E8A-4147-A177-3AD203B41FA5}">
                      <a16:colId xmlns:a16="http://schemas.microsoft.com/office/drawing/2014/main" val="960994846"/>
                    </a:ext>
                  </a:extLst>
                </a:gridCol>
              </a:tblGrid>
              <a:tr h="37145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Drug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Route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145158"/>
                  </a:ext>
                </a:extLst>
              </a:tr>
              <a:tr h="172081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Methotrexate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Intra-venous (high dose)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Intrathecal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 indent="-119063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287338" indent="-11747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Acute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encephaolpathy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: Headache, Nausea/Vomiting, altered Mental Status, hemiparesis, aphasia, seizure</a:t>
                      </a:r>
                    </a:p>
                    <a:p>
                      <a:pPr marL="287338" marR="0" lvl="1" indent="-1174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Onset 5-14 days </a:t>
                      </a:r>
                    </a:p>
                    <a:p>
                      <a:pPr marL="287338" marR="0" lvl="1" indent="-1174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IV HDMTX (Osteosarcoma), 5%</a:t>
                      </a:r>
                    </a:p>
                    <a:p>
                      <a:pPr marL="287338" marR="0" lvl="1" indent="-1174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leukemia/lymphoma (0.8%)</a:t>
                      </a:r>
                    </a:p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Chronic encephalopathy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Acute: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1-7 days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10-50% Recur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Chronic: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Permanent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788088"/>
                  </a:ext>
                </a:extLst>
              </a:tr>
              <a:tr h="91696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Cytarabine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Intra-venous (high dose)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714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1450" marR="0" lvl="0" indent="-1714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Acute Cerebellar Syndrome: nystagmus, ataxia, dysmetria, dysarthria</a:t>
                      </a:r>
                    </a:p>
                    <a:p>
                      <a:pPr marL="171450" marR="0" lvl="0" indent="-1714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onset day 3-8</a:t>
                      </a:r>
                    </a:p>
                    <a:p>
                      <a:pPr marL="171450" marR="0" lvl="0" indent="-1714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 indent="-119063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Typically ≈ 1 wk</a:t>
                      </a:r>
                    </a:p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30% patients have residual cerebellar deficit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795955"/>
                  </a:ext>
                </a:extLst>
              </a:tr>
              <a:tr h="9143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Nelarabine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Intrvenous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9063" indent="-119063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CNS: somnolence, seizures</a:t>
                      </a:r>
                    </a:p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Peripheral: 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“</a:t>
                      </a: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Guillan-Barre Like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”</a:t>
                      </a: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weakness, parasthesia LE&gt;UE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Gradually reversible (not transient)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202378"/>
                  </a:ext>
                </a:extLst>
              </a:tr>
              <a:tr h="9143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Fludarabine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Intra-venous (high dose)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 indent="-58738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287338" indent="-117475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58738" marR="0" lvl="0" indent="-58738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Progressive Leukoencephalopathy</a:t>
                      </a:r>
                    </a:p>
                    <a:p>
                      <a:pPr marL="287338" marR="0" lvl="1" indent="-1174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Dose ≥ 100 mg/m</a:t>
                      </a:r>
                      <a:r>
                        <a:rPr kumimoji="0" lang="en-US" alt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daily</a:t>
                      </a:r>
                    </a:p>
                    <a:p>
                      <a:pPr marL="287338" marR="0" lvl="1" indent="-1174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Delayed onset demyelination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Can be fatal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949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140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Leucovorin</a:t>
            </a:r>
            <a:r>
              <a:rPr lang="en-US" dirty="0"/>
              <a:t> Administration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600201"/>
            <a:ext cx="8610600" cy="4525963"/>
          </a:xfrm>
        </p:spPr>
        <p:txBody>
          <a:bodyPr vert="horz">
            <a:normAutofit/>
          </a:bodyPr>
          <a:lstStyle/>
          <a:p>
            <a:pPr marL="285750" indent="-285750">
              <a:spcBef>
                <a:spcPts val="1272"/>
              </a:spcBef>
            </a:pPr>
            <a:r>
              <a:rPr lang="en-US" dirty="0"/>
              <a:t>Maximum infusion/exposure duration for MTX is 42 </a:t>
            </a:r>
            <a:r>
              <a:rPr lang="en-US" dirty="0" err="1"/>
              <a:t>hrs</a:t>
            </a:r>
            <a:r>
              <a:rPr lang="en-US" dirty="0"/>
              <a:t> </a:t>
            </a:r>
          </a:p>
          <a:p>
            <a:pPr lvl="1">
              <a:spcBef>
                <a:spcPts val="1272"/>
              </a:spcBef>
            </a:pPr>
            <a:r>
              <a:rPr lang="en-US" dirty="0" err="1"/>
              <a:t>Leucovorin</a:t>
            </a:r>
            <a:r>
              <a:rPr lang="en-US" dirty="0"/>
              <a:t> rescue should start no later than 42 hour from the </a:t>
            </a:r>
            <a:r>
              <a:rPr lang="en-US" b="1" dirty="0"/>
              <a:t>start </a:t>
            </a:r>
            <a:r>
              <a:rPr lang="en-US" dirty="0"/>
              <a:t>of the MTX infusion</a:t>
            </a:r>
          </a:p>
          <a:p>
            <a:pPr marL="285750" indent="-285750">
              <a:spcBef>
                <a:spcPts val="1272"/>
              </a:spcBef>
            </a:pPr>
            <a:r>
              <a:rPr lang="en-US" dirty="0" err="1"/>
              <a:t>Leucovorin</a:t>
            </a:r>
            <a:r>
              <a:rPr lang="en-US" dirty="0"/>
              <a:t> rescue should </a:t>
            </a:r>
            <a:r>
              <a:rPr lang="en-US" b="1" dirty="0"/>
              <a:t>NOT </a:t>
            </a:r>
            <a:r>
              <a:rPr lang="en-US" dirty="0"/>
              <a:t>be delayed if the MTX is not completed within the planned duration</a:t>
            </a:r>
          </a:p>
          <a:p>
            <a:pPr marL="285750" indent="-285750">
              <a:spcBef>
                <a:spcPts val="1272"/>
              </a:spcBef>
            </a:pPr>
            <a:r>
              <a:rPr lang="en-US" dirty="0"/>
              <a:t>Adjust the </a:t>
            </a:r>
            <a:r>
              <a:rPr lang="en-US" dirty="0" err="1"/>
              <a:t>leucovorin</a:t>
            </a:r>
            <a:r>
              <a:rPr lang="en-US" dirty="0"/>
              <a:t> dose for elevated plasma MTX concentration</a:t>
            </a:r>
          </a:p>
          <a:p>
            <a:pPr marL="285750" indent="-285750">
              <a:spcBef>
                <a:spcPts val="1272"/>
              </a:spcBef>
            </a:pPr>
            <a:r>
              <a:rPr lang="en-US" dirty="0" err="1"/>
              <a:t>Leucovorin</a:t>
            </a:r>
            <a:r>
              <a:rPr lang="en-US" dirty="0"/>
              <a:t> doses greater than </a:t>
            </a:r>
            <a:r>
              <a:rPr lang="en-US" dirty="0" err="1"/>
              <a:t>approx</a:t>
            </a:r>
            <a:r>
              <a:rPr lang="en-US" dirty="0"/>
              <a:t> 25 mg/m</a:t>
            </a:r>
            <a:r>
              <a:rPr lang="en-US" baseline="30000" dirty="0"/>
              <a:t>2</a:t>
            </a:r>
            <a:r>
              <a:rPr lang="en-US" dirty="0"/>
              <a:t>  should be administered IV </a:t>
            </a:r>
          </a:p>
        </p:txBody>
      </p:sp>
    </p:spTree>
    <p:extLst>
      <p:ext uri="{BB962C8B-B14F-4D97-AF65-F5344CB8AC3E}">
        <p14:creationId xmlns:p14="http://schemas.microsoft.com/office/powerpoint/2010/main" val="15243574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18255"/>
            <a:ext cx="11610109" cy="1325563"/>
          </a:xfrm>
        </p:spPr>
        <p:txBody>
          <a:bodyPr/>
          <a:lstStyle/>
          <a:p>
            <a:r>
              <a:rPr lang="en-US" dirty="0"/>
              <a:t>High Dose Methotrexate (HDMTX) Nephrotoxicity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40862"/>
            <a:ext cx="11610109" cy="4351338"/>
          </a:xfrm>
        </p:spPr>
        <p:txBody>
          <a:bodyPr>
            <a:noAutofit/>
          </a:bodyPr>
          <a:lstStyle/>
          <a:p>
            <a:r>
              <a:rPr lang="en-US" dirty="0"/>
              <a:t>HDMTX-induced </a:t>
            </a:r>
            <a:r>
              <a:rPr lang="en-US" dirty="0" err="1"/>
              <a:t>nephrotoxicity</a:t>
            </a:r>
            <a:r>
              <a:rPr lang="en-US" dirty="0"/>
              <a:t> is a medical emergency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rgbClr val="000000"/>
                </a:solidFill>
                <a:ea typeface="ヒラギノ角ゴ Pro W3" panose="020B0300000000000000" pitchFamily="34" charset="-128"/>
              </a:rPr>
              <a:t>Development is unpredictable (prior cisplatin, inadequate </a:t>
            </a:r>
            <a:r>
              <a:rPr lang="en-US" altLang="en-US" sz="2800" dirty="0" err="1">
                <a:solidFill>
                  <a:srgbClr val="000000"/>
                </a:solidFill>
                <a:ea typeface="ヒラギノ角ゴ Pro W3" panose="020B0300000000000000" pitchFamily="34" charset="-128"/>
              </a:rPr>
              <a:t>alkalinizaton</a:t>
            </a:r>
            <a:r>
              <a:rPr lang="en-US" altLang="en-US" sz="2800" dirty="0">
                <a:solidFill>
                  <a:srgbClr val="000000"/>
                </a:solidFill>
                <a:ea typeface="ヒラギノ角ゴ Pro W3" panose="020B0300000000000000" pitchFamily="34" charset="-128"/>
              </a:rPr>
              <a:t>,  other renal insults </a:t>
            </a:r>
            <a:r>
              <a:rPr lang="en-US" altLang="en-US" sz="2800" dirty="0" err="1">
                <a:solidFill>
                  <a:srgbClr val="000000"/>
                </a:solidFill>
                <a:ea typeface="ヒラギノ角ゴ Pro W3" panose="020B0300000000000000" pitchFamily="34" charset="-128"/>
              </a:rPr>
              <a:t>ie</a:t>
            </a:r>
            <a:r>
              <a:rPr lang="en-US" altLang="en-US" sz="2800" dirty="0">
                <a:solidFill>
                  <a:srgbClr val="000000"/>
                </a:solidFill>
                <a:ea typeface="ヒラギノ角ゴ Pro W3" panose="020B0300000000000000" pitchFamily="34" charset="-128"/>
              </a:rPr>
              <a:t> drop BP, meds)</a:t>
            </a:r>
            <a:endParaRPr lang="en-US" sz="2800" dirty="0"/>
          </a:p>
          <a:p>
            <a:pPr lvl="1">
              <a:spcBef>
                <a:spcPts val="0"/>
              </a:spcBef>
            </a:pPr>
            <a:r>
              <a:rPr lang="en-US" sz="2800" dirty="0"/>
              <a:t>Decreased MTX excretion results in prolonged exposure to high concentrations of MTX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Enhanced MTX toxicity (</a:t>
            </a:r>
            <a:r>
              <a:rPr lang="en-US" sz="2800" dirty="0" err="1"/>
              <a:t>myelosuppression</a:t>
            </a:r>
            <a:r>
              <a:rPr lang="en-US" sz="2800" dirty="0"/>
              <a:t>, </a:t>
            </a:r>
            <a:r>
              <a:rPr lang="en-US" sz="2800" dirty="0" err="1"/>
              <a:t>mucositis</a:t>
            </a:r>
            <a:r>
              <a:rPr lang="en-US" sz="2800" dirty="0"/>
              <a:t>, dermal, hepatic)</a:t>
            </a:r>
          </a:p>
          <a:p>
            <a:pPr>
              <a:spcBef>
                <a:spcPts val="800"/>
              </a:spcBef>
            </a:pPr>
            <a:r>
              <a:rPr lang="en-US" dirty="0"/>
              <a:t>Incidence of nephrotoxicity (Grade2+) with osteosarcoma regimen is 1.5%, can be fatal </a:t>
            </a:r>
          </a:p>
          <a:p>
            <a:pPr>
              <a:spcBef>
                <a:spcPts val="800"/>
              </a:spcBef>
            </a:pPr>
            <a:r>
              <a:rPr lang="en-US" b="1" dirty="0"/>
              <a:t>High output Acute Renal Failure </a:t>
            </a:r>
            <a:r>
              <a:rPr lang="en-US" dirty="0"/>
              <a:t>(monitor creatinine daily)</a:t>
            </a:r>
          </a:p>
          <a:p>
            <a:pPr>
              <a:spcBef>
                <a:spcPts val="800"/>
              </a:spcBef>
            </a:pPr>
            <a:r>
              <a:rPr lang="en-US" dirty="0"/>
              <a:t>Emergency measures</a:t>
            </a:r>
          </a:p>
          <a:p>
            <a:pPr marL="1270000" lvl="1" indent="-233363">
              <a:spcBef>
                <a:spcPts val="0"/>
              </a:spcBef>
            </a:pPr>
            <a:r>
              <a:rPr lang="en-US" sz="2800" dirty="0"/>
              <a:t>Hydration and </a:t>
            </a:r>
            <a:r>
              <a:rPr lang="en-US" sz="2800" dirty="0" err="1"/>
              <a:t>alkalinization</a:t>
            </a:r>
            <a:r>
              <a:rPr lang="en-US" sz="2800" dirty="0"/>
              <a:t> (Improve solubility of MTX)</a:t>
            </a:r>
          </a:p>
          <a:p>
            <a:pPr marL="1270000" lvl="1" indent="-233363">
              <a:spcBef>
                <a:spcPts val="0"/>
              </a:spcBef>
            </a:pPr>
            <a:r>
              <a:rPr lang="en-US" sz="2800" dirty="0"/>
              <a:t>Adjust (increase) leucovorin dose and administer on more frequently</a:t>
            </a:r>
          </a:p>
          <a:p>
            <a:pPr marL="1270000" lvl="1" indent="-233363">
              <a:spcBef>
                <a:spcPts val="0"/>
              </a:spcBef>
            </a:pPr>
            <a:r>
              <a:rPr lang="en-US" sz="2800" dirty="0"/>
              <a:t>Dialysis (slow and inefficient)  </a:t>
            </a:r>
          </a:p>
          <a:p>
            <a:pPr marL="1270000" lvl="1" indent="-233363">
              <a:spcBef>
                <a:spcPts val="0"/>
              </a:spcBef>
            </a:pPr>
            <a:r>
              <a:rPr lang="en-US" sz="2800" dirty="0" err="1"/>
              <a:t>Glucarpidase</a:t>
            </a:r>
            <a:r>
              <a:rPr lang="en-US" sz="2800" dirty="0"/>
              <a:t> (fast and effective)</a:t>
            </a:r>
          </a:p>
        </p:txBody>
      </p:sp>
    </p:spTree>
    <p:extLst>
      <p:ext uri="{BB962C8B-B14F-4D97-AF65-F5344CB8AC3E}">
        <p14:creationId xmlns:p14="http://schemas.microsoft.com/office/powerpoint/2010/main" val="3581370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84998595-8947-8F45-B924-978A32D6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42" y="228601"/>
            <a:ext cx="10528515" cy="762000"/>
          </a:xfrm>
        </p:spPr>
        <p:txBody>
          <a:bodyPr/>
          <a:lstStyle/>
          <a:p>
            <a:pPr eaLnBrk="1" hangingPunct="1"/>
            <a:r>
              <a:rPr lang="en-US" altLang="en-US" b="0" dirty="0" err="1">
                <a:solidFill>
                  <a:srgbClr val="000000"/>
                </a:solidFill>
                <a:latin typeface="+mn-lt"/>
                <a:ea typeface="ヒラギノ角ゴ Pro W3" panose="020B0300000000000000" pitchFamily="34" charset="-128"/>
              </a:rPr>
              <a:t>Glucarpidase</a:t>
            </a:r>
            <a:r>
              <a:rPr lang="en-US" altLang="en-US" b="0" dirty="0">
                <a:solidFill>
                  <a:srgbClr val="000000"/>
                </a:solidFill>
                <a:latin typeface="+mn-lt"/>
                <a:ea typeface="ヒラギノ角ゴ Pro W3" panose="020B0300000000000000" pitchFamily="34" charset="-128"/>
              </a:rPr>
              <a:t> (CPDG</a:t>
            </a:r>
            <a:r>
              <a:rPr lang="en-US" altLang="en-US" b="0" baseline="-25000" dirty="0">
                <a:solidFill>
                  <a:srgbClr val="000000"/>
                </a:solidFill>
                <a:latin typeface="+mn-lt"/>
                <a:ea typeface="ヒラギノ角ゴ Pro W3" panose="020B0300000000000000" pitchFamily="34" charset="-128"/>
              </a:rPr>
              <a:t>2</a:t>
            </a:r>
            <a:r>
              <a:rPr lang="en-US" altLang="en-US" b="0" dirty="0">
                <a:solidFill>
                  <a:srgbClr val="000000"/>
                </a:solidFill>
                <a:latin typeface="+mn-lt"/>
                <a:ea typeface="ヒラギノ角ゴ Pro W3" panose="020B0300000000000000" pitchFamily="34" charset="-128"/>
              </a:rPr>
              <a:t>): Mechanism of Action</a:t>
            </a:r>
          </a:p>
        </p:txBody>
      </p:sp>
      <p:sp>
        <p:nvSpPr>
          <p:cNvPr id="71683" name="TextBox 5">
            <a:extLst>
              <a:ext uri="{FF2B5EF4-FFF2-40B4-BE49-F238E27FC236}">
                <a16:creationId xmlns:a16="http://schemas.microsoft.com/office/drawing/2014/main" id="{E6972614-85FC-1842-B368-82624DF3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00" y="1254072"/>
            <a:ext cx="11532999" cy="456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3397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Enzyme that rapidly cleaves circulating methotrexate into  less active metabolite (DAMPA) and Glutamic Acid</a:t>
            </a:r>
          </a:p>
          <a:p>
            <a:pPr marL="928688" lvl="1" indent="-23177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DAMPA cross reacts with standard MTX assays</a:t>
            </a:r>
          </a:p>
          <a:p>
            <a:pPr lvl="1">
              <a:lnSpc>
                <a:spcPct val="90000"/>
              </a:lnSpc>
              <a:spcBef>
                <a:spcPts val="80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Consider Using if:</a:t>
            </a:r>
          </a:p>
          <a:p>
            <a:pPr marL="974725" lvl="1" indent="-23177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Plasma MTX ≥10 µM 42 h or more after the start of MTX </a:t>
            </a:r>
            <a:r>
              <a:rPr lang="en-US" altLang="en-US" u="sng" dirty="0">
                <a:solidFill>
                  <a:srgbClr val="000000"/>
                </a:solidFill>
                <a:latin typeface="+mn-lt"/>
              </a:rPr>
              <a:t>or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  <a:p>
            <a:pPr marL="974725" lvl="1" indent="-231775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Serum creatinine ≥ 1.5 x ULN and plasma MTX ≥ 2 SD above the mean</a:t>
            </a:r>
          </a:p>
          <a:p>
            <a:pPr lvl="1">
              <a:lnSpc>
                <a:spcPct val="90000"/>
              </a:lnSpc>
              <a:spcBef>
                <a:spcPts val="80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Treatment Regimen:</a:t>
            </a:r>
          </a:p>
          <a:p>
            <a:pPr marL="1036638" lvl="1" indent="-293688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High-dose LV per institutional guidelines </a:t>
            </a:r>
          </a:p>
          <a:p>
            <a:pPr marL="1036638" lvl="1" indent="-293688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000000"/>
                </a:solidFill>
                <a:latin typeface="+mn-lt"/>
              </a:rPr>
              <a:t>Glucarpidase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 (CPDG</a:t>
            </a:r>
            <a:r>
              <a:rPr lang="en-US" altLang="en-US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) 50 units/kg IV x 1-3 doses</a:t>
            </a:r>
          </a:p>
          <a:p>
            <a:pPr>
              <a:spcBef>
                <a:spcPts val="8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FDA Approval : Jan 17, 2012 </a:t>
            </a:r>
          </a:p>
        </p:txBody>
      </p:sp>
    </p:spTree>
    <p:extLst>
      <p:ext uri="{BB962C8B-B14F-4D97-AF65-F5344CB8AC3E}">
        <p14:creationId xmlns:p14="http://schemas.microsoft.com/office/powerpoint/2010/main" val="3473680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2D38885C-DF1F-4C45-B8E2-0C1B1E24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4300"/>
            <a:ext cx="11287932" cy="1143000"/>
          </a:xfrm>
        </p:spPr>
        <p:txBody>
          <a:bodyPr/>
          <a:lstStyle/>
          <a:p>
            <a:pPr algn="ctr" eaLnBrk="1" hangingPunct="1"/>
            <a:r>
              <a:rPr lang="en-US" altLang="en-US" b="0" dirty="0">
                <a:latin typeface="+mn-lt"/>
                <a:ea typeface="ヒラギノ角ゴ Pro W3" panose="020B0300000000000000" pitchFamily="34" charset="-128"/>
              </a:rPr>
              <a:t>Antimetabolites: Drug Interactions</a:t>
            </a:r>
          </a:p>
        </p:txBody>
      </p:sp>
      <p:sp>
        <p:nvSpPr>
          <p:cNvPr id="101378" name="Rectangle 4">
            <a:extLst>
              <a:ext uri="{FF2B5EF4-FFF2-40B4-BE49-F238E27FC236}">
                <a16:creationId xmlns:a16="http://schemas.microsoft.com/office/drawing/2014/main" id="{7972771D-63CF-2D46-B1EA-33CD31E48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5" y="990600"/>
            <a:ext cx="11468746" cy="2438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00"/>
                </a:solidFill>
                <a:ea typeface="ヒラギノ角ゴ Pro W3" panose="020B0300000000000000" pitchFamily="34" charset="-128"/>
              </a:rPr>
              <a:t>Mercaptopurine: </a:t>
            </a:r>
            <a:r>
              <a:rPr lang="en-US" altLang="en-US" sz="2400" dirty="0">
                <a:ea typeface="ヒラギノ角ゴ Pro W3" panose="020B0300000000000000" pitchFamily="34" charset="-128"/>
              </a:rPr>
              <a:t>The bioavailability of mercaptopurine is limited by the extensive first-pass metabolism of the drug by xanthine oxidase in the liver and intestinal mucosa.</a:t>
            </a:r>
            <a:r>
              <a:rPr lang="en-US" altLang="en-US" sz="2400" dirty="0">
                <a:solidFill>
                  <a:srgbClr val="FFFF14"/>
                </a:solidFill>
                <a:ea typeface="ヒラギノ角ゴ Pro W3" panose="020B0300000000000000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ea typeface="ヒラギノ角ゴ Pro W3" panose="020B0300000000000000" pitchFamily="34" charset="-128"/>
              </a:rPr>
              <a:t>Allopurinol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Inhibitor of xanthine oxidase, an enzyme responsible for catabolism of MP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Five-fold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 in bioavailability of oral MP (NOT IV) 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Inhibition of first-pass metabolism of oral MP 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Management: Reduction of oral MP dose by 75%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altLang="en-US" sz="2000" dirty="0">
              <a:latin typeface="Times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02676D3-D557-7843-998A-EFCD2F1C9937}"/>
              </a:ext>
            </a:extLst>
          </p:cNvPr>
          <p:cNvSpPr txBox="1">
            <a:spLocks/>
          </p:cNvSpPr>
          <p:nvPr/>
        </p:nvSpPr>
        <p:spPr bwMode="auto">
          <a:xfrm>
            <a:off x="418455" y="3619500"/>
            <a:ext cx="1146874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00"/>
                </a:solidFill>
                <a:ea typeface="ヒラギノ角ゴ Pro W3" panose="020B0300000000000000" pitchFamily="34" charset="-128"/>
              </a:rPr>
              <a:t>Methotrexate 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>
                <a:ea typeface="ヒラギノ角ゴ Pro W3" panose="020B0300000000000000" pitchFamily="34" charset="-128"/>
              </a:rPr>
              <a:t>Competitors for renal tubular secretion:  Salicylates, penicillin, NSAID, ciprofloxacin (decreased MTX excretion) 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>
                <a:ea typeface="ヒラギノ角ゴ Pro W3" panose="020B0300000000000000" pitchFamily="34" charset="-128"/>
              </a:rPr>
              <a:t>Pharmacodynamic Interaction with sulfa drugs (</a:t>
            </a:r>
            <a:r>
              <a:rPr lang="en-US" altLang="en-US" sz="2000" dirty="0" err="1">
                <a:ea typeface="ヒラギノ角ゴ Pro W3" panose="020B0300000000000000" pitchFamily="34" charset="-128"/>
              </a:rPr>
              <a:t>bactrim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>
                <a:ea typeface="ヒラギノ角ゴ Pro W3" panose="020B0300000000000000" pitchFamily="34" charset="-128"/>
              </a:rPr>
              <a:t>L-asparaginase:  depletes leukemia cell of  essential amino acid</a:t>
            </a:r>
          </a:p>
          <a:p>
            <a:pPr lvl="2">
              <a:spcBef>
                <a:spcPts val="0"/>
              </a:spcBef>
            </a:pPr>
            <a:r>
              <a:rPr lang="en-US" altLang="en-US" dirty="0">
                <a:ea typeface="ヒラギノ角ゴ Pro W3" panose="020B0300000000000000" pitchFamily="34" charset="-128"/>
              </a:rPr>
              <a:t>In vitro: co-exposure of L-asp + MTX  decreased cytotoxicity  </a:t>
            </a:r>
          </a:p>
          <a:p>
            <a:pPr lvl="2">
              <a:spcBef>
                <a:spcPts val="0"/>
              </a:spcBef>
            </a:pPr>
            <a:r>
              <a:rPr lang="en-US" altLang="en-US" dirty="0">
                <a:ea typeface="ヒラギノ角ゴ Pro W3" panose="020B0300000000000000" pitchFamily="34" charset="-128"/>
              </a:rPr>
              <a:t>In vitro Pre-Tx with L-asp totally abrogated MTX cytotoxicity</a:t>
            </a:r>
          </a:p>
          <a:p>
            <a:pPr lvl="2">
              <a:spcBef>
                <a:spcPts val="0"/>
              </a:spcBef>
            </a:pPr>
            <a:r>
              <a:rPr lang="en-US" altLang="en-US" dirty="0">
                <a:ea typeface="ヒラギノ角ゴ Pro W3" panose="020B0300000000000000" pitchFamily="34" charset="-128"/>
              </a:rPr>
              <a:t>Dr. Capizzi:  MTX prior to L-asparaginase results in synergistic cytotoxicity (</a:t>
            </a:r>
            <a:r>
              <a:rPr lang="en-US" altLang="en-US" dirty="0" err="1">
                <a:ea typeface="ヒラギノ角ゴ Pro W3" panose="020B0300000000000000" pitchFamily="34" charset="-128"/>
              </a:rPr>
              <a:t>Biochem</a:t>
            </a:r>
            <a:r>
              <a:rPr lang="en-US" altLang="en-US" dirty="0">
                <a:ea typeface="ヒラギノ角ゴ Pro W3" panose="020B0300000000000000" pitchFamily="34" charset="-128"/>
              </a:rPr>
              <a:t> </a:t>
            </a:r>
            <a:r>
              <a:rPr lang="en-US" altLang="en-US" dirty="0" err="1">
                <a:ea typeface="ヒラギノ角ゴ Pro W3" panose="020B0300000000000000" pitchFamily="34" charset="-128"/>
              </a:rPr>
              <a:t>Pharmacol</a:t>
            </a:r>
            <a:r>
              <a:rPr lang="en-US" altLang="en-US" dirty="0">
                <a:ea typeface="ヒラギノ角ゴ Pro W3" panose="020B0300000000000000" pitchFamily="34" charset="-128"/>
              </a:rPr>
              <a:t>  (1974) 23: S151-S161)</a:t>
            </a:r>
          </a:p>
          <a:p>
            <a:pPr>
              <a:spcBef>
                <a:spcPct val="50000"/>
              </a:spcBef>
            </a:pPr>
            <a:endParaRPr lang="en-US" altLang="en-US" sz="2000" dirty="0">
              <a:solidFill>
                <a:srgbClr val="FFFF14"/>
              </a:solidFill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035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419B-DC9E-C54A-85A9-9A653F0E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4" y="0"/>
            <a:ext cx="11610109" cy="1325563"/>
          </a:xfrm>
        </p:spPr>
        <p:txBody>
          <a:bodyPr/>
          <a:lstStyle/>
          <a:p>
            <a:pPr algn="ctr"/>
            <a:r>
              <a:rPr lang="en-US"/>
              <a:t>Outline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8DC0-A5E7-CC4C-B4C6-EBA6B2C1E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53" y="1027862"/>
            <a:ext cx="11610109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General Principles of Multimodality Therapy for Childhood Cancer</a:t>
            </a:r>
          </a:p>
          <a:p>
            <a:pPr lvl="1"/>
            <a:r>
              <a:rPr lang="en-US" dirty="0"/>
              <a:t>Local Control: Emphasis on Principles of Radiation Therapy</a:t>
            </a:r>
          </a:p>
          <a:p>
            <a:pPr lvl="1"/>
            <a:r>
              <a:rPr lang="en-US" dirty="0"/>
              <a:t>Systemic Therapy: Emphasis on Principles of Chemotherapy</a:t>
            </a:r>
          </a:p>
          <a:p>
            <a:pPr marL="514350" indent="-514350">
              <a:buAutoNum type="arabicPeriod"/>
            </a:pPr>
            <a:r>
              <a:rPr lang="en-US" dirty="0"/>
              <a:t>Basic Pharmacology for Pediatric Oncologists</a:t>
            </a:r>
          </a:p>
          <a:p>
            <a:pPr lvl="1"/>
            <a:r>
              <a:rPr lang="en-US" dirty="0"/>
              <a:t>Define Basic Pharmacology  Terms </a:t>
            </a:r>
          </a:p>
          <a:p>
            <a:pPr lvl="1"/>
            <a:r>
              <a:rPr lang="en-US" dirty="0"/>
              <a:t>Central Nervous System Pharmacology</a:t>
            </a:r>
          </a:p>
          <a:p>
            <a:pPr marL="0" indent="0">
              <a:buNone/>
            </a:pPr>
            <a:r>
              <a:rPr lang="en-US" dirty="0"/>
              <a:t>3. Cytotoxic Chemotherapy </a:t>
            </a:r>
          </a:p>
          <a:p>
            <a:pPr lvl="1"/>
            <a:r>
              <a:rPr lang="en-US" dirty="0"/>
              <a:t>	Alkylating Agents</a:t>
            </a:r>
          </a:p>
          <a:p>
            <a:pPr lvl="1"/>
            <a:r>
              <a:rPr lang="en-US" dirty="0"/>
              <a:t>	Antimetabolites</a:t>
            </a:r>
          </a:p>
          <a:p>
            <a:pPr lvl="1"/>
            <a:r>
              <a:rPr lang="en-US" dirty="0"/>
              <a:t>	Topoisomerase Inhibitors</a:t>
            </a:r>
          </a:p>
          <a:p>
            <a:pPr lvl="1"/>
            <a:r>
              <a:rPr lang="en-US" dirty="0"/>
              <a:t>	Tubulin Binding Agents</a:t>
            </a:r>
          </a:p>
          <a:p>
            <a:pPr lvl="1"/>
            <a:r>
              <a:rPr lang="en-US" dirty="0"/>
              <a:t>	Miscellaneous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041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ヒラギノ角ゴ Pro W3" pitchFamily="-106" charset="-128"/>
                <a:cs typeface="ヒラギノ角ゴ Pro W3" pitchFamily="-106" charset="-128"/>
              </a:rPr>
              <a:t>Role of Topoisomerases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12556" y="1449092"/>
            <a:ext cx="10166888" cy="449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3200" dirty="0">
                <a:ea typeface="ヒラギノ角ゴ Pro W3" pitchFamily="-106" charset="-128"/>
                <a:cs typeface="ヒラギノ角ゴ Pro W3" pitchFamily="-106" charset="-128"/>
              </a:rPr>
              <a:t>Topoisomerases orchestrate the topology of DNA and are Required for replication, transcription, recombination, repair</a:t>
            </a:r>
          </a:p>
          <a:p>
            <a:pPr>
              <a:lnSpc>
                <a:spcPct val="90000"/>
              </a:lnSpc>
              <a:spcBef>
                <a:spcPts val="1400"/>
              </a:spcBef>
              <a:defRPr/>
            </a:pPr>
            <a:r>
              <a:rPr lang="en-US" sz="3200" dirty="0">
                <a:ea typeface="ヒラギノ角ゴ Pro W3" pitchFamily="-106" charset="-128"/>
                <a:cs typeface="ヒラギノ角ゴ Pro W3" pitchFamily="-106" charset="-128"/>
              </a:rPr>
              <a:t>Create and </a:t>
            </a:r>
            <a:r>
              <a:rPr lang="en-US" sz="3200" dirty="0" err="1">
                <a:ea typeface="ヒラギノ角ゴ Pro W3" pitchFamily="-106" charset="-128"/>
                <a:cs typeface="ヒラギノ角ゴ Pro W3" pitchFamily="-106" charset="-128"/>
              </a:rPr>
              <a:t>religate</a:t>
            </a:r>
            <a:r>
              <a:rPr lang="en-US" sz="3200" dirty="0">
                <a:ea typeface="ヒラギノ角ゴ Pro W3" pitchFamily="-106" charset="-128"/>
                <a:cs typeface="ヒラギノ角ゴ Pro W3" pitchFamily="-106" charset="-128"/>
              </a:rPr>
              <a:t> DNA strand breaks to allow uncoiling or strand passage</a:t>
            </a:r>
          </a:p>
          <a:p>
            <a:pPr lvl="1">
              <a:spcBef>
                <a:spcPts val="800"/>
              </a:spcBef>
              <a:defRPr/>
            </a:pPr>
            <a:r>
              <a:rPr lang="en-US" sz="3200" b="1" dirty="0">
                <a:ea typeface="ヒラギノ角ゴ Pro W3" pitchFamily="-106" charset="-128"/>
                <a:cs typeface="ヒラギノ角ゴ Pro W3" pitchFamily="-106" charset="-128"/>
              </a:rPr>
              <a:t>Single strand breaks- </a:t>
            </a:r>
            <a:r>
              <a:rPr lang="en-US" sz="3200" b="1" dirty="0" err="1">
                <a:ea typeface="ヒラギノ角ゴ Pro W3" pitchFamily="-106" charset="-128"/>
                <a:cs typeface="ヒラギノ角ゴ Pro W3" pitchFamily="-106" charset="-128"/>
              </a:rPr>
              <a:t>topoismomerase</a:t>
            </a:r>
            <a:r>
              <a:rPr lang="en-US" sz="3200" b="1" dirty="0">
                <a:ea typeface="ヒラギノ角ゴ Pro W3" pitchFamily="-106" charset="-128"/>
                <a:cs typeface="ヒラギノ角ゴ Pro W3" pitchFamily="-106" charset="-128"/>
              </a:rPr>
              <a:t> I</a:t>
            </a:r>
          </a:p>
          <a:p>
            <a:pPr lvl="1">
              <a:spcBef>
                <a:spcPts val="800"/>
              </a:spcBef>
              <a:defRPr/>
            </a:pPr>
            <a:r>
              <a:rPr lang="en-US" sz="3200" b="1" dirty="0">
                <a:ea typeface="ヒラギノ角ゴ Pro W3" pitchFamily="-106" charset="-128"/>
                <a:cs typeface="ヒラギノ角ゴ Pro W3" pitchFamily="-106" charset="-128"/>
              </a:rPr>
              <a:t>Double strand breaks- topoisomerase II </a:t>
            </a:r>
            <a:endParaRPr lang="en-US" sz="3200" dirty="0">
              <a:ea typeface="ヒラギノ角ゴ Pro W3" pitchFamily="-106" charset="-128"/>
              <a:cs typeface="ヒラギノ角ゴ Pro W3" pitchFamily="-106" charset="-128"/>
            </a:endParaRPr>
          </a:p>
          <a:p>
            <a:pPr>
              <a:lnSpc>
                <a:spcPct val="90000"/>
              </a:lnSpc>
              <a:spcBef>
                <a:spcPts val="1400"/>
              </a:spcBef>
              <a:defRPr/>
            </a:pPr>
            <a:r>
              <a:rPr lang="en-US" sz="3200" dirty="0">
                <a:ea typeface="ヒラギノ角ゴ Pro W3" pitchFamily="-106" charset="-128"/>
                <a:cs typeface="ヒラギノ角ゴ Pro W3" pitchFamily="-106" charset="-128"/>
              </a:rPr>
              <a:t>Inhibitors block </a:t>
            </a:r>
            <a:r>
              <a:rPr lang="en-US" sz="3200" dirty="0" err="1">
                <a:ea typeface="ヒラギノ角ゴ Pro W3" pitchFamily="-106" charset="-128"/>
                <a:cs typeface="ヒラギノ角ゴ Pro W3" pitchFamily="-106" charset="-128"/>
              </a:rPr>
              <a:t>religation</a:t>
            </a:r>
            <a:r>
              <a:rPr lang="en-US" sz="3200" dirty="0">
                <a:ea typeface="ヒラギノ角ゴ Pro W3" pitchFamily="-106" charset="-128"/>
                <a:cs typeface="ヒラギノ角ゴ Pro W3" pitchFamily="-106" charset="-128"/>
              </a:rPr>
              <a:t> leading to strand breaks</a:t>
            </a:r>
          </a:p>
        </p:txBody>
      </p:sp>
    </p:spTree>
    <p:extLst>
      <p:ext uri="{BB962C8B-B14F-4D97-AF65-F5344CB8AC3E}">
        <p14:creationId xmlns:p14="http://schemas.microsoft.com/office/powerpoint/2010/main" val="17782699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1444" y="304800"/>
            <a:ext cx="10569844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ヒラギノ角ゴ Pro W3" pitchFamily="-106" charset="-128"/>
                <a:cs typeface="ヒラギノ角ゴ Pro W3" pitchFamily="-106" charset="-128"/>
              </a:rPr>
              <a:t>Topoisomerase Inhibitors: Chemical Classes</a:t>
            </a:r>
          </a:p>
        </p:txBody>
      </p:sp>
      <p:sp>
        <p:nvSpPr>
          <p:cNvPr id="275544" name="AutoShape 8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09800" y="2667000"/>
            <a:ext cx="26670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75545" name="AutoShape 8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600" y="3429000"/>
            <a:ext cx="23622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75546" name="AutoShape 9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600" y="4114800"/>
            <a:ext cx="23622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75547" name="AutoShape 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600" y="4876800"/>
            <a:ext cx="23622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AE81014-1455-1842-9DCD-C7BBB1E1E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2969"/>
              </p:ext>
            </p:extLst>
          </p:nvPr>
        </p:nvGraphicFramePr>
        <p:xfrm>
          <a:off x="1407695" y="1882140"/>
          <a:ext cx="915603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762">
                  <a:extLst>
                    <a:ext uri="{9D8B030D-6E8A-4147-A177-3AD203B41FA5}">
                      <a16:colId xmlns:a16="http://schemas.microsoft.com/office/drawing/2014/main" val="2126748282"/>
                    </a:ext>
                  </a:extLst>
                </a:gridCol>
                <a:gridCol w="4064612">
                  <a:extLst>
                    <a:ext uri="{9D8B030D-6E8A-4147-A177-3AD203B41FA5}">
                      <a16:colId xmlns:a16="http://schemas.microsoft.com/office/drawing/2014/main" val="140542223"/>
                    </a:ext>
                  </a:extLst>
                </a:gridCol>
                <a:gridCol w="2358658">
                  <a:extLst>
                    <a:ext uri="{9D8B030D-6E8A-4147-A177-3AD203B41FA5}">
                      <a16:colId xmlns:a16="http://schemas.microsoft.com/office/drawing/2014/main" val="567253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Chemical Class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Drug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Inhibited Topoisomerase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14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Anthracyclines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Doxorubicin, daunomycin, idarubicin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Topo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249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Epipodophyllotoxins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Etoposide, </a:t>
                      </a:r>
                      <a:r>
                        <a:rPr lang="en-US" sz="2400" dirty="0" err="1"/>
                        <a:t>teniposide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Topo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8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Anthracenedione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mitxantrone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Topo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59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Phenoxazone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dactinomycin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Topo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40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Camptothecins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Topotecan, irinotecan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Topo 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799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1760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81891" y="71437"/>
            <a:ext cx="11610109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ヒラギノ角ゴ Pro W3" pitchFamily="-106" charset="-128"/>
                <a:cs typeface="ヒラギノ角ゴ Pro W3" pitchFamily="-106" charset="-128"/>
              </a:rPr>
              <a:t>Topoisomerase Inhibitors: Natural Products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E993A11-0F6E-064C-BC7A-38A9C035B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895641"/>
              </p:ext>
            </p:extLst>
          </p:nvPr>
        </p:nvGraphicFramePr>
        <p:xfrm>
          <a:off x="1058780" y="2181860"/>
          <a:ext cx="9673388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347">
                  <a:extLst>
                    <a:ext uri="{9D8B030D-6E8A-4147-A177-3AD203B41FA5}">
                      <a16:colId xmlns:a16="http://schemas.microsoft.com/office/drawing/2014/main" val="207181513"/>
                    </a:ext>
                  </a:extLst>
                </a:gridCol>
                <a:gridCol w="2418347">
                  <a:extLst>
                    <a:ext uri="{9D8B030D-6E8A-4147-A177-3AD203B41FA5}">
                      <a16:colId xmlns:a16="http://schemas.microsoft.com/office/drawing/2014/main" val="258989710"/>
                    </a:ext>
                  </a:extLst>
                </a:gridCol>
                <a:gridCol w="2418347">
                  <a:extLst>
                    <a:ext uri="{9D8B030D-6E8A-4147-A177-3AD203B41FA5}">
                      <a16:colId xmlns:a16="http://schemas.microsoft.com/office/drawing/2014/main" val="3288077144"/>
                    </a:ext>
                  </a:extLst>
                </a:gridCol>
                <a:gridCol w="2418347">
                  <a:extLst>
                    <a:ext uri="{9D8B030D-6E8A-4147-A177-3AD203B41FA5}">
                      <a16:colId xmlns:a16="http://schemas.microsoft.com/office/drawing/2014/main" val="3495274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Chemical Class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Source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Comment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30056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Anti-tumor Antibiotic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Anthracyclines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Streptomyces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0070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Dactinomycin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Streptomyces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Yellow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583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Mitoxantrone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Synthetic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Deep Blue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27421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Plant Products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Epipodophyllotoxins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Mandrake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Witch’s Herb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3241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Camptothecins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Chinese Tree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683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3231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5081" y="0"/>
            <a:ext cx="11610109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ヒラギノ角ゴ Pro W3" pitchFamily="-106" charset="-128"/>
                <a:cs typeface="ヒラギノ角ゴ Pro W3" pitchFamily="-106" charset="-128"/>
              </a:rPr>
              <a:t>Topoisomerase Inhibitors: Toxicity</a:t>
            </a:r>
          </a:p>
        </p:txBody>
      </p:sp>
      <p:graphicFrame>
        <p:nvGraphicFramePr>
          <p:cNvPr id="297193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886359"/>
              </p:ext>
            </p:extLst>
          </p:nvPr>
        </p:nvGraphicFramePr>
        <p:xfrm>
          <a:off x="1641534" y="899637"/>
          <a:ext cx="8153400" cy="527304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8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Myelosuppression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N&amp;V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Alopecia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Mucositis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Diarrhea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Cardiac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Hepatic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Vesicant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XRT sensitizer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Infusion reactions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Hypersensitivity </a:t>
                      </a:r>
                    </a:p>
                  </a:txBody>
                  <a:tcPr vert="eaVert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Peripheral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neuro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Doxorubicin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DLT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CDLT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Daunomycin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CDLT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Idarubicin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CDLT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Etoposide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oral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mild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mild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Teniposide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mild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mild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Topotecan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Irinotecan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DLT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Mitoxantrone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mild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Dactinomycin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DLT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SOS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ヒラギノ角ゴ Pro W3" pitchFamily="-106" charset="-128"/>
                          <a:cs typeface="ヒラギノ角ゴ Pro W3" pitchFamily="-106" charset="-128"/>
                        </a:rPr>
                        <a:t>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 pitchFamily="-106" charset="-128"/>
                        <a:cs typeface="ヒラギノ角ゴ Pro W3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7147" name="AutoShape 1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6663" y="3033714"/>
            <a:ext cx="539750" cy="100488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156" name="AutoShape 19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91414" y="3036889"/>
            <a:ext cx="479425" cy="321627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FDA2E3-5F81-314F-BF81-C3C0C1D95B94}"/>
              </a:ext>
            </a:extLst>
          </p:cNvPr>
          <p:cNvSpPr txBox="1"/>
          <p:nvPr/>
        </p:nvSpPr>
        <p:spPr>
          <a:xfrm>
            <a:off x="2397066" y="6227881"/>
            <a:ext cx="9658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XRT= Radiation therapy, DLT Dose Limiting Toxicity; CDLT Cumulative DLT;  </a:t>
            </a:r>
          </a:p>
          <a:p>
            <a:r>
              <a:rPr lang="en-US" sz="1600" dirty="0"/>
              <a:t>SOS= Sinusoidal Obstructive Syndrome </a:t>
            </a:r>
          </a:p>
        </p:txBody>
      </p:sp>
    </p:spTree>
    <p:extLst>
      <p:ext uri="{BB962C8B-B14F-4D97-AF65-F5344CB8AC3E}">
        <p14:creationId xmlns:p14="http://schemas.microsoft.com/office/powerpoint/2010/main" val="1977904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0"/>
            <a:ext cx="11610109" cy="1325563"/>
          </a:xfrm>
        </p:spPr>
        <p:txBody>
          <a:bodyPr/>
          <a:lstStyle/>
          <a:p>
            <a:pPr>
              <a:defRPr/>
            </a:pPr>
            <a:r>
              <a:rPr lang="en-US" dirty="0"/>
              <a:t>Irinotecan Associated Diarrhea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787173"/>
              </p:ext>
            </p:extLst>
          </p:nvPr>
        </p:nvGraphicFramePr>
        <p:xfrm>
          <a:off x="266992" y="3256065"/>
          <a:ext cx="1163406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Timing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Mechanism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Intervention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Hyper-Acute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Within hours (&lt;8 hr)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Cholinergic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Atropine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Acute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&gt;8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SN-28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00"/>
                          </a:solidFill>
                        </a:rPr>
                        <a:t>Loperimide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Octreotide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Prophylaxis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SN-38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Cefixime or similar to decrease glucuronidase producing bacteria in gut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0A336B-E0CF-9F40-97F7-CBE789A40029}"/>
              </a:ext>
            </a:extLst>
          </p:cNvPr>
          <p:cNvSpPr txBox="1"/>
          <p:nvPr/>
        </p:nvSpPr>
        <p:spPr>
          <a:xfrm>
            <a:off x="399434" y="1121296"/>
            <a:ext cx="1163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Irinotecan is a prodrug that is metabolized to  SN-38 which is more 1000x  more cytotoxic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SN-38 is </a:t>
            </a:r>
            <a:r>
              <a:rPr lang="en-US" sz="2400" dirty="0" err="1"/>
              <a:t>glucuronidated</a:t>
            </a:r>
            <a:r>
              <a:rPr lang="en-US" sz="2400" dirty="0"/>
              <a:t>  (increase water solubility) by </a:t>
            </a:r>
            <a:r>
              <a:rPr lang="en-US" sz="2400" b="1" dirty="0"/>
              <a:t>UGT1A1</a:t>
            </a:r>
            <a:r>
              <a:rPr lang="en-US" sz="2400" dirty="0"/>
              <a:t> for biliary excretion via the GI 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Glucuronidases are enzymes produced by normal gut bacteria that cleave glucuronide from SN-38 causing diarrhea</a:t>
            </a:r>
          </a:p>
        </p:txBody>
      </p:sp>
    </p:spTree>
    <p:extLst>
      <p:ext uri="{BB962C8B-B14F-4D97-AF65-F5344CB8AC3E}">
        <p14:creationId xmlns:p14="http://schemas.microsoft.com/office/powerpoint/2010/main" val="25560813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C245E894-BF13-4F4E-B51E-C258E6E63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945" y="-106363"/>
            <a:ext cx="11610109" cy="13255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Tubulin Binding Agents: Mechanism of Cytotoxicity</a:t>
            </a:r>
          </a:p>
        </p:txBody>
      </p:sp>
      <p:sp>
        <p:nvSpPr>
          <p:cNvPr id="289796" name="Rectangle 4">
            <a:extLst>
              <a:ext uri="{FF2B5EF4-FFF2-40B4-BE49-F238E27FC236}">
                <a16:creationId xmlns:a16="http://schemas.microsoft.com/office/drawing/2014/main" id="{72635BAE-F0BF-294A-905E-5EEB0780E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205" y="924258"/>
            <a:ext cx="10600839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Microtubules function by having a dynamic equilibrium between polymerization and depolymerization</a:t>
            </a:r>
          </a:p>
          <a:p>
            <a:pPr>
              <a:lnSpc>
                <a:spcPct val="90000"/>
              </a:lnSpc>
              <a:spcBef>
                <a:spcPts val="1400"/>
              </a:spcBef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Inhibition of microtubule function by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Inhibiting tubulin polymerization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Inhibiting depolymerization = Stabilizing tubulin </a:t>
            </a:r>
          </a:p>
          <a:p>
            <a:pPr>
              <a:lnSpc>
                <a:spcPct val="90000"/>
              </a:lnSpc>
              <a:spcBef>
                <a:spcPts val="1400"/>
              </a:spcBef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Impacts mitosis, cell structure, intracellular transport, membrane  signaling, nuclear transport of p53 </a:t>
            </a:r>
          </a:p>
          <a:p>
            <a:pPr>
              <a:lnSpc>
                <a:spcPct val="90000"/>
              </a:lnSpc>
              <a:spcBef>
                <a:spcPts val="1400"/>
              </a:spcBef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Inhibition of  mitotic spindle formation resulting in metaphase arrest</a:t>
            </a:r>
          </a:p>
          <a:p>
            <a:pPr>
              <a:lnSpc>
                <a:spcPct val="90000"/>
              </a:lnSpc>
              <a:spcBef>
                <a:spcPts val="1400"/>
              </a:spcBef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Effects are schedule-dependent (cell cycle dependent)</a:t>
            </a:r>
          </a:p>
        </p:txBody>
      </p:sp>
      <p:sp>
        <p:nvSpPr>
          <p:cNvPr id="289797" name="AutoShape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93F836A-6516-3A4B-8512-DFAAC2C2C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5611813"/>
            <a:ext cx="59436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Symbol" charset="2"/>
              <a:ea typeface="+mn-ea"/>
              <a:sym typeface="Symbol" charset="2"/>
            </a:endParaRPr>
          </a:p>
        </p:txBody>
      </p:sp>
      <p:sp>
        <p:nvSpPr>
          <p:cNvPr id="289798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404D856-29F0-F74A-8AC9-28F2C743E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10000"/>
            <a:ext cx="64008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Symbol" charset="2"/>
              <a:ea typeface="+mn-ea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30612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1D45F802-3A6D-F242-92E2-9AA43EA28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6576" y="227308"/>
            <a:ext cx="10538847" cy="762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Tubulin Binding Agents: Chemical Classes</a:t>
            </a:r>
          </a:p>
        </p:txBody>
      </p:sp>
      <p:sp>
        <p:nvSpPr>
          <p:cNvPr id="275516" name="AutoShape 6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4B92C64-3BED-9845-B3D8-DBC380BCC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485" y="1832810"/>
            <a:ext cx="2525713" cy="330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Symbol" charset="2"/>
              <a:ea typeface="+mn-ea"/>
              <a:sym typeface="Symbol" charset="2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7CA150F-1BCC-CF44-9546-00CE738F7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753255"/>
              </p:ext>
            </p:extLst>
          </p:nvPr>
        </p:nvGraphicFramePr>
        <p:xfrm>
          <a:off x="1167064" y="1832810"/>
          <a:ext cx="909587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308">
                  <a:extLst>
                    <a:ext uri="{9D8B030D-6E8A-4147-A177-3AD203B41FA5}">
                      <a16:colId xmlns:a16="http://schemas.microsoft.com/office/drawing/2014/main" val="1164191495"/>
                    </a:ext>
                  </a:extLst>
                </a:gridCol>
                <a:gridCol w="3036975">
                  <a:extLst>
                    <a:ext uri="{9D8B030D-6E8A-4147-A177-3AD203B41FA5}">
                      <a16:colId xmlns:a16="http://schemas.microsoft.com/office/drawing/2014/main" val="3241239215"/>
                    </a:ext>
                  </a:extLst>
                </a:gridCol>
                <a:gridCol w="2129591">
                  <a:extLst>
                    <a:ext uri="{9D8B030D-6E8A-4147-A177-3AD203B41FA5}">
                      <a16:colId xmlns:a16="http://schemas.microsoft.com/office/drawing/2014/main" val="1087505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Mechanism of Tubulin Inhibition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Chemical Class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Drugs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766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Inhibit Polymerization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Vinca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Alkaloids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Vincristine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Vinblastine Vinorelbine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128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Inhibit Depolymerization (Stabilize)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Taxanes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Paclitaxel 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Docetaxel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172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Eribulin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834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4237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22F3446B-420F-B744-9D34-A78E3559C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Toxicity</a:t>
            </a:r>
          </a:p>
        </p:txBody>
      </p:sp>
      <p:graphicFrame>
        <p:nvGraphicFramePr>
          <p:cNvPr id="303410" name="Group 306">
            <a:extLst>
              <a:ext uri="{FF2B5EF4-FFF2-40B4-BE49-F238E27FC236}">
                <a16:creationId xmlns:a16="http://schemas.microsoft.com/office/drawing/2014/main" id="{7A9E3796-483D-F641-ACE6-92553AF84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988342"/>
              </p:ext>
            </p:extLst>
          </p:nvPr>
        </p:nvGraphicFramePr>
        <p:xfrm>
          <a:off x="2667000" y="1524000"/>
          <a:ext cx="7239000" cy="4099596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27186848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52097665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58733132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93771147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78769697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09449388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6125681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61663845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60119327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0345893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13202282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61216099"/>
                    </a:ext>
                  </a:extLst>
                </a:gridCol>
              </a:tblGrid>
              <a:tr h="1905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Myelosuppression</a:t>
                      </a:r>
                    </a:p>
                  </a:txBody>
                  <a:tcPr marT="45723" marB="45723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N&amp;V</a:t>
                      </a:r>
                    </a:p>
                  </a:txBody>
                  <a:tcPr marT="45723" marB="45723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Alopecia</a:t>
                      </a:r>
                    </a:p>
                  </a:txBody>
                  <a:tcPr marT="45723" marB="45723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Hypersensitivity</a:t>
                      </a:r>
                    </a:p>
                  </a:txBody>
                  <a:tcPr marT="45723" marB="45723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GI/Mucositis</a:t>
                      </a:r>
                    </a:p>
                  </a:txBody>
                  <a:tcPr marT="45723" marB="45723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Dermatologic</a:t>
                      </a:r>
                    </a:p>
                  </a:txBody>
                  <a:tcPr marT="45723" marB="45723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Cardiac</a:t>
                      </a:r>
                    </a:p>
                  </a:txBody>
                  <a:tcPr marT="45723" marB="45723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Neuropathy</a:t>
                      </a:r>
                    </a:p>
                  </a:txBody>
                  <a:tcPr marT="45723" marB="45723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CNS </a:t>
                      </a:r>
                    </a:p>
                  </a:txBody>
                  <a:tcPr marT="45723" marB="45723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Fatigue</a:t>
                      </a:r>
                    </a:p>
                  </a:txBody>
                  <a:tcPr marT="45723" marB="45723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Edema</a:t>
                      </a:r>
                    </a:p>
                  </a:txBody>
                  <a:tcPr marT="45723" marB="45723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7513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Vincristine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201142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Vinblastine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469698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Vinorelbine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765750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Paclitaxel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462381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Docetaxel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206309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Eribulin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•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ＭＳ Ｐゴシック" panose="020B0600070205080204" pitchFamily="34" charset="-128"/>
                        <a:sym typeface="Symbol" pitchFamily="2" charset="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946999"/>
                  </a:ext>
                </a:extLst>
              </a:tr>
            </a:tbl>
          </a:graphicData>
        </a:graphic>
      </p:graphicFrame>
      <p:sp>
        <p:nvSpPr>
          <p:cNvPr id="303369" name="AutoShape 26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DC2B0B0-C52C-A143-883B-97581B563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124201"/>
            <a:ext cx="539750" cy="33972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Symbol" charset="2"/>
              <a:ea typeface="+mn-ea"/>
              <a:sym typeface="Symbol" charset="2"/>
            </a:endParaRPr>
          </a:p>
        </p:txBody>
      </p:sp>
      <p:sp>
        <p:nvSpPr>
          <p:cNvPr id="303370" name="AutoShape 26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0FB10C-B54D-7F49-BD84-F07FD60AB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75" y="3854451"/>
            <a:ext cx="539750" cy="33972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Symbol" charset="2"/>
              <a:ea typeface="+mn-ea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889088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9FBCB5FE-F6ED-A941-8729-E41D018EC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Vinca Alkaloid Toxicity</a:t>
            </a:r>
          </a:p>
        </p:txBody>
      </p:sp>
      <p:graphicFrame>
        <p:nvGraphicFramePr>
          <p:cNvPr id="250087" name="Group 231">
            <a:extLst>
              <a:ext uri="{FF2B5EF4-FFF2-40B4-BE49-F238E27FC236}">
                <a16:creationId xmlns:a16="http://schemas.microsoft.com/office/drawing/2014/main" id="{A53FB89C-914F-0540-A7B3-37D1213D9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607371"/>
              </p:ext>
            </p:extLst>
          </p:nvPr>
        </p:nvGraphicFramePr>
        <p:xfrm>
          <a:off x="759417" y="1428432"/>
          <a:ext cx="9527583" cy="4480560"/>
        </p:xfrm>
        <a:graphic>
          <a:graphicData uri="http://schemas.openxmlformats.org/drawingml/2006/table">
            <a:tbl>
              <a:tblPr/>
              <a:tblGrid>
                <a:gridCol w="3605031">
                  <a:extLst>
                    <a:ext uri="{9D8B030D-6E8A-4147-A177-3AD203B41FA5}">
                      <a16:colId xmlns:a16="http://schemas.microsoft.com/office/drawing/2014/main" val="132114832"/>
                    </a:ext>
                  </a:extLst>
                </a:gridCol>
                <a:gridCol w="2191335">
                  <a:extLst>
                    <a:ext uri="{9D8B030D-6E8A-4147-A177-3AD203B41FA5}">
                      <a16:colId xmlns:a16="http://schemas.microsoft.com/office/drawing/2014/main" val="3924747983"/>
                    </a:ext>
                  </a:extLst>
                </a:gridCol>
                <a:gridCol w="1701599">
                  <a:extLst>
                    <a:ext uri="{9D8B030D-6E8A-4147-A177-3AD203B41FA5}">
                      <a16:colId xmlns:a16="http://schemas.microsoft.com/office/drawing/2014/main" val="3074043508"/>
                    </a:ext>
                  </a:extLst>
                </a:gridCol>
                <a:gridCol w="2029618">
                  <a:extLst>
                    <a:ext uri="{9D8B030D-6E8A-4147-A177-3AD203B41FA5}">
                      <a16:colId xmlns:a16="http://schemas.microsoft.com/office/drawing/2014/main" val="3284573645"/>
                    </a:ext>
                  </a:extLst>
                </a:gridCol>
              </a:tblGrid>
              <a:tr h="139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Vincristine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Vinblastine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Vinorelbine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635848"/>
                  </a:ext>
                </a:extLst>
              </a:tr>
              <a:tr h="139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Peripheral neuropathy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DLT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86734"/>
                  </a:ext>
                </a:extLst>
              </a:tr>
              <a:tr h="139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Constipation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025132"/>
                  </a:ext>
                </a:extLst>
              </a:tr>
              <a:tr h="139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Alopecia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250431"/>
                  </a:ext>
                </a:extLst>
              </a:tr>
              <a:tr h="139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Blood 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460153"/>
                  </a:ext>
                </a:extLst>
              </a:tr>
              <a:tr h="139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Myelosuppression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No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(increase platelets)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DLT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DLT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237682"/>
                  </a:ext>
                </a:extLst>
              </a:tr>
              <a:tr h="139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SIADH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8241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Mucositis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555616"/>
                  </a:ext>
                </a:extLst>
              </a:tr>
              <a:tr h="139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Vesicant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696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4898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>
            <a:extLst>
              <a:ext uri="{FF2B5EF4-FFF2-40B4-BE49-F238E27FC236}">
                <a16:creationId xmlns:a16="http://schemas.microsoft.com/office/drawing/2014/main" id="{2F21CF2F-0A8E-3146-9A64-E5F2752214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90945" y="0"/>
            <a:ext cx="11610109" cy="13255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Vincristine Neurotoxicity</a:t>
            </a:r>
          </a:p>
        </p:txBody>
      </p:sp>
      <p:sp>
        <p:nvSpPr>
          <p:cNvPr id="439299" name="Rectangle 3">
            <a:extLst>
              <a:ext uri="{FF2B5EF4-FFF2-40B4-BE49-F238E27FC236}">
                <a16:creationId xmlns:a16="http://schemas.microsoft.com/office/drawing/2014/main" id="{7273F02B-41B2-B546-9770-BAB9F32437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83043" y="1083275"/>
            <a:ext cx="7772400" cy="5334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Peripheral neuropathy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Sensory (numbness, </a:t>
            </a:r>
            <a:r>
              <a:rPr lang="en-US" altLang="en-US" dirty="0" err="1">
                <a:ea typeface="ＭＳ Ｐゴシック" panose="020B0600070205080204" pitchFamily="34" charset="-128"/>
              </a:rPr>
              <a:t>paraesthesia</a:t>
            </a:r>
            <a:r>
              <a:rPr lang="en-US" altLang="en-US" dirty="0">
                <a:ea typeface="ＭＳ Ｐゴシック" panose="020B0600070205080204" pitchFamily="34" charset="-128"/>
              </a:rPr>
              <a:t>, pain)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Motor (fine motor, loss of Deep Tendon Reflexes)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Cranial nerve involvement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Diplopia, ptosis, hoarseness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Autonomic neuropathy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Constipation, abdominal pain, paralytic ileus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Orthostatic hypotension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Urinary retention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SIADH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Moore et al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Pediatr</a:t>
            </a:r>
            <a:r>
              <a:rPr lang="en-US" altLang="en-US" sz="1800" dirty="0">
                <a:ea typeface="ＭＳ Ｐゴシック" panose="020B0600070205080204" pitchFamily="34" charset="-128"/>
              </a:rPr>
              <a:t> Blood Cancer 53:1180-1187, 2009</a:t>
            </a:r>
          </a:p>
        </p:txBody>
      </p:sp>
    </p:spTree>
    <p:extLst>
      <p:ext uri="{BB962C8B-B14F-4D97-AF65-F5344CB8AC3E}">
        <p14:creationId xmlns:p14="http://schemas.microsoft.com/office/powerpoint/2010/main" val="204022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85DD-B5C7-4838-B2C0-CA2D921A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89" y="0"/>
            <a:ext cx="11610109" cy="1325563"/>
          </a:xfrm>
        </p:spPr>
        <p:txBody>
          <a:bodyPr/>
          <a:lstStyle/>
          <a:p>
            <a:pPr algn="ctr"/>
            <a:r>
              <a:rPr lang="en-US" dirty="0"/>
              <a:t>Multimodality Therapy for Cancer in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9C5EC-424D-4808-B872-FD0833436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97" y="942048"/>
            <a:ext cx="11610109" cy="4351338"/>
          </a:xfrm>
        </p:spPr>
        <p:txBody>
          <a:bodyPr/>
          <a:lstStyle/>
          <a:p>
            <a:r>
              <a:rPr lang="en-US" dirty="0"/>
              <a:t>Dramatic improvement in outcome and cures for some cancers in children have been achieved by: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Multimodality Therapy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Systemic  Therapies (cytotoxic and targeted chemotherapy, stem cell transplant, cellular therapy)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Local Control (radiation , surgery)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Improved Diagnostic Techniques and Supportive Care (growth factors)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Improved understanding of the genomics and oncogenic pathways relevant to cancer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Risk-stratified, multimodality therapy is based on patient age and gender, site of disease, extent of disease, histology, molecular characteristics of the cancer cells, and response to therapy. </a:t>
            </a:r>
          </a:p>
          <a:p>
            <a:r>
              <a:rPr lang="en-US" dirty="0"/>
              <a:t>Although curative in 80% of children, the life altering late effects of these therapeutic approach  are substantial.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637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>
            <a:extLst>
              <a:ext uri="{FF2B5EF4-FFF2-40B4-BE49-F238E27FC236}">
                <a16:creationId xmlns:a16="http://schemas.microsoft.com/office/drawing/2014/main" id="{959BB253-A81D-5340-9D2D-3E20C85D3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Toxicity of Tubulin Stabilizing Agents</a:t>
            </a:r>
          </a:p>
        </p:txBody>
      </p:sp>
      <p:graphicFrame>
        <p:nvGraphicFramePr>
          <p:cNvPr id="357571" name="Group 195">
            <a:extLst>
              <a:ext uri="{FF2B5EF4-FFF2-40B4-BE49-F238E27FC236}">
                <a16:creationId xmlns:a16="http://schemas.microsoft.com/office/drawing/2014/main" id="{8651084A-882C-7442-A42D-48972FCBF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65327"/>
              </p:ext>
            </p:extLst>
          </p:nvPr>
        </p:nvGraphicFramePr>
        <p:xfrm>
          <a:off x="2124911" y="1478797"/>
          <a:ext cx="6732588" cy="4572000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1773332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904967605"/>
                    </a:ext>
                  </a:extLst>
                </a:gridCol>
                <a:gridCol w="1779588">
                  <a:extLst>
                    <a:ext uri="{9D8B030D-6E8A-4147-A177-3AD203B41FA5}">
                      <a16:colId xmlns:a16="http://schemas.microsoft.com/office/drawing/2014/main" val="23066976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Paclitaxel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Docetaxel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649679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Myelosuppression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DLT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DLT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025018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Hypersensitivity Rxn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548295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Cardiac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573772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Peripheral neuropathy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527999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Mucositis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728673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Dermatological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064944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Fatigue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205496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Myalgias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306815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Fluid Retention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727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6090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AA39B407-6631-C744-B3AA-3070E5D38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772400" cy="762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Hypersensitivity</a:t>
            </a:r>
          </a:p>
        </p:txBody>
      </p:sp>
      <p:graphicFrame>
        <p:nvGraphicFramePr>
          <p:cNvPr id="380016" name="Group 112">
            <a:extLst>
              <a:ext uri="{FF2B5EF4-FFF2-40B4-BE49-F238E27FC236}">
                <a16:creationId xmlns:a16="http://schemas.microsoft.com/office/drawing/2014/main" id="{08FF304A-9FF8-6443-87BB-54BD1EC93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79656"/>
              </p:ext>
            </p:extLst>
          </p:nvPr>
        </p:nvGraphicFramePr>
        <p:xfrm>
          <a:off x="1317356" y="1681955"/>
          <a:ext cx="9030346" cy="349408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39515">
                  <a:extLst>
                    <a:ext uri="{9D8B030D-6E8A-4147-A177-3AD203B41FA5}">
                      <a16:colId xmlns:a16="http://schemas.microsoft.com/office/drawing/2014/main" val="353281583"/>
                    </a:ext>
                  </a:extLst>
                </a:gridCol>
                <a:gridCol w="3428187">
                  <a:extLst>
                    <a:ext uri="{9D8B030D-6E8A-4147-A177-3AD203B41FA5}">
                      <a16:colId xmlns:a16="http://schemas.microsoft.com/office/drawing/2014/main" val="2226825579"/>
                    </a:ext>
                  </a:extLst>
                </a:gridCol>
                <a:gridCol w="3762644">
                  <a:extLst>
                    <a:ext uri="{9D8B030D-6E8A-4147-A177-3AD203B41FA5}">
                      <a16:colId xmlns:a16="http://schemas.microsoft.com/office/drawing/2014/main" val="2934033839"/>
                    </a:ext>
                  </a:extLst>
                </a:gridCol>
              </a:tblGrid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Drug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Vehicle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Pre treatment/ Treatment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458339"/>
                  </a:ext>
                </a:extLst>
              </a:tr>
              <a:tr h="133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Paclitaxel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Cremaphor</a:t>
                      </a:r>
                      <a:r>
                        <a:rPr kumimoji="0" lang="en-US" alt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 EL + EtOH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Corticosteroids,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H</a:t>
                      </a:r>
                      <a:r>
                        <a:rPr kumimoji="0" lang="en-US" alt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1 </a:t>
                      </a:r>
                      <a:r>
                        <a:rPr kumimoji="0" lang="en-US" alt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and H</a:t>
                      </a:r>
                      <a:r>
                        <a:rPr kumimoji="0" lang="en-US" alt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2 </a:t>
                      </a:r>
                      <a:r>
                        <a:rPr kumimoji="0" lang="en-US" alt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blockers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Prolong infusion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714185"/>
                  </a:ext>
                </a:extLst>
              </a:tr>
              <a:tr h="133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Docetaxel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Polysorbate 80 + EtOH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4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Times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Corticosteroids,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H</a:t>
                      </a:r>
                      <a:r>
                        <a:rPr kumimoji="0" lang="en-US" alt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1 </a:t>
                      </a:r>
                      <a:r>
                        <a:rPr kumimoji="0" lang="en-US" alt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and H</a:t>
                      </a:r>
                      <a:r>
                        <a:rPr kumimoji="0" lang="en-US" alt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2 </a:t>
                      </a:r>
                      <a:r>
                        <a:rPr kumimoji="0" lang="en-US" alt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blockers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anose="020B0600070205080204" pitchFamily="34" charset="-128"/>
                          <a:sym typeface="Symbol" pitchFamily="2" charset="2"/>
                        </a:rPr>
                        <a:t>Prolong infusion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694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436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>
            <a:extLst>
              <a:ext uri="{FF2B5EF4-FFF2-40B4-BE49-F238E27FC236}">
                <a16:creationId xmlns:a16="http://schemas.microsoft.com/office/drawing/2014/main" id="{61DC3166-878F-0742-BBE4-83CAB708F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945" y="0"/>
            <a:ext cx="11610109" cy="13255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Tubulin Binding Agents: CYP450 Interactions</a:t>
            </a:r>
          </a:p>
        </p:txBody>
      </p:sp>
      <p:sp>
        <p:nvSpPr>
          <p:cNvPr id="380931" name="Rectangle 3">
            <a:extLst>
              <a:ext uri="{FF2B5EF4-FFF2-40B4-BE49-F238E27FC236}">
                <a16:creationId xmlns:a16="http://schemas.microsoft.com/office/drawing/2014/main" id="{A9A1860E-6D9C-9641-A167-A07B04306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9420" y="1325563"/>
            <a:ext cx="1048331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CYP3A4 inhibitors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reduce</a:t>
            </a:r>
            <a:r>
              <a:rPr lang="en-US" altLang="en-US" sz="2400" dirty="0">
                <a:ea typeface="ＭＳ Ｐゴシック" panose="020B0600070205080204" pitchFamily="34" charset="-128"/>
              </a:rPr>
              <a:t> the clearance of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Vinca</a:t>
            </a:r>
            <a:r>
              <a:rPr lang="en-US" altLang="en-US" sz="2400" dirty="0">
                <a:ea typeface="ＭＳ Ｐゴシック" panose="020B0600070205080204" pitchFamily="34" charset="-128"/>
              </a:rPr>
              <a:t> Alkaloids and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Taxanes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Imidazole anti-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fungals</a:t>
            </a:r>
            <a:r>
              <a:rPr lang="en-US" altLang="en-US" sz="2000" dirty="0">
                <a:ea typeface="ＭＳ Ｐゴシック" panose="020B0600070205080204" pitchFamily="34" charset="-128"/>
              </a:rPr>
              <a:t>: fluconazole, itraconazole, voriconazole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Antibiotics: ciprofloxacin, norfloxacin, erythromycin, clarithromycin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Anti-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retrovirals</a:t>
            </a:r>
            <a:r>
              <a:rPr lang="en-US" altLang="en-US" sz="2000" dirty="0">
                <a:ea typeface="ＭＳ Ｐゴシック" panose="020B0600070205080204" pitchFamily="34" charset="-128"/>
              </a:rPr>
              <a:t>: indinavir, nelfinavir,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ritonovir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err="1">
                <a:ea typeface="ＭＳ Ｐゴシック" panose="020B0600070205080204" pitchFamily="34" charset="-128"/>
              </a:rPr>
              <a:t>Misc</a:t>
            </a:r>
            <a:r>
              <a:rPr lang="en-US" altLang="en-US" sz="2000" dirty="0">
                <a:ea typeface="ＭＳ Ｐゴシック" panose="020B0600070205080204" pitchFamily="34" charset="-128"/>
              </a:rPr>
              <a:t>: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cimetadine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amiodarone,diltiazem</a:t>
            </a:r>
            <a:r>
              <a:rPr lang="en-US" altLang="en-US" sz="2000" dirty="0">
                <a:ea typeface="ＭＳ Ｐゴシック" panose="020B0600070205080204" pitchFamily="34" charset="-128"/>
              </a:rPr>
              <a:t>, verapamil, grapefruit juice (bergamottin)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Others….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CYP3A4 inducers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enhance</a:t>
            </a:r>
            <a:r>
              <a:rPr lang="en-US" altLang="en-US" sz="2400" dirty="0">
                <a:ea typeface="ＭＳ Ｐゴシック" panose="020B0600070205080204" pitchFamily="34" charset="-128"/>
              </a:rPr>
              <a:t> clearance of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Vinca</a:t>
            </a:r>
            <a:r>
              <a:rPr lang="en-US" altLang="en-US" sz="2400" dirty="0">
                <a:ea typeface="ＭＳ Ｐゴシック" panose="020B0600070205080204" pitchFamily="34" charset="-128"/>
              </a:rPr>
              <a:t> Alkaloids and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Taxanes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Anticonvulsants: Phenobarbital, phenytoin, carbamazepine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Anti-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retrovirals</a:t>
            </a:r>
            <a:r>
              <a:rPr lang="en-US" altLang="en-US" sz="2000" dirty="0">
                <a:ea typeface="ＭＳ Ｐゴシック" panose="020B0600070205080204" pitchFamily="34" charset="-128"/>
              </a:rPr>
              <a:t>: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nevarapine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Antibiotics: rifabutin, rifampin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>
                <a:ea typeface="ＭＳ Ｐゴシック" panose="020B0600070205080204" pitchFamily="34" charset="-128"/>
              </a:rPr>
              <a:t>Misc</a:t>
            </a:r>
            <a:r>
              <a:rPr lang="en-US" altLang="en-US" sz="2000" dirty="0">
                <a:ea typeface="ＭＳ Ｐゴシック" panose="020B0600070205080204" pitchFamily="34" charset="-128"/>
              </a:rPr>
              <a:t>: St Johns Wort,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Others…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Pharmacogenetic polymorphisms in CYP3A5</a:t>
            </a:r>
          </a:p>
        </p:txBody>
      </p:sp>
    </p:spTree>
    <p:extLst>
      <p:ext uri="{BB962C8B-B14F-4D97-AF65-F5344CB8AC3E}">
        <p14:creationId xmlns:p14="http://schemas.microsoft.com/office/powerpoint/2010/main" val="18400588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615B-9C4B-8544-8888-BE803B72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0"/>
            <a:ext cx="11610109" cy="1325563"/>
          </a:xfrm>
        </p:spPr>
        <p:txBody>
          <a:bodyPr/>
          <a:lstStyle/>
          <a:p>
            <a:r>
              <a:rPr lang="en-US" dirty="0"/>
              <a:t>Miscellaneous Agents: Corticosteroids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A95DD-1FB0-B542-B7BC-7E3F755A9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38" y="976605"/>
            <a:ext cx="11610109" cy="4351338"/>
          </a:xfrm>
        </p:spPr>
        <p:txBody>
          <a:bodyPr/>
          <a:lstStyle/>
          <a:p>
            <a:r>
              <a:rPr lang="en-US" dirty="0"/>
              <a:t>Glucocorticoids bind intracellular glucocorticoid receptors, complexes are translocated to the nucleus, dimerize and  bind DNA response elements and modulate gene expression  inducing apoptosis.</a:t>
            </a:r>
          </a:p>
          <a:p>
            <a:r>
              <a:rPr lang="en-US" dirty="0"/>
              <a:t>Prednisone, Prednisolone, Dexamethasone</a:t>
            </a:r>
          </a:p>
          <a:p>
            <a:pPr lvl="1"/>
            <a:r>
              <a:rPr lang="en-US" dirty="0"/>
              <a:t>Near complete oral absorption (&gt;80%)</a:t>
            </a:r>
          </a:p>
          <a:p>
            <a:pPr lvl="1"/>
            <a:r>
              <a:rPr lang="en-US" dirty="0"/>
              <a:t>Prednisone is prodrug, requiring hepatic activation to prednisolone but not impacted by hepatic dysfunction</a:t>
            </a:r>
          </a:p>
          <a:p>
            <a:pPr lvl="1"/>
            <a:r>
              <a:rPr lang="en-US" dirty="0"/>
              <a:t>Dexamethasone is not bound to </a:t>
            </a:r>
            <a:r>
              <a:rPr lang="en-US" dirty="0" err="1"/>
              <a:t>transcortin</a:t>
            </a:r>
            <a:r>
              <a:rPr lang="en-US" dirty="0"/>
              <a:t>, prednisolone is tightly bound to </a:t>
            </a:r>
            <a:r>
              <a:rPr lang="en-US" dirty="0" err="1"/>
              <a:t>transcortin</a:t>
            </a:r>
            <a:r>
              <a:rPr lang="en-US" dirty="0"/>
              <a:t>, may contribute to lower rate of meningeal </a:t>
            </a:r>
            <a:r>
              <a:rPr lang="en-US" dirty="0" err="1"/>
              <a:t>relpase</a:t>
            </a:r>
            <a:r>
              <a:rPr lang="en-US" dirty="0"/>
              <a:t> in children with ALL treated with dexamethasone</a:t>
            </a:r>
          </a:p>
          <a:p>
            <a:r>
              <a:rPr lang="en-US" dirty="0"/>
              <a:t>Toxicity: </a:t>
            </a:r>
            <a:r>
              <a:rPr lang="en-US" dirty="0" err="1"/>
              <a:t>centripedal</a:t>
            </a:r>
            <a:r>
              <a:rPr lang="en-US" dirty="0"/>
              <a:t> obesity, growth failure, immunosuppression, myopathy, avascular necrosis of bone,  gastric ulcers, pancreatitis, diabetes, psychiatric disorders,  hypertension, impaired wound healing</a:t>
            </a:r>
          </a:p>
        </p:txBody>
      </p:sp>
    </p:spTree>
    <p:extLst>
      <p:ext uri="{BB962C8B-B14F-4D97-AF65-F5344CB8AC3E}">
        <p14:creationId xmlns:p14="http://schemas.microsoft.com/office/powerpoint/2010/main" val="6354589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615B-9C4B-8544-8888-BE803B72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89" y="0"/>
            <a:ext cx="11610109" cy="1325563"/>
          </a:xfrm>
        </p:spPr>
        <p:txBody>
          <a:bodyPr/>
          <a:lstStyle/>
          <a:p>
            <a:r>
              <a:rPr lang="en-US" dirty="0"/>
              <a:t>Miscellaneous Agents: </a:t>
            </a:r>
            <a:r>
              <a:rPr lang="en-US" dirty="0" err="1"/>
              <a:t>Asparginase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A95DD-1FB0-B542-B7BC-7E3F755A9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019510"/>
            <a:ext cx="11610109" cy="240949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Asparagine is a non-essential amino acid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Childhood leukemic blasts are deficient in asparagine synthase and sensitive to asparagine depletion, depletion of  asparagine is associated with improved survival in children with ALL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Asparaginase (bacterial) enzyme that depletes extracellular asparagine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B99AB3-69C2-434B-AD0F-5CD89341F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74483"/>
              </p:ext>
            </p:extLst>
          </p:nvPr>
        </p:nvGraphicFramePr>
        <p:xfrm>
          <a:off x="556000" y="3212428"/>
          <a:ext cx="11052285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242">
                  <a:extLst>
                    <a:ext uri="{9D8B030D-6E8A-4147-A177-3AD203B41FA5}">
                      <a16:colId xmlns:a16="http://schemas.microsoft.com/office/drawing/2014/main" val="3168529395"/>
                    </a:ext>
                  </a:extLst>
                </a:gridCol>
                <a:gridCol w="2153653">
                  <a:extLst>
                    <a:ext uri="{9D8B030D-6E8A-4147-A177-3AD203B41FA5}">
                      <a16:colId xmlns:a16="http://schemas.microsoft.com/office/drawing/2014/main" val="2590827873"/>
                    </a:ext>
                  </a:extLst>
                </a:gridCol>
                <a:gridCol w="1816768">
                  <a:extLst>
                    <a:ext uri="{9D8B030D-6E8A-4147-A177-3AD203B41FA5}">
                      <a16:colId xmlns:a16="http://schemas.microsoft.com/office/drawing/2014/main" val="2518635"/>
                    </a:ext>
                  </a:extLst>
                </a:gridCol>
                <a:gridCol w="2839453">
                  <a:extLst>
                    <a:ext uri="{9D8B030D-6E8A-4147-A177-3AD203B41FA5}">
                      <a16:colId xmlns:a16="http://schemas.microsoft.com/office/drawing/2014/main" val="2395507440"/>
                    </a:ext>
                  </a:extLst>
                </a:gridCol>
                <a:gridCol w="2245169">
                  <a:extLst>
                    <a:ext uri="{9D8B030D-6E8A-4147-A177-3AD203B41FA5}">
                      <a16:colId xmlns:a16="http://schemas.microsoft.com/office/drawing/2014/main" val="175870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Dose/Schedule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Half-life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Toxicity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170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Native 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E Coli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Asparaginase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IV/IM 6000-25,000 IU/m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3x week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24-36 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 longer produced in the US (2012)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Hypersensitivity (incidence varies by type),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coagulopathy, pancreatitis, hepatic/ hyperbilirubinemia, neurotoxicity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52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PEG-asparaginase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 (E. coli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IV/IM 2500 IU/m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 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every 1-4 weeks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5-7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polyethylene-glycol (PEG) prolongs half life and decreases immunogenicity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5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chrysanthemi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Asparaginase (Erwinia Asp)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IV/IM 25,000 IU/m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 </a:t>
                      </a:r>
                    </a:p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3x week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10-15 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Used after hypersensitivity reactions or neutralizing antibody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7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9881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615B-9C4B-8544-8888-BE803B72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Agents: Bleomycin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A95DD-1FB0-B542-B7BC-7E3F755A9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12804"/>
            <a:ext cx="11610109" cy="4351338"/>
          </a:xfrm>
        </p:spPr>
        <p:txBody>
          <a:bodyPr/>
          <a:lstStyle/>
          <a:p>
            <a:r>
              <a:rPr lang="en-US" dirty="0"/>
              <a:t>Mixture of  low molecular weight </a:t>
            </a:r>
            <a:r>
              <a:rPr lang="en-US" dirty="0" err="1"/>
              <a:t>glycopeptides</a:t>
            </a:r>
            <a:endParaRPr lang="en-US" dirty="0"/>
          </a:p>
          <a:p>
            <a:r>
              <a:rPr lang="en-US" dirty="0"/>
              <a:t>Chelates divalent transition metals  such as iron,  copper, zinc, nickel</a:t>
            </a:r>
          </a:p>
          <a:p>
            <a:r>
              <a:rPr lang="en-US" dirty="0"/>
              <a:t>Bleomycin-Iron complexes  are the active form and bind DNA producing double and single strand breaks</a:t>
            </a:r>
          </a:p>
          <a:p>
            <a:r>
              <a:rPr lang="en-US" dirty="0"/>
              <a:t>Toxicity includes 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Interstitial pneumonitis</a:t>
            </a:r>
          </a:p>
          <a:p>
            <a:pPr lvl="1">
              <a:spcBef>
                <a:spcPts val="0"/>
              </a:spcBef>
            </a:pPr>
            <a:r>
              <a:rPr lang="en-US" dirty="0"/>
              <a:t>Linear hyperpigmentation of skin and nails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Alopecia</a:t>
            </a:r>
          </a:p>
          <a:p>
            <a:pPr lvl="1">
              <a:spcBef>
                <a:spcPts val="0"/>
              </a:spcBef>
            </a:pPr>
            <a:r>
              <a:rPr lang="en-US" dirty="0"/>
              <a:t>Hypersensitivity reactions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Raynaud phenomenon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 </a:t>
            </a:r>
            <a:r>
              <a:rPr lang="en-US" dirty="0" err="1"/>
              <a:t>myelosupprssive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613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B6B4-4317-0340-8522-7398B6EF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0" y="18255"/>
            <a:ext cx="11610109" cy="1325563"/>
          </a:xfrm>
        </p:spPr>
        <p:txBody>
          <a:bodyPr/>
          <a:lstStyle/>
          <a:p>
            <a:r>
              <a:rPr lang="en-US" dirty="0"/>
              <a:t>Summary: Principles of Radiation and Cytotoxic Chemotherapy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5326-D1DF-7C4C-BED8-CF9B1B86F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0" y="1253331"/>
            <a:ext cx="11610109" cy="4351338"/>
          </a:xfrm>
        </p:spPr>
        <p:txBody>
          <a:bodyPr/>
          <a:lstStyle/>
          <a:p>
            <a:pPr marL="119063" indent="-119063"/>
            <a:r>
              <a:rPr lang="en-US" dirty="0"/>
              <a:t>Overall survival of all types of childhood cancer is 80%</a:t>
            </a:r>
          </a:p>
          <a:p>
            <a:pPr marL="1033463" lvl="2" indent="-119063">
              <a:spcBef>
                <a:spcPts val="0"/>
              </a:spcBef>
              <a:buFont typeface="Arial"/>
              <a:buChar char="•"/>
            </a:pPr>
            <a:r>
              <a:rPr lang="en-US" dirty="0"/>
              <a:t>Multimodality therapy, Combination cytotoxic therapy</a:t>
            </a:r>
          </a:p>
          <a:p>
            <a:pPr marL="1033463" lvl="2" indent="-119063">
              <a:spcBef>
                <a:spcPts val="0"/>
              </a:spcBef>
              <a:buFont typeface="Arial"/>
              <a:buChar char="•"/>
            </a:pPr>
            <a:r>
              <a:rPr lang="en-US" dirty="0"/>
              <a:t>Clinical Trials</a:t>
            </a:r>
          </a:p>
          <a:p>
            <a:pPr marL="1033463" lvl="2" indent="-119063">
              <a:spcBef>
                <a:spcPts val="0"/>
              </a:spcBef>
              <a:buFont typeface="Arial"/>
              <a:buChar char="•"/>
            </a:pPr>
            <a:r>
              <a:rPr lang="en-US" dirty="0"/>
              <a:t>Supportive Care</a:t>
            </a:r>
          </a:p>
          <a:p>
            <a:pPr marL="1033463" lvl="2" indent="-119063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Improved imaging,  staging, risk stratification </a:t>
            </a:r>
          </a:p>
          <a:p>
            <a:pPr marL="1033463" lvl="2" indent="-119063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Improved understanding of genomic drivers of childhood cancer</a:t>
            </a:r>
          </a:p>
          <a:p>
            <a:pPr marL="119063" indent="-119063"/>
            <a:r>
              <a:rPr lang="en-US" dirty="0"/>
              <a:t>Acute Toxicities of Chemotherapy</a:t>
            </a:r>
          </a:p>
          <a:p>
            <a:pPr marL="576263" lvl="1" indent="-119063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Recognize and ameliorate acute common side effects of chemotherapy</a:t>
            </a:r>
          </a:p>
          <a:p>
            <a:pPr marL="576263" lvl="1" indent="-119063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Know  unique, agent specific side effects</a:t>
            </a:r>
          </a:p>
          <a:p>
            <a:pPr marL="576263" lvl="1" indent="-119063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Transient, Dose-related, Idiopathic, Cumulative</a:t>
            </a:r>
          </a:p>
          <a:p>
            <a:pPr marL="576263" lvl="1" indent="-119063"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 sz="2000" dirty="0"/>
              <a:t>Recognize  rare but serious side effects and current management strategies</a:t>
            </a:r>
          </a:p>
          <a:p>
            <a:pPr marL="119063" indent="-119063"/>
            <a:r>
              <a:rPr lang="en-US" dirty="0"/>
              <a:t>Late Effects of therapy for childhood cancer are substantial</a:t>
            </a:r>
          </a:p>
          <a:p>
            <a:pPr marL="576263" lvl="1" indent="-119063">
              <a:buFont typeface="Arial"/>
              <a:buChar char="•"/>
            </a:pPr>
            <a:r>
              <a:rPr lang="en-US" sz="2000" dirty="0"/>
              <a:t>Survivorship Specialty Clinical Services</a:t>
            </a:r>
          </a:p>
          <a:p>
            <a:pPr marL="576263" lvl="1" indent="-119063">
              <a:buFont typeface="Arial"/>
              <a:buChar char="•"/>
            </a:pPr>
            <a:r>
              <a:rPr lang="en-US" sz="2000" dirty="0"/>
              <a:t>Childhood Cancer Survivor Study (CCSS)</a:t>
            </a:r>
          </a:p>
          <a:p>
            <a:pPr marL="576263" lvl="1" indent="-119063">
              <a:buFont typeface="Arial"/>
              <a:buChar char="•"/>
            </a:pPr>
            <a:r>
              <a:rPr lang="en-US" sz="2000" dirty="0"/>
              <a:t>Development of new agents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086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2AA53-B532-4974-B533-4BC2B6EE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Therapies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88F447-D53E-4DE0-AA78-2FABB15D3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556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DA75EEC-E50A-0844-B502-D1E32D53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Reminder of the topical structure suggested by the ABP: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78EB8F-E836-451E-9FA2-0AA22A1D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9" y="1690688"/>
            <a:ext cx="11322321" cy="413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495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419B-DC9E-C54A-85A9-9A653F0E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4" y="0"/>
            <a:ext cx="11610109" cy="1325563"/>
          </a:xfrm>
        </p:spPr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8DC0-A5E7-CC4C-B4C6-EBA6B2C1E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53" y="1027862"/>
            <a:ext cx="11610109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General Principles of Molecularly Targeted Therapy</a:t>
            </a:r>
          </a:p>
          <a:p>
            <a:pPr lvl="1"/>
            <a:r>
              <a:rPr lang="en-US" dirty="0"/>
              <a:t>Clinical Trials</a:t>
            </a:r>
          </a:p>
          <a:p>
            <a:pPr lvl="1"/>
            <a:r>
              <a:rPr lang="en-US" dirty="0"/>
              <a:t>RACE for Children Act</a:t>
            </a:r>
          </a:p>
          <a:p>
            <a:pPr marL="514350" indent="-514350">
              <a:buAutoNum type="arabicPeriod"/>
            </a:pPr>
            <a:r>
              <a:rPr lang="en-US" dirty="0"/>
              <a:t>Pathways, Targets, and Agents</a:t>
            </a:r>
          </a:p>
          <a:p>
            <a:pPr lvl="1"/>
            <a:r>
              <a:rPr lang="en-US" dirty="0"/>
              <a:t>Differentiating Agents</a:t>
            </a:r>
          </a:p>
          <a:p>
            <a:pPr lvl="1"/>
            <a:r>
              <a:rPr lang="en-US" dirty="0"/>
              <a:t>Small Molecule Inhibitors of  Oncogenic Pathways</a:t>
            </a:r>
          </a:p>
          <a:p>
            <a:pPr lvl="1"/>
            <a:r>
              <a:rPr lang="en-US" dirty="0"/>
              <a:t>Antiangiogenic Agents and Multitargeted Tyrosine Kinase Inhibitors</a:t>
            </a:r>
          </a:p>
          <a:p>
            <a:pPr lvl="1"/>
            <a:r>
              <a:rPr lang="en-US" dirty="0"/>
              <a:t>Epigenetic Modifiers</a:t>
            </a:r>
          </a:p>
          <a:p>
            <a:pPr lvl="1"/>
            <a:r>
              <a:rPr lang="en-US" dirty="0"/>
              <a:t>Immune Checkpoint Inhibitors</a:t>
            </a:r>
          </a:p>
          <a:p>
            <a:pPr lvl="1"/>
            <a:r>
              <a:rPr lang="en-US" dirty="0"/>
              <a:t>Antibodies and Antibody Drug Conjugates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0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92CED-F989-0045-8DE9-6BA68C44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Radiation Oncology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DC375-98B2-B94B-B613-BBB64B7D5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Production and targeted delivery of ionizing radiation to a patient to cause a biologic effect.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Dependent on the principles and accuracy of radiation physics.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Goal to deliver prescribed dose to target volume of tumor while sparing normal tissue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693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85DD-B5C7-4838-B2C0-CA2D921A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87333"/>
            <a:ext cx="11610109" cy="1325563"/>
          </a:xfrm>
        </p:spPr>
        <p:txBody>
          <a:bodyPr/>
          <a:lstStyle/>
          <a:p>
            <a:r>
              <a:rPr lang="en-US" dirty="0"/>
              <a:t>Clinical Trials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D0AD1D-10F5-1A48-8E74-19F7AF1686BB}"/>
              </a:ext>
            </a:extLst>
          </p:cNvPr>
          <p:cNvGraphicFramePr>
            <a:graphicFrameLocks noGrp="1"/>
          </p:cNvGraphicFramePr>
          <p:nvPr/>
        </p:nvGraphicFramePr>
        <p:xfrm>
          <a:off x="1305006" y="1322174"/>
          <a:ext cx="8655435" cy="3672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4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175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1F497D"/>
                          </a:solidFill>
                        </a:rPr>
                        <a:t>Traditional Clinical Trial Paradigm for Drug Development</a:t>
                      </a: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solidFill>
                          <a:srgbClr val="1F49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solidFill>
                          <a:srgbClr val="1F49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solidFill>
                          <a:srgbClr val="1F49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solidFill>
                          <a:srgbClr val="1F49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224253"/>
                  </a:ext>
                </a:extLst>
              </a:tr>
              <a:tr h="500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1F497D"/>
                          </a:solidFill>
                        </a:rPr>
                        <a:t>Phase</a:t>
                      </a: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1F497D"/>
                          </a:solidFill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1F497D"/>
                          </a:solidFill>
                        </a:rPr>
                        <a:t>Endpoint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1F497D"/>
                          </a:solidFill>
                        </a:rPr>
                        <a:t>Subjects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1F497D"/>
                          </a:solidFill>
                        </a:rPr>
                        <a:t>Duration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96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Dose</a:t>
                      </a:r>
                    </a:p>
                    <a:p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Toxicity</a:t>
                      </a:r>
                      <a:r>
                        <a:rPr lang="en-US" sz="2000" baseline="0" dirty="0">
                          <a:solidFill>
                            <a:srgbClr val="404040"/>
                          </a:solidFill>
                        </a:rPr>
                        <a:t> profile</a:t>
                      </a:r>
                      <a:endParaRPr lang="en-US" sz="2000" dirty="0">
                        <a:solidFill>
                          <a:srgbClr val="404040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Pharmacology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Toxicity (graded)</a:t>
                      </a:r>
                    </a:p>
                    <a:p>
                      <a:endParaRPr lang="en-US" sz="2000" dirty="0">
                        <a:solidFill>
                          <a:srgbClr val="404040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PK</a:t>
                      </a:r>
                      <a:r>
                        <a:rPr lang="en-US" sz="2000" baseline="0" dirty="0">
                          <a:solidFill>
                            <a:srgbClr val="404040"/>
                          </a:solidFill>
                        </a:rPr>
                        <a:t>/PD parameters</a:t>
                      </a:r>
                      <a:endParaRPr lang="en-US" sz="2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Relapsed</a:t>
                      </a:r>
                      <a:r>
                        <a:rPr lang="en-US" sz="2000" baseline="0" dirty="0">
                          <a:solidFill>
                            <a:srgbClr val="404040"/>
                          </a:solidFill>
                        </a:rPr>
                        <a:t> cancer</a:t>
                      </a:r>
                    </a:p>
                    <a:p>
                      <a:r>
                        <a:rPr lang="en-US" sz="2000" baseline="0" dirty="0">
                          <a:solidFill>
                            <a:srgbClr val="404040"/>
                          </a:solidFill>
                        </a:rPr>
                        <a:t>(&lt;25)</a:t>
                      </a:r>
                      <a:endParaRPr lang="en-US" sz="2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12-24 </a:t>
                      </a:r>
                      <a:r>
                        <a:rPr lang="en-US" sz="2000" dirty="0" err="1">
                          <a:solidFill>
                            <a:srgbClr val="404040"/>
                          </a:solidFill>
                        </a:rPr>
                        <a:t>mos</a:t>
                      </a:r>
                      <a:endParaRPr lang="en-US" sz="2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Activity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Relapsed cancer</a:t>
                      </a:r>
                    </a:p>
                    <a:p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(10 to 20</a:t>
                      </a:r>
                      <a:r>
                        <a:rPr lang="en-US" sz="2000" baseline="0" dirty="0">
                          <a:solidFill>
                            <a:srgbClr val="404040"/>
                          </a:solidFill>
                        </a:rPr>
                        <a:t> per tumor)</a:t>
                      </a:r>
                      <a:endParaRPr lang="en-US" sz="2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24 </a:t>
                      </a:r>
                      <a:r>
                        <a:rPr lang="en-US" sz="2000" dirty="0" err="1">
                          <a:solidFill>
                            <a:srgbClr val="404040"/>
                          </a:solidFill>
                        </a:rPr>
                        <a:t>mos</a:t>
                      </a:r>
                      <a:endParaRPr lang="en-US" sz="2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3</a:t>
                      </a: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Efficacy (benefit)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Survival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Untreated</a:t>
                      </a:r>
                      <a:r>
                        <a:rPr lang="en-US" sz="2000" baseline="0" dirty="0">
                          <a:solidFill>
                            <a:srgbClr val="404040"/>
                          </a:solidFill>
                        </a:rPr>
                        <a:t> cancer</a:t>
                      </a:r>
                      <a:endParaRPr lang="en-US" sz="2000" dirty="0">
                        <a:solidFill>
                          <a:srgbClr val="404040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100s to &gt;1,000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404040"/>
                          </a:solidFill>
                        </a:rPr>
                        <a:t>5-10 </a:t>
                      </a:r>
                      <a:r>
                        <a:rPr lang="en-US" sz="2000" dirty="0" err="1">
                          <a:solidFill>
                            <a:srgbClr val="404040"/>
                          </a:solidFill>
                        </a:rPr>
                        <a:t>yrs</a:t>
                      </a:r>
                      <a:endParaRPr lang="en-US" sz="2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8834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Cytotoxic vs. Molecularly Targeted Drugs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1476103" y="1685109"/>
            <a:ext cx="4323805" cy="465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404040"/>
                </a:solidFill>
              </a:rPr>
              <a:t>Cytotoxic Anticancer Drugs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1599405" y="2211862"/>
            <a:ext cx="3438976" cy="29871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/>
            <a:r>
              <a:rPr lang="en-US" sz="2400" dirty="0">
                <a:solidFill>
                  <a:srgbClr val="404040"/>
                </a:solidFill>
              </a:rPr>
              <a:t>Damage DNA</a:t>
            </a:r>
          </a:p>
          <a:p>
            <a:pPr marL="582613" lvl="1" indent="-182563">
              <a:buFont typeface="Courier New" charset="0"/>
              <a:buChar char="o"/>
            </a:pPr>
            <a:r>
              <a:rPr lang="en-US" sz="2000" dirty="0">
                <a:solidFill>
                  <a:srgbClr val="404040"/>
                </a:solidFill>
              </a:rPr>
              <a:t>Irreversible (cytotoxic)</a:t>
            </a:r>
          </a:p>
          <a:p>
            <a:pPr marL="582613" lvl="1" indent="-182563">
              <a:buFont typeface="Courier New" charset="0"/>
              <a:buChar char="o"/>
            </a:pPr>
            <a:r>
              <a:rPr lang="en-US" sz="2000" dirty="0">
                <a:solidFill>
                  <a:srgbClr val="404040"/>
                </a:solidFill>
              </a:rPr>
              <a:t>Non-selective</a:t>
            </a:r>
          </a:p>
          <a:p>
            <a:pPr marL="582613" lvl="1" indent="-182563">
              <a:buFont typeface="Courier New" charset="0"/>
              <a:buChar char="o"/>
            </a:pPr>
            <a:r>
              <a:rPr lang="en-US" sz="2000" dirty="0">
                <a:solidFill>
                  <a:srgbClr val="404040"/>
                </a:solidFill>
              </a:rPr>
              <a:t>Toxic (dose-limiting)</a:t>
            </a:r>
          </a:p>
          <a:p>
            <a:pPr marL="234950" indent="-234950">
              <a:spcBef>
                <a:spcPts val="1176"/>
              </a:spcBef>
            </a:pPr>
            <a:r>
              <a:rPr lang="en-US" sz="2400" dirty="0">
                <a:solidFill>
                  <a:srgbClr val="404040"/>
                </a:solidFill>
              </a:rPr>
              <a:t>Pulse/cyclical (IV)</a:t>
            </a:r>
          </a:p>
          <a:p>
            <a:pPr marL="234950" indent="-234950">
              <a:spcBef>
                <a:spcPts val="1176"/>
              </a:spcBef>
            </a:pPr>
            <a:r>
              <a:rPr lang="en-US" sz="2400" dirty="0">
                <a:solidFill>
                  <a:srgbClr val="404040"/>
                </a:solidFill>
              </a:rPr>
              <a:t>Selected by histology</a:t>
            </a:r>
          </a:p>
          <a:p>
            <a:pPr marL="234950" indent="-234950">
              <a:spcBef>
                <a:spcPts val="1176"/>
              </a:spcBef>
            </a:pPr>
            <a:r>
              <a:rPr lang="en-US" sz="2400" dirty="0">
                <a:solidFill>
                  <a:srgbClr val="404040"/>
                </a:solidFill>
              </a:rPr>
              <a:t>Cure the cancer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6421575" y="1685109"/>
            <a:ext cx="4289968" cy="465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404040"/>
                </a:solidFill>
              </a:rPr>
              <a:t>Molecularly Targeted Drugs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6544875" y="2211862"/>
            <a:ext cx="3517221" cy="29871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/>
            <a:r>
              <a:rPr lang="en-US" sz="2400" dirty="0">
                <a:solidFill>
                  <a:srgbClr val="404040"/>
                </a:solidFill>
              </a:rPr>
              <a:t>Inhibit cell signaling</a:t>
            </a:r>
          </a:p>
          <a:p>
            <a:pPr marL="582613" lvl="1" indent="-182563">
              <a:buFont typeface="Courier New" charset="0"/>
              <a:buChar char="o"/>
            </a:pPr>
            <a:r>
              <a:rPr lang="en-US" sz="2000" dirty="0">
                <a:solidFill>
                  <a:srgbClr val="404040"/>
                </a:solidFill>
              </a:rPr>
              <a:t>Reversible (cytostatic)</a:t>
            </a:r>
          </a:p>
          <a:p>
            <a:pPr marL="582613" lvl="1" indent="-182563">
              <a:buFont typeface="Courier New" charset="0"/>
              <a:buChar char="o"/>
            </a:pPr>
            <a:r>
              <a:rPr lang="en-US" sz="2000" dirty="0">
                <a:solidFill>
                  <a:srgbClr val="404040"/>
                </a:solidFill>
              </a:rPr>
              <a:t>Selective</a:t>
            </a:r>
          </a:p>
          <a:p>
            <a:pPr marL="582613" lvl="1" indent="-182563">
              <a:buFont typeface="Courier New" charset="0"/>
              <a:buChar char="o"/>
            </a:pPr>
            <a:r>
              <a:rPr lang="en-US" sz="2000" dirty="0">
                <a:solidFill>
                  <a:srgbClr val="404040"/>
                </a:solidFill>
              </a:rPr>
              <a:t>Drug-specific toxicity</a:t>
            </a:r>
          </a:p>
          <a:p>
            <a:pPr marL="234950" indent="-234950">
              <a:spcBef>
                <a:spcPts val="1176"/>
              </a:spcBef>
            </a:pPr>
            <a:r>
              <a:rPr lang="en-US" sz="2400" dirty="0">
                <a:solidFill>
                  <a:srgbClr val="404040"/>
                </a:solidFill>
              </a:rPr>
              <a:t>Continuous (oral)</a:t>
            </a:r>
          </a:p>
          <a:p>
            <a:pPr marL="234950" indent="-234950">
              <a:spcBef>
                <a:spcPts val="1176"/>
              </a:spcBef>
            </a:pPr>
            <a:r>
              <a:rPr lang="en-US" sz="2400" dirty="0">
                <a:solidFill>
                  <a:srgbClr val="404040"/>
                </a:solidFill>
              </a:rPr>
              <a:t>Selected by biology</a:t>
            </a:r>
          </a:p>
          <a:p>
            <a:pPr marL="234950" indent="-234950">
              <a:spcBef>
                <a:spcPts val="1176"/>
              </a:spcBef>
            </a:pPr>
            <a:r>
              <a:rPr lang="en-US" sz="2400" dirty="0">
                <a:solidFill>
                  <a:srgbClr val="404040"/>
                </a:solidFill>
              </a:rPr>
              <a:t>Control the cancer</a:t>
            </a:r>
          </a:p>
        </p:txBody>
      </p:sp>
    </p:spTree>
    <p:extLst>
      <p:ext uri="{BB962C8B-B14F-4D97-AF65-F5344CB8AC3E}">
        <p14:creationId xmlns:p14="http://schemas.microsoft.com/office/powerpoint/2010/main" val="16050387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1DC-5C8D-FB4E-99E8-5F3AC1D2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6" y="0"/>
            <a:ext cx="11782424" cy="1325563"/>
          </a:xfrm>
        </p:spPr>
        <p:txBody>
          <a:bodyPr/>
          <a:lstStyle/>
          <a:p>
            <a:r>
              <a:rPr lang="en-US" sz="4000" dirty="0"/>
              <a:t>Research to Accelerate Cures and Equity for Children Act</a:t>
            </a:r>
            <a:br>
              <a:rPr lang="en-US" sz="7200" dirty="0"/>
            </a:br>
            <a:r>
              <a:rPr lang="en-US" sz="2400" dirty="0"/>
              <a:t>(RACE Act, FDARA Sec 504:  enacted August 2018, statutory requirement  August 18, 2020)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526232-E6BD-C544-870F-89D0C19E609A}"/>
              </a:ext>
            </a:extLst>
          </p:cNvPr>
          <p:cNvGraphicFramePr>
            <a:graphicFrameLocks noGrp="1"/>
          </p:cNvGraphicFramePr>
          <p:nvPr/>
        </p:nvGraphicFramePr>
        <p:xfrm>
          <a:off x="201935" y="2235482"/>
          <a:ext cx="11782424" cy="378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620">
                  <a:extLst>
                    <a:ext uri="{9D8B030D-6E8A-4147-A177-3AD203B41FA5}">
                      <a16:colId xmlns:a16="http://schemas.microsoft.com/office/drawing/2014/main" val="3800684339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552305986"/>
                    </a:ext>
                  </a:extLst>
                </a:gridCol>
                <a:gridCol w="3724804">
                  <a:extLst>
                    <a:ext uri="{9D8B030D-6E8A-4147-A177-3AD203B41FA5}">
                      <a16:colId xmlns:a16="http://schemas.microsoft.com/office/drawing/2014/main" val="3752963562"/>
                    </a:ext>
                  </a:extLst>
                </a:gridCol>
              </a:tblGrid>
              <a:tr h="36576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Impact of the RACE for Children Act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957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Pre-Clinical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Clinical Trials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Cancer Control Survivorship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61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preclinical data is required if substantial data exists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230 molecular entities on the relevant target list = need for high throughput screening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pediatric specific models needed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Pharma do not have  pediatric relevant models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intended to increase number of trials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(</a:t>
                      </a:r>
                      <a:r>
                        <a:rPr lang="en-US" sz="18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iPSP</a:t>
                      </a: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required prior to NDA filing</a:t>
                      </a:r>
                    </a:p>
                    <a:p>
                      <a:pPr marL="285750" indent="-2857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prioritization for multiple agents in class </a:t>
                      </a:r>
                    </a:p>
                    <a:p>
                      <a:pPr marL="285750" indent="-2857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Histology-agnostic development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study populations require innovative study design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collaboration essential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6538" indent="-236538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outcome through timely assessment of appropriate novel drugs </a:t>
                      </a:r>
                    </a:p>
                    <a:p>
                      <a:pPr marL="236538" indent="-236538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of late effects of targeted and immune based therapies</a:t>
                      </a:r>
                    </a:p>
                    <a:p>
                      <a:pPr marL="236538" indent="-236538">
                        <a:spcBef>
                          <a:spcPts val="400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of chronic dosing on growth, physical and neurocognitive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7414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6AD6F65-300B-2B4C-BDFE-7AA9D3907177}"/>
              </a:ext>
            </a:extLst>
          </p:cNvPr>
          <p:cNvSpPr/>
          <p:nvPr/>
        </p:nvSpPr>
        <p:spPr>
          <a:xfrm>
            <a:off x="115748" y="1156503"/>
            <a:ext cx="11782423" cy="15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168275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/>
              <a:t>Requirement to evaluate molecularly targeted oncology products in children, if the target is </a:t>
            </a:r>
            <a:r>
              <a:rPr lang="en-US" u="sng" dirty="0"/>
              <a:t>relevant</a:t>
            </a:r>
            <a:r>
              <a:rPr lang="en-US" dirty="0"/>
              <a:t> to cancer in children</a:t>
            </a:r>
          </a:p>
          <a:p>
            <a:pPr marL="346075" indent="-168275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/>
              <a:t>Removes histology-based orphan exception for pediatric studies in cancer by closing the loophole in Pediatric Research Equity Act (PREA, Sec 505B of FD&amp;C Act)</a:t>
            </a:r>
          </a:p>
          <a:p>
            <a:pPr marL="346075" indent="-168275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/>
              <a:t>Focus on </a:t>
            </a:r>
            <a:r>
              <a:rPr lang="en-US" u="sng" dirty="0"/>
              <a:t>accelerating </a:t>
            </a:r>
            <a:r>
              <a:rPr lang="en-US" dirty="0"/>
              <a:t>appropriate initial pediatric evaluations early in drug development </a:t>
            </a:r>
          </a:p>
          <a:p>
            <a:pPr>
              <a:spcBef>
                <a:spcPts val="2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32449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CD5D-D6F9-1E47-8649-E000FDDC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68" y="156781"/>
            <a:ext cx="11806879" cy="1325563"/>
          </a:xfrm>
        </p:spPr>
        <p:txBody>
          <a:bodyPr/>
          <a:lstStyle/>
          <a:p>
            <a:r>
              <a:rPr lang="en-US" dirty="0"/>
              <a:t>Differentiating Agents: Arsenic Trioxide (ATO, As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) and All-</a:t>
            </a:r>
            <a:r>
              <a:rPr lang="en-US" i="1" dirty="0"/>
              <a:t>trans</a:t>
            </a:r>
            <a:r>
              <a:rPr lang="en-US" dirty="0"/>
              <a:t> Retinoic Acid  (ATRA)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5DE7D-8ABC-BF42-9425-EB5414683044}"/>
              </a:ext>
            </a:extLst>
          </p:cNvPr>
          <p:cNvSpPr txBox="1"/>
          <p:nvPr/>
        </p:nvSpPr>
        <p:spPr>
          <a:xfrm>
            <a:off x="374248" y="1482344"/>
            <a:ext cx="11621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adults with standard risk Acute Promyelocytic Leukemia (APL) t(15;17)= PML-RARA treated with  ATO and ATRA, EFS 97.3% and OS 99.2%.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children  with new diagnosis APL, 2 cycles of IV ATO + oral ATRA in first consolidation  reduced anthracycline use and had comparable survival to prior regimens.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B193DFB-4D89-704E-B3A9-5207803FE228}"/>
              </a:ext>
            </a:extLst>
          </p:cNvPr>
          <p:cNvGraphicFramePr>
            <a:graphicFrameLocks noGrp="1"/>
          </p:cNvGraphicFramePr>
          <p:nvPr/>
        </p:nvGraphicFramePr>
        <p:xfrm>
          <a:off x="600304" y="3043323"/>
          <a:ext cx="11169571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729">
                  <a:extLst>
                    <a:ext uri="{9D8B030D-6E8A-4147-A177-3AD203B41FA5}">
                      <a16:colId xmlns:a16="http://schemas.microsoft.com/office/drawing/2014/main" val="157832482"/>
                    </a:ext>
                  </a:extLst>
                </a:gridCol>
                <a:gridCol w="3263393">
                  <a:extLst>
                    <a:ext uri="{9D8B030D-6E8A-4147-A177-3AD203B41FA5}">
                      <a16:colId xmlns:a16="http://schemas.microsoft.com/office/drawing/2014/main" val="1163844935"/>
                    </a:ext>
                  </a:extLst>
                </a:gridCol>
                <a:gridCol w="5313449">
                  <a:extLst>
                    <a:ext uri="{9D8B030D-6E8A-4147-A177-3AD203B41FA5}">
                      <a16:colId xmlns:a16="http://schemas.microsoft.com/office/drawing/2014/main" val="1399017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ATRA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4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Route of administration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IV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Oral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12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Mechanism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Apoptosis and differentiation of PML-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RARalpha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Bind transcription factor (Retinoic Acid Receptor (RAR)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15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Toxicity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Prolonged QTc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Leukocytosis, APL Differentiation syndrome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Elevated hepatic transaminases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Dermatitis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 Mg, Ca,  hyperglycemia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Retinoid Acid (APL differentiation) Syndrome (25%)</a:t>
                      </a:r>
                    </a:p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Chelitis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Headache, pseudotumor cerebri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Bone and joint pain</a:t>
                      </a:r>
                    </a:p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Hypertrigliceridemia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Venous thrombosis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3961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1ED7C54-AD50-A14D-BB7C-830B695C79B0}"/>
              </a:ext>
            </a:extLst>
          </p:cNvPr>
          <p:cNvSpPr txBox="1"/>
          <p:nvPr/>
        </p:nvSpPr>
        <p:spPr>
          <a:xfrm>
            <a:off x="2453833" y="6389225"/>
            <a:ext cx="5937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APL differentiation syndrome is treated with dexamethasone</a:t>
            </a:r>
          </a:p>
        </p:txBody>
      </p:sp>
    </p:spTree>
    <p:extLst>
      <p:ext uri="{BB962C8B-B14F-4D97-AF65-F5344CB8AC3E}">
        <p14:creationId xmlns:p14="http://schemas.microsoft.com/office/powerpoint/2010/main" val="2606295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CF88-67D1-7449-9F06-34207668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168356"/>
            <a:ext cx="11901055" cy="1325563"/>
          </a:xfrm>
        </p:spPr>
        <p:txBody>
          <a:bodyPr/>
          <a:lstStyle/>
          <a:p>
            <a:r>
              <a:rPr lang="en-US" dirty="0"/>
              <a:t>13-</a:t>
            </a:r>
            <a:r>
              <a:rPr lang="en-US" i="1" dirty="0"/>
              <a:t>cis</a:t>
            </a:r>
            <a:r>
              <a:rPr lang="en-US" dirty="0"/>
              <a:t> Retinoic Acid (Isotretinoin) in Neuroblastoma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B4547-A37C-AF4C-A03B-4FC1B510BA07}"/>
              </a:ext>
            </a:extLst>
          </p:cNvPr>
          <p:cNvSpPr txBox="1"/>
          <p:nvPr/>
        </p:nvSpPr>
        <p:spPr>
          <a:xfrm>
            <a:off x="778971" y="1397674"/>
            <a:ext cx="99854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1075" lvl="1" indent="-523875"/>
            <a:r>
              <a:rPr lang="en-US" sz="2400" b="1" dirty="0"/>
              <a:t>Mechanism of Action</a:t>
            </a:r>
            <a:r>
              <a:rPr lang="en-US" sz="2400" dirty="0"/>
              <a:t>:  Can induce the differentiation of neuroblastoma cell lines and decrease cell proliferation</a:t>
            </a:r>
          </a:p>
          <a:p>
            <a:pPr lvl="1"/>
            <a:r>
              <a:rPr lang="en-US" sz="2400" b="1" dirty="0"/>
              <a:t>Indication: </a:t>
            </a:r>
            <a:r>
              <a:rPr lang="en-US" sz="2400" dirty="0"/>
              <a:t>Neuroblastoma</a:t>
            </a:r>
            <a:endParaRPr lang="en-US" sz="2400" b="1" dirty="0"/>
          </a:p>
          <a:p>
            <a:pPr lvl="1"/>
            <a:r>
              <a:rPr lang="en-US" sz="2400" b="1" dirty="0"/>
              <a:t>Route: </a:t>
            </a:r>
            <a:r>
              <a:rPr lang="en-US" sz="2400" dirty="0"/>
              <a:t>oral</a:t>
            </a:r>
            <a:endParaRPr lang="en-US" sz="2400" b="1" dirty="0"/>
          </a:p>
          <a:p>
            <a:pPr lvl="1"/>
            <a:r>
              <a:rPr lang="en-US" sz="2400" b="1" dirty="0"/>
              <a:t>Contraindication: </a:t>
            </a:r>
            <a:r>
              <a:rPr lang="en-US" sz="2400" dirty="0"/>
              <a:t>pregnancy(REMS program)</a:t>
            </a:r>
            <a:endParaRPr lang="en-US" sz="2400" b="1" dirty="0"/>
          </a:p>
          <a:p>
            <a:pPr lvl="1"/>
            <a:r>
              <a:rPr lang="en-US" sz="2400" b="1" dirty="0"/>
              <a:t>Side Effect/Monitoring</a:t>
            </a:r>
            <a:r>
              <a:rPr lang="en-US" sz="2400" dirty="0"/>
              <a:t>: </a:t>
            </a:r>
          </a:p>
          <a:p>
            <a:pPr lvl="2"/>
            <a:r>
              <a:rPr lang="en-US" sz="2400" b="1" dirty="0"/>
              <a:t>Common</a:t>
            </a:r>
            <a:r>
              <a:rPr lang="en-US" sz="2400" dirty="0"/>
              <a:t>: dermatologic changes (dry skin, </a:t>
            </a:r>
            <a:r>
              <a:rPr lang="en-US" sz="2400" dirty="0" err="1"/>
              <a:t>chelitis</a:t>
            </a:r>
            <a:r>
              <a:rPr lang="en-US" sz="2400" dirty="0"/>
              <a:t>, photosensitivity), headache,</a:t>
            </a:r>
            <a:r>
              <a:rPr lang="en-US" sz="2400" b="1" dirty="0"/>
              <a:t> hypertriglyceridemia</a:t>
            </a:r>
            <a:r>
              <a:rPr lang="en-US" sz="2400" dirty="0"/>
              <a:t>,  </a:t>
            </a:r>
            <a:r>
              <a:rPr lang="en-US" sz="2400" b="1" dirty="0"/>
              <a:t>Hypercalcemia</a:t>
            </a:r>
            <a:r>
              <a:rPr lang="en-US" sz="2400" dirty="0"/>
              <a:t>.</a:t>
            </a:r>
          </a:p>
          <a:p>
            <a:pPr lvl="2"/>
            <a:r>
              <a:rPr lang="en-US" sz="2400" b="1" dirty="0"/>
              <a:t>Severe</a:t>
            </a:r>
            <a:r>
              <a:rPr lang="en-US" sz="2400" dirty="0"/>
              <a:t>: epiphyseal changes, pseudotumor cerebri, visual change, psychiatric effects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997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2025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BCR-ABL Inhibitors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420" y="2703005"/>
          <a:ext cx="11716653" cy="3278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7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Imatinib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</a:rPr>
                        <a:t>Dasatinib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</a:rPr>
                        <a:t>Nolatinib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Chronic Phase</a:t>
                      </a:r>
                      <a:r>
                        <a:rPr lang="en-US" dirty="0"/>
                        <a:t>:  First Line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96% CR, 69% CCYR/12mo </a:t>
                      </a:r>
                    </a:p>
                    <a:p>
                      <a:r>
                        <a:rPr lang="en-US" u="sng" dirty="0"/>
                        <a:t>Accelerated Phase/ Blast Crisis</a:t>
                      </a:r>
                      <a:r>
                        <a:rPr lang="en-US" dirty="0"/>
                        <a:t>:</a:t>
                      </a:r>
                    </a:p>
                    <a:p>
                      <a:r>
                        <a:rPr lang="en-US" dirty="0"/>
                        <a:t>   Screen for BMT and mutation status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Blast Crisis</a:t>
                      </a:r>
                      <a:endParaRPr lang="en-US" dirty="0"/>
                    </a:p>
                    <a:p>
                      <a:r>
                        <a:rPr lang="en-US" dirty="0"/>
                        <a:t>BCR-ABL1</a:t>
                      </a:r>
                      <a:r>
                        <a:rPr lang="en-US" baseline="0" dirty="0"/>
                        <a:t> Y253H, E255K/V, F359 V/C/I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Blast Crisis</a:t>
                      </a:r>
                    </a:p>
                    <a:p>
                      <a:r>
                        <a:rPr lang="en-US" dirty="0"/>
                        <a:t>BCR-ABL1 V299L, T315A, F317L/V/I/C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46">
                <a:tc>
                  <a:txBody>
                    <a:bodyPr/>
                    <a:lstStyle/>
                    <a:p>
                      <a:r>
                        <a:rPr lang="en-US" dirty="0"/>
                        <a:t>T3151 mutation: BMT/investigational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T3151: BMT/investigational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T3151 : BMT/investigational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546">
                <a:tc>
                  <a:txBody>
                    <a:bodyPr/>
                    <a:lstStyle/>
                    <a:p>
                      <a:r>
                        <a:rPr lang="en-US" dirty="0"/>
                        <a:t>Toxicity: nausea, vomiting, fatigue, diarrhea, elevated hepatic transaminases;  hemorrhagic pleural effusions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Diarrhea, headache, hypokalemia, bone growth, (adults pleural and pericardial effusion)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nausea, rash, headache, fatigue, pruritus, vomiting, diarrhea, cough, constipation, arthralgia, nasopharyngitis, pyrexia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23209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420" y="902442"/>
            <a:ext cx="114520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Chronic Myeloid Leukemia (CML): </a:t>
            </a:r>
          </a:p>
          <a:p>
            <a:r>
              <a:rPr lang="en-US" sz="2800" dirty="0"/>
              <a:t>	</a:t>
            </a:r>
            <a:r>
              <a:rPr lang="en-US" sz="2400" dirty="0"/>
              <a:t>2-3% of leukemia in  children (0.6-1.2/ million children/</a:t>
            </a:r>
            <a:r>
              <a:rPr lang="en-US" sz="2400" dirty="0" err="1"/>
              <a:t>yr</a:t>
            </a:r>
            <a:r>
              <a:rPr lang="en-US" sz="2400" dirty="0"/>
              <a:t> in US)</a:t>
            </a:r>
          </a:p>
          <a:p>
            <a:r>
              <a:rPr lang="en-US" sz="2400" dirty="0"/>
              <a:t>	10% present in advance phase</a:t>
            </a:r>
          </a:p>
          <a:p>
            <a:r>
              <a:rPr lang="en-US" sz="2400" dirty="0"/>
              <a:t>	&gt;90% carry reciprocal translocation BCR-ABL1     t(9;22)(q34;q11)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0219" y="6211669"/>
            <a:ext cx="491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Fuentes et al   Br  J Hematology 2014,  167, 33-47</a:t>
            </a:r>
          </a:p>
          <a:p>
            <a:r>
              <a:rPr lang="en-US" dirty="0" err="1"/>
              <a:t>Hijiya</a:t>
            </a:r>
            <a:r>
              <a:rPr lang="en-US" dirty="0"/>
              <a:t> N et al Blood 2019, 133: 2374-2384</a:t>
            </a:r>
          </a:p>
        </p:txBody>
      </p:sp>
    </p:spTree>
    <p:extLst>
      <p:ext uri="{BB962C8B-B14F-4D97-AF65-F5344CB8AC3E}">
        <p14:creationId xmlns:p14="http://schemas.microsoft.com/office/powerpoint/2010/main" val="6657880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5" y="843176"/>
            <a:ext cx="9552909" cy="5171648"/>
          </a:xfrm>
        </p:spPr>
      </p:pic>
      <p:sp>
        <p:nvSpPr>
          <p:cNvPr id="5" name="TextBox 4"/>
          <p:cNvSpPr txBox="1"/>
          <p:nvPr/>
        </p:nvSpPr>
        <p:spPr>
          <a:xfrm>
            <a:off x="2106592" y="6278946"/>
            <a:ext cx="766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Reprinted from Critical Reviews in Oncology/Hematology, 89, 3, </a:t>
            </a:r>
            <a:r>
              <a:rPr lang="en-US" sz="1400" dirty="0" err="1"/>
              <a:t>Sie</a:t>
            </a:r>
            <a:r>
              <a:rPr lang="en-US" sz="1400" dirty="0"/>
              <a:t>, et al, Anti-angiogenic therapy in pediatric brain tumors: An effective strategy?,418-432, Copyright 2014, with permission from Elsevier </a:t>
            </a:r>
            <a:endParaRPr lang="en-US" sz="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7C586F-35BA-B24E-8D22-4B3FDEB7E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0682"/>
            <a:ext cx="12500659" cy="13255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Anti-angiogenic Agents and Multi-Kinase Inhibitors </a:t>
            </a:r>
            <a:endParaRPr lang="en-US" sz="2000" baseline="70000" dirty="0"/>
          </a:p>
        </p:txBody>
      </p:sp>
    </p:spTree>
    <p:extLst>
      <p:ext uri="{BB962C8B-B14F-4D97-AF65-F5344CB8AC3E}">
        <p14:creationId xmlns:p14="http://schemas.microsoft.com/office/powerpoint/2010/main" val="434337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CD5D-D6F9-1E47-8649-E000FDDC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459" y="-196769"/>
            <a:ext cx="8517389" cy="1325563"/>
          </a:xfrm>
        </p:spPr>
        <p:txBody>
          <a:bodyPr/>
          <a:lstStyle/>
          <a:p>
            <a:pPr algn="ctr"/>
            <a:r>
              <a:rPr lang="en-US" sz="3600" dirty="0"/>
              <a:t>Multi-targeted Tyrosine Kinase  Inhibitors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65D7422-4BE2-6E4D-BE75-A232C7842FF9}"/>
              </a:ext>
            </a:extLst>
          </p:cNvPr>
          <p:cNvGraphicFramePr>
            <a:graphicFrameLocks noGrp="1"/>
          </p:cNvGraphicFramePr>
          <p:nvPr/>
        </p:nvGraphicFramePr>
        <p:xfrm>
          <a:off x="520861" y="696509"/>
          <a:ext cx="11401064" cy="5305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713">
                  <a:extLst>
                    <a:ext uri="{9D8B030D-6E8A-4147-A177-3AD203B41FA5}">
                      <a16:colId xmlns:a16="http://schemas.microsoft.com/office/drawing/2014/main" val="2751809740"/>
                    </a:ext>
                  </a:extLst>
                </a:gridCol>
                <a:gridCol w="1346713">
                  <a:extLst>
                    <a:ext uri="{9D8B030D-6E8A-4147-A177-3AD203B41FA5}">
                      <a16:colId xmlns:a16="http://schemas.microsoft.com/office/drawing/2014/main" val="2307928900"/>
                    </a:ext>
                  </a:extLst>
                </a:gridCol>
                <a:gridCol w="1450310">
                  <a:extLst>
                    <a:ext uri="{9D8B030D-6E8A-4147-A177-3AD203B41FA5}">
                      <a16:colId xmlns:a16="http://schemas.microsoft.com/office/drawing/2014/main" val="897131825"/>
                    </a:ext>
                  </a:extLst>
                </a:gridCol>
                <a:gridCol w="1469985">
                  <a:extLst>
                    <a:ext uri="{9D8B030D-6E8A-4147-A177-3AD203B41FA5}">
                      <a16:colId xmlns:a16="http://schemas.microsoft.com/office/drawing/2014/main" val="612721198"/>
                    </a:ext>
                  </a:extLst>
                </a:gridCol>
                <a:gridCol w="1444080">
                  <a:extLst>
                    <a:ext uri="{9D8B030D-6E8A-4147-A177-3AD203B41FA5}">
                      <a16:colId xmlns:a16="http://schemas.microsoft.com/office/drawing/2014/main" val="2662880860"/>
                    </a:ext>
                  </a:extLst>
                </a:gridCol>
                <a:gridCol w="1411561">
                  <a:extLst>
                    <a:ext uri="{9D8B030D-6E8A-4147-A177-3AD203B41FA5}">
                      <a16:colId xmlns:a16="http://schemas.microsoft.com/office/drawing/2014/main" val="2496238654"/>
                    </a:ext>
                  </a:extLst>
                </a:gridCol>
                <a:gridCol w="1411560">
                  <a:extLst>
                    <a:ext uri="{9D8B030D-6E8A-4147-A177-3AD203B41FA5}">
                      <a16:colId xmlns:a16="http://schemas.microsoft.com/office/drawing/2014/main" val="1427115001"/>
                    </a:ext>
                  </a:extLst>
                </a:gridCol>
                <a:gridCol w="1520142">
                  <a:extLst>
                    <a:ext uri="{9D8B030D-6E8A-4147-A177-3AD203B41FA5}">
                      <a16:colId xmlns:a16="http://schemas.microsoft.com/office/drawing/2014/main" val="3145765072"/>
                    </a:ext>
                  </a:extLst>
                </a:gridCol>
              </a:tblGrid>
              <a:tr h="37993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Axitinib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Cabozantinib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Pazopanib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Regorafenib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Sorafenib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Sunitinib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Vandetanib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101592"/>
                  </a:ext>
                </a:extLst>
              </a:tr>
              <a:tr h="89993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VEGF, PDGF, c-KIT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VEGF1/2/3, c-KIT, FLT3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VEGF, PDGF, c-KIT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VEGF, PDGF, c-KIT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VEGF1/2/3, PDGF, c-KIT, RAF, FLT3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VEGF, PDGF, c-KIT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VEGF, EGFR, RET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669033"/>
                  </a:ext>
                </a:extLst>
              </a:tr>
              <a:tr h="143989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FDA approval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Renal Cell Carcinoma (RCC)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Medullary Thyroid Cancer (MTC), Hepatocellular Carcinoma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RCC, soft  tissue sarcoma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Metastatic colorectal cancer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RCC, hepatocellular carcinoma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RCC,  GIST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MTC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825163"/>
                  </a:ext>
                </a:extLst>
              </a:tr>
              <a:tr h="7442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Study in Children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Phase 1,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Phase 1, 2, Phase3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(AML)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Phase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MTC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952458"/>
                  </a:ext>
                </a:extLst>
              </a:tr>
              <a:tr h="15298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Toxicity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Hypertension, diarrhea, fatigue, rash, nausea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Hypertension,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fatigue, wound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healing,nausea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pneumothorax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Amylase/lipase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Hypertension diarrhea, elevated liver 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Rash, low platelets, hepatic, fatigue, nausea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Rash,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hypertensiondiarrhea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bleeding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Cardiac dysfunction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hypertension, diarrhea, mucositis, rash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Prolong QTc,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hypertension, diarrhea, rash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5162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9FA8A4-C38C-4744-92CC-0A2A67C9D4B2}"/>
              </a:ext>
            </a:extLst>
          </p:cNvPr>
          <p:cNvSpPr txBox="1"/>
          <p:nvPr/>
        </p:nvSpPr>
        <p:spPr>
          <a:xfrm>
            <a:off x="3275636" y="6273478"/>
            <a:ext cx="670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Bevacizumab see Monoclonal Antibody</a:t>
            </a:r>
          </a:p>
        </p:txBody>
      </p:sp>
    </p:spTree>
    <p:extLst>
      <p:ext uri="{BB962C8B-B14F-4D97-AF65-F5344CB8AC3E}">
        <p14:creationId xmlns:p14="http://schemas.microsoft.com/office/powerpoint/2010/main" val="37776634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201003"/>
            <a:ext cx="11610109" cy="1325563"/>
          </a:xfrm>
        </p:spPr>
        <p:txBody>
          <a:bodyPr/>
          <a:lstStyle/>
          <a:p>
            <a:r>
              <a:rPr lang="en-US" dirty="0"/>
              <a:t>Toxicity Profile of Tyrosine Kinase Inhibitors (TKIs)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62200" y="1432560"/>
          <a:ext cx="75438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9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Toxicity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Drugs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Skin rash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EGFR, MEK, PI3K/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mTOR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inhibitors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Diarrhea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EGFR, VEGFR, MEK, PI3K inhibitors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Hypertension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VEGFR inhibitors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Hypothyroidism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VEGFR inhibitors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Proteinuria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VEGFR inhibitors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Skin/hair</a:t>
                      </a:r>
                      <a:r>
                        <a:rPr lang="en-US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depigmentation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PDGFR, RET inhibitors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Hemorrhage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VEGFR inhibitors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Thromboembolism (clots)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VEGFR inhibitors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Hepatic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Common to many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Hyperglycemia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PI3K/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mTOR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inhibitors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1861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3883-8D60-8A49-ACC1-7D008777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123568"/>
            <a:ext cx="11610109" cy="1325563"/>
          </a:xfrm>
        </p:spPr>
        <p:txBody>
          <a:bodyPr/>
          <a:lstStyle/>
          <a:p>
            <a:r>
              <a:rPr lang="en-US" dirty="0"/>
              <a:t>Anaplastic Lymphoma Kinases (ALK) Inhibitors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816DE-F951-6945-9F8E-7915D45140B0}"/>
              </a:ext>
            </a:extLst>
          </p:cNvPr>
          <p:cNvSpPr txBox="1"/>
          <p:nvPr/>
        </p:nvSpPr>
        <p:spPr>
          <a:xfrm>
            <a:off x="349359" y="1300850"/>
            <a:ext cx="114932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Adults: ALK Inhibitors are FDA approved for Non-Small Cell Lung Cancer harboring ALK-EML4 .</a:t>
            </a:r>
          </a:p>
          <a:p>
            <a:r>
              <a:rPr lang="en-US" sz="2000" dirty="0"/>
              <a:t>Children: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 Cell Anaplastic Lymphoma t(2,15) NPM-ALK-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crizotinib results in rapid durable objective responses in 67% of children  with Relapsed ALCL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Inflammatory </a:t>
            </a:r>
            <a:r>
              <a:rPr lang="en-US" sz="2000" dirty="0" err="1"/>
              <a:t>Myofibroblastic</a:t>
            </a:r>
            <a:r>
              <a:rPr lang="en-US" sz="2000" dirty="0"/>
              <a:t> Tumors- over expression of 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Neuroblastoma- gain of function ALK mutations R1275, F1174, F1245 or ALK amplification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Tolerable doses of crizotinib in children with NBL (280 mg/m</a:t>
            </a:r>
            <a:r>
              <a:rPr lang="en-US" sz="2000" baseline="30000" dirty="0"/>
              <a:t>2</a:t>
            </a:r>
            <a:r>
              <a:rPr lang="en-US" sz="2000" dirty="0"/>
              <a:t>/dose BID) are tolerated and needed for activity based on pre-clinical models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Phase 3 Trial ANBL1531 incorporates ALK inhibitor with standard multimodality therapy in patients with tumors ALK mutations at diagnosis</a:t>
            </a:r>
          </a:p>
          <a:p>
            <a:endParaRPr lang="en-US" sz="2000" dirty="0"/>
          </a:p>
          <a:p>
            <a:r>
              <a:rPr lang="en-US" sz="2000" dirty="0"/>
              <a:t>Drugs: Crizotinib, Lorlatinib, </a:t>
            </a:r>
            <a:r>
              <a:rPr lang="en-US" sz="2000" dirty="0" err="1"/>
              <a:t>Ceritinib</a:t>
            </a:r>
            <a:endParaRPr lang="en-US" sz="2000" dirty="0"/>
          </a:p>
          <a:p>
            <a:r>
              <a:rPr lang="en-US" sz="2000" dirty="0"/>
              <a:t>Toxicity: Mild neutropenia, hepatotoxicity, acute kidney injury</a:t>
            </a:r>
          </a:p>
          <a:p>
            <a:pPr marL="914400" indent="-914400"/>
            <a:r>
              <a:rPr lang="en-US" sz="2000" dirty="0"/>
              <a:t>	ALK inhibitors with CNS penetration (lorlatinib) are associated with  mental status </a:t>
            </a:r>
            <a:r>
              <a:rPr lang="en-US" sz="2000" dirty="0" err="1"/>
              <a:t>changes,seizures</a:t>
            </a:r>
            <a:r>
              <a:rPr lang="en-US" sz="2000" dirty="0"/>
              <a:t>, and neurocognitive dysfunction </a:t>
            </a:r>
          </a:p>
        </p:txBody>
      </p:sp>
    </p:spTree>
    <p:extLst>
      <p:ext uri="{BB962C8B-B14F-4D97-AF65-F5344CB8AC3E}">
        <p14:creationId xmlns:p14="http://schemas.microsoft.com/office/powerpoint/2010/main" val="117718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2304-91C2-6A42-BC68-44273A20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Radiation: Mechanism of Therapeutic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89180-A69A-5A4F-A45B-2B6E477CB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0" y="1488741"/>
            <a:ext cx="11610109" cy="4351338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Radiation interacts with intracellular components</a:t>
            </a:r>
          </a:p>
          <a:p>
            <a:r>
              <a:rPr lang="en-US" sz="3200" dirty="0">
                <a:solidFill>
                  <a:schemeClr val="tx1"/>
                </a:solidFill>
              </a:rPr>
              <a:t>Direct vs Indirect Effects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</a:rPr>
              <a:t>Direct effects on DNA (25-75% of cell kill)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</a:rPr>
              <a:t>Indirect effects by ionizing water creating free hydroxyl radicals that damage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Lethal vs Sub-lethal Damage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</a:rPr>
              <a:t>Lethal damage from accumulation of double strand breaks (DSB) in DNA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</a:rPr>
              <a:t>Sub-lethal damage from limited DSB, single stand breaks, cross-links, or base damage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590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NTRK Inhibitors for Rare Tumors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Neurotropic Receptor Kinase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38" y="1327801"/>
            <a:ext cx="12191999" cy="3759715"/>
          </a:xfrm>
        </p:spPr>
        <p:txBody>
          <a:bodyPr/>
          <a:lstStyle/>
          <a:p>
            <a:r>
              <a:rPr lang="en-US" dirty="0"/>
              <a:t>NTRK fusion oncoproteins (NTRK-ETV6 and other fusion partners)</a:t>
            </a:r>
          </a:p>
          <a:p>
            <a:pPr lvl="1"/>
            <a:r>
              <a:rPr lang="en-US" dirty="0"/>
              <a:t>Occur rarely  (&lt;5%) in common cancers (adenocarcinoma, soft tissue sarcoma, leukemia)</a:t>
            </a:r>
          </a:p>
          <a:p>
            <a:pPr lvl="1"/>
            <a:r>
              <a:rPr lang="en-US" dirty="0"/>
              <a:t>Occur occasionally (5-25%) papillary thyroid cancer, some gliomas, GIST</a:t>
            </a:r>
          </a:p>
          <a:p>
            <a:pPr lvl="1"/>
            <a:r>
              <a:rPr lang="en-US" dirty="0"/>
              <a:t>Occur  frequently  (&gt;90%) in rare tumors (congenital </a:t>
            </a:r>
            <a:r>
              <a:rPr lang="en-US" dirty="0" err="1"/>
              <a:t>mesoblastic</a:t>
            </a:r>
            <a:r>
              <a:rPr lang="en-US" dirty="0"/>
              <a:t> nephroma, infantile </a:t>
            </a:r>
            <a:r>
              <a:rPr lang="en-US" dirty="0" err="1"/>
              <a:t>fibrosarcoma</a:t>
            </a:r>
            <a:r>
              <a:rPr lang="en-US" dirty="0"/>
              <a:t>, secretory breast carcinoma)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77676A-935D-3B43-974C-59AFB2688EBA}"/>
              </a:ext>
            </a:extLst>
          </p:cNvPr>
          <p:cNvGrpSpPr/>
          <p:nvPr/>
        </p:nvGrpSpPr>
        <p:grpSpPr>
          <a:xfrm>
            <a:off x="4228805" y="4128792"/>
            <a:ext cx="7767989" cy="2596929"/>
            <a:chOff x="2843730" y="4098034"/>
            <a:chExt cx="7767989" cy="25969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F61CDF-F272-714F-A56F-638FE7BABE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206" t="24292" r="30691" b="17189"/>
            <a:stretch/>
          </p:blipFill>
          <p:spPr>
            <a:xfrm>
              <a:off x="8110689" y="4498639"/>
              <a:ext cx="2392472" cy="21963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751C735-5F81-D042-BB7C-4788F855BC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174" t="19361" r="27363" b="7510"/>
            <a:stretch/>
          </p:blipFill>
          <p:spPr>
            <a:xfrm>
              <a:off x="5922605" y="4498639"/>
              <a:ext cx="2077353" cy="2194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CB74E4-61BB-654A-B099-20F1C780C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197" t="17189" r="22176" b="24201"/>
            <a:stretch/>
          </p:blipFill>
          <p:spPr>
            <a:xfrm>
              <a:off x="2843730" y="4467366"/>
              <a:ext cx="2968144" cy="219456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D17F34-7A4A-0640-8BEB-0012B99403AF}"/>
                </a:ext>
              </a:extLst>
            </p:cNvPr>
            <p:cNvSpPr txBox="1"/>
            <p:nvPr/>
          </p:nvSpPr>
          <p:spPr>
            <a:xfrm>
              <a:off x="3293779" y="4098034"/>
              <a:ext cx="2501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Initial 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AEF5EF-4AFC-1D4F-AC5A-FD9D56D63430}"/>
                </a:ext>
              </a:extLst>
            </p:cNvPr>
            <p:cNvSpPr txBox="1"/>
            <p:nvPr/>
          </p:nvSpPr>
          <p:spPr>
            <a:xfrm>
              <a:off x="6249122" y="4157749"/>
              <a:ext cx="2501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Recurrence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34B140-057A-B840-9F7C-2D75D20D9620}"/>
                </a:ext>
              </a:extLst>
            </p:cNvPr>
            <p:cNvSpPr txBox="1"/>
            <p:nvPr/>
          </p:nvSpPr>
          <p:spPr>
            <a:xfrm>
              <a:off x="8110689" y="4157749"/>
              <a:ext cx="2501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Larotrectinib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x 6 months</a:t>
              </a:r>
            </a:p>
          </p:txBody>
        </p:sp>
      </p:grpSp>
      <p:pic>
        <p:nvPicPr>
          <p:cNvPr id="4" name="Picture 3" descr="LB6.tiff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colorTemperature colorTemp="6826"/>
                    </a14:imgEffect>
                    <a14:imgEffect>
                      <a14:saturation sat="113000"/>
                    </a14:imgEffect>
                    <a14:imgEffect>
                      <a14:brightnessContrast bright="24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76"/>
          <a:stretch/>
        </p:blipFill>
        <p:spPr>
          <a:xfrm flipH="1">
            <a:off x="580294" y="3409430"/>
            <a:ext cx="3034143" cy="3448569"/>
          </a:xfrm>
          <a:prstGeom prst="rect">
            <a:avLst/>
          </a:prstGeom>
          <a:ln w="57150" cmpd="sng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5495" y="3414392"/>
            <a:ext cx="152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Congenital </a:t>
            </a:r>
            <a:r>
              <a:rPr lang="en-US" sz="2000" b="1" dirty="0" err="1">
                <a:solidFill>
                  <a:schemeClr val="bg1"/>
                </a:solidFill>
              </a:rPr>
              <a:t>Mesoplastic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Nephroma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65700" y="4355447"/>
            <a:ext cx="469759" cy="107181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28805" y="3726842"/>
            <a:ext cx="326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Infantile </a:t>
            </a:r>
            <a:r>
              <a:rPr lang="en-US" sz="2400" b="1" dirty="0" err="1"/>
              <a:t>Fibrosarcoma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83253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7627"/>
            <a:ext cx="10515600" cy="915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NTRK Inhibitors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7866" y="837063"/>
          <a:ext cx="11736268" cy="519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7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0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468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rgbClr val="000000"/>
                          </a:solidFill>
                        </a:rPr>
                        <a:t>Larotrectinib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rgbClr val="000000"/>
                          </a:solidFill>
                        </a:rPr>
                        <a:t>Entrectinib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86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Reference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900" dirty="0" err="1">
                          <a:solidFill>
                            <a:srgbClr val="000000"/>
                          </a:solidFill>
                        </a:rPr>
                        <a:t>Laetsch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 et al  Lancet Oncology 2018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Desai et</a:t>
                      </a:r>
                      <a:r>
                        <a:rPr lang="en-US" sz="1900" baseline="0" dirty="0">
                          <a:solidFill>
                            <a:srgbClr val="000000"/>
                          </a:solidFill>
                        </a:rPr>
                        <a:t> al ASCO 2018; Robinson et al ASCO 2019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852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Population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Adults and Children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Biomarker enriched/selected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Children and Adolescents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Solid tumor Dose Escalation;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biomarker expansion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75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Dose Limiting Toxicities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increased ALT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pulmonary edema, fatigue,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</a:rPr>
                        <a:t>dysguesia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, elevated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</a:rPr>
                        <a:t>creatinine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;  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</a:rPr>
                        <a:t>weight gain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</a:rPr>
                        <a:t>ataxia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</a:rPr>
                        <a:t>bone fractures 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586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MTD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No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467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Pediatric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RP2D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100 mg/m</a:t>
                      </a:r>
                      <a:r>
                        <a:rPr lang="en-US" sz="200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BID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(max 100 mg/dose)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550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mg/m</a:t>
                      </a:r>
                      <a:r>
                        <a:rPr lang="en-US" sz="200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  Daily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59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0000"/>
                          </a:solidFill>
                        </a:rPr>
                        <a:t>Adult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RP2D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100 mg BID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600 mg/day (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</a:rPr>
                        <a:t>˜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350 mg/m</a:t>
                      </a:r>
                      <a:r>
                        <a:rPr lang="en-US" sz="200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000" baseline="30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180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Objective Response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14/15 patients with fusion positive tumors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8/11 patients with fusion positive tumors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6280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Formulations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25 or 100 mg capsules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; 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</a:rPr>
                        <a:t>20 mg/mL oral solution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100 and 200 mg capsules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6280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FDA Approval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Age and Histology Agnostic Approval (NTRK fusion positive  solid tumors)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Histology Agnostic Approval for patients &gt; 12 years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(NTRK fusion positive  solid tumors)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562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1981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2754E8-BE3C-A149-B68B-A5C7EB255F79}"/>
              </a:ext>
            </a:extLst>
          </p:cNvPr>
          <p:cNvSpPr txBox="1"/>
          <p:nvPr/>
        </p:nvSpPr>
        <p:spPr>
          <a:xfrm>
            <a:off x="93970" y="914796"/>
            <a:ext cx="120040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Azacitidine</a:t>
            </a:r>
            <a:r>
              <a:rPr lang="en-US" sz="2400" b="1" dirty="0"/>
              <a:t>: </a:t>
            </a:r>
            <a:r>
              <a:rPr lang="en-US" sz="2400" dirty="0"/>
              <a:t>pyrimidine nucleoside analogue of cytidine.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incorporates into DNA reversibly inhibiting DNA methyltransferase blocks DNA methylation.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Hypomethylation of DNA activates tumor suppressor genes silenced by hypermethylation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incorporated into RNA and disrupts normal RNA function and impairing tRNA  cytosine-5-methyltransferase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 deoxy derivative, </a:t>
            </a:r>
            <a:r>
              <a:rPr lang="en-US" sz="2400" b="1" dirty="0"/>
              <a:t>decitabine</a:t>
            </a:r>
            <a:r>
              <a:rPr lang="en-US" sz="2400" dirty="0"/>
              <a:t> (5-aza-2′-deoxycytidine)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Toxicity:  nausea, vomiting, fevers, diarrhea, bruising, petechiae, rigors, weakness, hypokalemia, constipation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3FA1C-DC9E-FC48-A34D-9D4D93A7F244}"/>
              </a:ext>
            </a:extLst>
          </p:cNvPr>
          <p:cNvSpPr txBox="1"/>
          <p:nvPr/>
        </p:nvSpPr>
        <p:spPr>
          <a:xfrm>
            <a:off x="360757" y="134144"/>
            <a:ext cx="1086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Inhibition of DNA Methylation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3D243-DF5F-4B4D-A4FA-8ADC910DEE91}"/>
              </a:ext>
            </a:extLst>
          </p:cNvPr>
          <p:cNvSpPr txBox="1"/>
          <p:nvPr/>
        </p:nvSpPr>
        <p:spPr>
          <a:xfrm>
            <a:off x="197005" y="4096105"/>
            <a:ext cx="117979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Tazometostat</a:t>
            </a:r>
            <a:r>
              <a:rPr lang="en-US" sz="2400" b="1" dirty="0"/>
              <a:t>: </a:t>
            </a:r>
            <a:r>
              <a:rPr lang="en-US" sz="2400" dirty="0"/>
              <a:t>Activating  enhancer  of  </a:t>
            </a:r>
            <a:r>
              <a:rPr lang="en-US" sz="2400" dirty="0" err="1"/>
              <a:t>zeste</a:t>
            </a:r>
            <a:r>
              <a:rPr lang="en-US" sz="2400" dirty="0"/>
              <a:t>  homolog  2  (EZH2)  mutations  or  aberrations  of  the  switch/sucrose  non-fermentable  (SWI/SNF)  complex  (</a:t>
            </a:r>
            <a:r>
              <a:rPr lang="en-US" sz="2400" dirty="0" err="1"/>
              <a:t>eg</a:t>
            </a:r>
            <a:r>
              <a:rPr lang="en-US" sz="2400" dirty="0"/>
              <a:t>,  mutations  or  deletions  of  the  subunits  INI1  or  SMARCA4)  can  lead  to  aberrant  histone  methylation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Toxicity: anorexia, muscle spasms, nausea, vomiting,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315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C89881-A582-854C-8E46-BDDE645484AE}"/>
              </a:ext>
            </a:extLst>
          </p:cNvPr>
          <p:cNvSpPr txBox="1"/>
          <p:nvPr/>
        </p:nvSpPr>
        <p:spPr>
          <a:xfrm>
            <a:off x="321276" y="308919"/>
            <a:ext cx="836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Histone Deacetylase (HDAC) Inhibitors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081AD-1058-914B-9670-3E33FC400F7B}"/>
              </a:ext>
            </a:extLst>
          </p:cNvPr>
          <p:cNvSpPr txBox="1"/>
          <p:nvPr/>
        </p:nvSpPr>
        <p:spPr>
          <a:xfrm>
            <a:off x="395149" y="977630"/>
            <a:ext cx="627375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Valproic</a:t>
            </a:r>
            <a:r>
              <a:rPr lang="en-US" sz="2000" dirty="0"/>
              <a:t>-  Anti- anticonvulsant found to have HDAC inhibitory and  histone hyperacetylation.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Toxicity: somnolence, intratumor hemorrhage, </a:t>
            </a:r>
            <a:r>
              <a:rPr lang="en-US" sz="2000" dirty="0" err="1"/>
              <a:t>pandreatitis</a:t>
            </a:r>
            <a:r>
              <a:rPr lang="en-US" sz="2000" dirty="0"/>
              <a:t> </a:t>
            </a:r>
            <a:r>
              <a:rPr lang="en-US" sz="2000" i="1" dirty="0"/>
              <a:t>(</a:t>
            </a:r>
            <a:r>
              <a:rPr lang="en-US" sz="2000" i="1" dirty="0" err="1"/>
              <a:t>Su</a:t>
            </a:r>
            <a:r>
              <a:rPr lang="en-US" sz="2000" i="1" dirty="0"/>
              <a:t> et al Clin Can Res 2011 Feb 1;17(3):589-97.)</a:t>
            </a:r>
          </a:p>
          <a:p>
            <a:endParaRPr lang="en-US" sz="2000" dirty="0"/>
          </a:p>
          <a:p>
            <a:r>
              <a:rPr lang="en-US" sz="2000" b="1" dirty="0" err="1"/>
              <a:t>Vorinostat</a:t>
            </a:r>
            <a:r>
              <a:rPr lang="en-US" sz="2000" dirty="0"/>
              <a:t>- oral pan-</a:t>
            </a:r>
            <a:r>
              <a:rPr lang="en-US" sz="2000" dirty="0" err="1"/>
              <a:t>HDACi</a:t>
            </a:r>
            <a:r>
              <a:rPr lang="en-US" sz="2000" dirty="0"/>
              <a:t> targeting a broad range of HDACs including HDAC1, HDAC2, and HDAC3 (Class I) and HDAC6 (Class IIb)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Toxicity: thrombocytopenia, fatigue, nausea, diarrhea, anemia, and vomiting  </a:t>
            </a:r>
            <a:r>
              <a:rPr lang="en-US" sz="2000" i="1" dirty="0"/>
              <a:t>(</a:t>
            </a:r>
            <a:r>
              <a:rPr lang="en-US" sz="2000" i="1" dirty="0" err="1"/>
              <a:t>vanTilburg</a:t>
            </a:r>
            <a:r>
              <a:rPr lang="en-US" sz="2000" i="1" dirty="0"/>
              <a:t> et al Clinical Epigenetics, 2019 11: 188-200)</a:t>
            </a:r>
          </a:p>
          <a:p>
            <a:endParaRPr lang="en-US" sz="2000" dirty="0"/>
          </a:p>
          <a:p>
            <a:r>
              <a:rPr lang="en-US" sz="2000" b="1" dirty="0" err="1"/>
              <a:t>Etinostat</a:t>
            </a:r>
            <a:r>
              <a:rPr lang="en-US" sz="2000" b="1" dirty="0"/>
              <a:t> </a:t>
            </a:r>
            <a:r>
              <a:rPr lang="en-US" sz="2000" dirty="0"/>
              <a:t> an oral small molecule inhibitor of class I HDACs   (HDACs 1, 2, 3, and 11).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Fatigue, vomiting, diarrhea, thrombocytopenia, neutropenia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6070CA4-2201-5C41-A2F2-55CBC9350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03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AD48D8-8CF0-A348-9E6F-DE44B52DE684}"/>
              </a:ext>
            </a:extLst>
          </p:cNvPr>
          <p:cNvGrpSpPr/>
          <p:nvPr/>
        </p:nvGrpSpPr>
        <p:grpSpPr>
          <a:xfrm>
            <a:off x="6933846" y="1003300"/>
            <a:ext cx="4519943" cy="4235579"/>
            <a:chOff x="6933846" y="1003300"/>
            <a:chExt cx="4519943" cy="42355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87D6EBC-3F3E-9049-953B-29F979E0358E}"/>
                </a:ext>
              </a:extLst>
            </p:cNvPr>
            <p:cNvSpPr txBox="1"/>
            <p:nvPr/>
          </p:nvSpPr>
          <p:spPr>
            <a:xfrm>
              <a:off x="7618349" y="1003300"/>
              <a:ext cx="370761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Condensed (Deacetylated) Chromatin</a:t>
              </a:r>
            </a:p>
            <a:p>
              <a:pPr algn="ctr"/>
              <a:r>
                <a:rPr lang="en-US" dirty="0"/>
                <a:t> (transcriptional gene repression)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01CD66-BE8B-1842-A7A2-27D2071033A9}"/>
                </a:ext>
              </a:extLst>
            </p:cNvPr>
            <p:cNvSpPr txBox="1"/>
            <p:nvPr/>
          </p:nvSpPr>
          <p:spPr>
            <a:xfrm>
              <a:off x="7518738" y="4592548"/>
              <a:ext cx="375200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Decondensed (Acetylated)Chromatin</a:t>
              </a:r>
            </a:p>
            <a:p>
              <a:pPr algn="ctr"/>
              <a:r>
                <a:rPr lang="en-US" dirty="0"/>
                <a:t> (transcriptional gene activation)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30D046-F573-7047-9168-6D965ADCC0A2}"/>
                </a:ext>
              </a:extLst>
            </p:cNvPr>
            <p:cNvCxnSpPr>
              <a:cxnSpLocks/>
            </p:cNvCxnSpPr>
            <p:nvPr/>
          </p:nvCxnSpPr>
          <p:spPr>
            <a:xfrm>
              <a:off x="9750175" y="1649631"/>
              <a:ext cx="0" cy="294291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BF3A22E-FDF0-B940-BACA-53A95B779E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0175" y="4183670"/>
              <a:ext cx="111220" cy="42942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815EFC-E06A-EE42-A849-D2D623B91497}"/>
                </a:ext>
              </a:extLst>
            </p:cNvPr>
            <p:cNvCxnSpPr>
              <a:cxnSpLocks/>
            </p:cNvCxnSpPr>
            <p:nvPr/>
          </p:nvCxnSpPr>
          <p:spPr>
            <a:xfrm>
              <a:off x="9222351" y="1649630"/>
              <a:ext cx="0" cy="2942917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ADE7F3-ED20-F746-A72D-1B50AFA9CC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11132" y="1661970"/>
              <a:ext cx="100356" cy="396539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CFCC03-67C7-AC4D-B835-8889BCA4527E}"/>
                </a:ext>
              </a:extLst>
            </p:cNvPr>
            <p:cNvSpPr txBox="1"/>
            <p:nvPr/>
          </p:nvSpPr>
          <p:spPr>
            <a:xfrm>
              <a:off x="9870330" y="2462278"/>
              <a:ext cx="15834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Histone Acetyl Transferase (HAT)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573950-25A8-0D4C-81A5-64FA710436A9}"/>
                </a:ext>
              </a:extLst>
            </p:cNvPr>
            <p:cNvSpPr txBox="1"/>
            <p:nvPr/>
          </p:nvSpPr>
          <p:spPr>
            <a:xfrm>
              <a:off x="6933846" y="2573417"/>
              <a:ext cx="20862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2"/>
                  </a:solidFill>
                </a:rPr>
                <a:t>Histone Deacetylase</a:t>
              </a:r>
            </a:p>
            <a:p>
              <a:pPr algn="r"/>
              <a:r>
                <a:rPr lang="en-US" dirty="0">
                  <a:solidFill>
                    <a:schemeClr val="accent2"/>
                  </a:solidFill>
                </a:rPr>
                <a:t>(HDAC)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4589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18255"/>
            <a:ext cx="11610109" cy="1325563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Immune Checkpoint Inhibitors (ICI)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51" y="922324"/>
            <a:ext cx="6548896" cy="523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76246" y="6161441"/>
            <a:ext cx="58007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Credit: National Cancer Institute / Terese Winslow; https://www.cancer.gov/news-events/cancer-currents-blog/2015/gulley-checkpoint</a:t>
            </a:r>
          </a:p>
        </p:txBody>
      </p:sp>
    </p:spTree>
    <p:extLst>
      <p:ext uri="{BB962C8B-B14F-4D97-AF65-F5344CB8AC3E}">
        <p14:creationId xmlns:p14="http://schemas.microsoft.com/office/powerpoint/2010/main" val="38645117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1" y="18451"/>
            <a:ext cx="11818214" cy="915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Immune Checkpoint Inhibition in Childhood Cancer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7071" y="773332"/>
          <a:ext cx="11679689" cy="5311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6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3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272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rgbClr val="000000"/>
                          </a:solidFill>
                        </a:rPr>
                        <a:t>Atezolizumab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rgbClr val="000000"/>
                          </a:solidFill>
                        </a:rPr>
                        <a:t>Nivolumab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rgbClr val="000000"/>
                          </a:solidFill>
                        </a:rPr>
                        <a:t>Pembrolizumab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14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Geoerger</a:t>
                      </a:r>
                      <a:r>
                        <a:rPr lang="en-US" sz="1800" dirty="0"/>
                        <a:t> et al Lancet </a:t>
                      </a:r>
                      <a:r>
                        <a:rPr lang="en-US" sz="1800" dirty="0" err="1"/>
                        <a:t>Onc</a:t>
                      </a:r>
                      <a:r>
                        <a:rPr lang="en-US" sz="1800" dirty="0"/>
                        <a:t> 2020, 21:134-44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Davis et al Lancet </a:t>
                      </a:r>
                      <a:r>
                        <a:rPr lang="en-US" sz="1800" dirty="0" err="1"/>
                        <a:t>Onc</a:t>
                      </a:r>
                      <a:r>
                        <a:rPr lang="en-US" sz="1800" dirty="0"/>
                        <a:t> 2020, 21:541-50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Geoerger</a:t>
                      </a:r>
                      <a:r>
                        <a:rPr lang="en-US" sz="2000" dirty="0"/>
                        <a:t> et al Lancet </a:t>
                      </a:r>
                      <a:r>
                        <a:rPr lang="en-US" sz="2000" dirty="0" err="1"/>
                        <a:t>Onc</a:t>
                      </a:r>
                      <a:r>
                        <a:rPr lang="en-US" sz="2000" dirty="0"/>
                        <a:t> 2020, 21:134-44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859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115 screened/90 enrolled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85 enrolled/75 evaluable toxicity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863 screened/155 eligible/</a:t>
                      </a:r>
                    </a:p>
                    <a:p>
                      <a:pPr algn="ctr"/>
                      <a:r>
                        <a:rPr lang="en-US" sz="1800" dirty="0"/>
                        <a:t>154 enrolled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179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Age (years)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14y  IQR(10-17)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14y  IQR(8-17)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13y  IQR(8-15)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43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PD-1/PDL-1 selection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43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Common Toxicity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Anemia, Fever, Fatigue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Anemia, Fatigue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Anemia, Hepatic function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30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Serious Adverse Events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Fever, infection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Pleural effusion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Fever, pleural effusion, pneumonitis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463282"/>
                  </a:ext>
                </a:extLst>
              </a:tr>
              <a:tr h="112274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Objective</a:t>
                      </a:r>
                      <a:r>
                        <a:rPr lang="en-US" sz="2000" baseline="0" dirty="0"/>
                        <a:t> Response Rate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ORR= 5% </a:t>
                      </a:r>
                    </a:p>
                    <a:p>
                      <a:pPr algn="ctr"/>
                      <a:r>
                        <a:rPr lang="en-US" sz="1800" dirty="0"/>
                        <a:t>2/9 Hodgkin Lymphoma;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1/11 EWS</a:t>
                      </a:r>
                    </a:p>
                    <a:p>
                      <a:pPr algn="ctr"/>
                      <a:r>
                        <a:rPr lang="en-US" sz="1800" dirty="0"/>
                        <a:t>1 </a:t>
                      </a:r>
                      <a:r>
                        <a:rPr lang="en-US" sz="1800" dirty="0" err="1"/>
                        <a:t>malig</a:t>
                      </a:r>
                      <a:r>
                        <a:rPr lang="en-US" sz="1800" dirty="0"/>
                        <a:t> rhabdoid  tumor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ORR=5%</a:t>
                      </a:r>
                    </a:p>
                    <a:p>
                      <a:pPr algn="ctr"/>
                      <a:r>
                        <a:rPr lang="en-US" sz="1800" baseline="0" dirty="0"/>
                        <a:t>3/10 </a:t>
                      </a:r>
                      <a:r>
                        <a:rPr lang="en-US" sz="1800" dirty="0"/>
                        <a:t>Hodgkin Lymphoma</a:t>
                      </a:r>
                    </a:p>
                    <a:p>
                      <a:pPr algn="ctr"/>
                      <a:r>
                        <a:rPr lang="en-US" sz="1800" baseline="0" dirty="0"/>
                        <a:t>1/10 NHL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ORR=10%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9/15  Hodgkin Lymphoma;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 ACC; 1 </a:t>
                      </a:r>
                      <a:r>
                        <a:rPr lang="en-US" sz="1800" dirty="0" err="1"/>
                        <a:t>malig</a:t>
                      </a:r>
                      <a:r>
                        <a:rPr lang="en-US" sz="1800" dirty="0"/>
                        <a:t> rhabdoid  tumor,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 other rare tumors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3055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D29A2-CD84-9044-B85F-4CB3918F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-49427"/>
            <a:ext cx="11610109" cy="1325563"/>
          </a:xfrm>
        </p:spPr>
        <p:txBody>
          <a:bodyPr/>
          <a:lstStyle/>
          <a:p>
            <a:r>
              <a:rPr lang="en-US" dirty="0"/>
              <a:t>Immune Related Adverse Effects (</a:t>
            </a:r>
            <a:r>
              <a:rPr lang="en-US" dirty="0" err="1"/>
              <a:t>irAEs</a:t>
            </a:r>
            <a:r>
              <a:rPr lang="en-US" dirty="0"/>
              <a:t>) of  ICI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A416F-2478-AE4A-90E6-474B52B3FB9F}"/>
              </a:ext>
            </a:extLst>
          </p:cNvPr>
          <p:cNvSpPr txBox="1"/>
          <p:nvPr/>
        </p:nvSpPr>
        <p:spPr>
          <a:xfrm>
            <a:off x="290945" y="838073"/>
            <a:ext cx="1161010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Fatal toxic effects  associated with ICIs  occur at a rate of 0.3-1.3%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irAEs</a:t>
            </a:r>
            <a:r>
              <a:rPr lang="en-US" sz="2400" dirty="0"/>
              <a:t> are more frequent for Anti-CTLA-4 alone or in combination with PD-1/PD-L1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Occur “early” </a:t>
            </a:r>
            <a:r>
              <a:rPr lang="en-US" sz="2400" dirty="0"/>
              <a:t>in the course of therapy and result in rapid deterioration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Anti- PD-1/PDL-1 onset 40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Anti CTLA 4  onset 40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Combination  Anti-PD-1+ Anti-CTLA4 14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Immune related events that resulted in fatalities in adults include: Colitis, pneumonitis , hepatitis, myocarditis,  neurologic, nephritis, multiorgan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Myocarditis has the highest fatality rate with 40% of reported cases of myocarditis resulting in death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Effective management depends on early recognition and prompt intervention with immune suppression (methylprednisolone) and/or immunomodulatory strategies.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000" dirty="0"/>
              <a:t>                              Wang et al Jama Oncology 2018;4(12):1721-1728.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750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A9A4-2C16-AE47-B535-664B00FC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48" y="-148281"/>
            <a:ext cx="11610109" cy="1325563"/>
          </a:xfrm>
        </p:spPr>
        <p:txBody>
          <a:bodyPr/>
          <a:lstStyle/>
          <a:p>
            <a:r>
              <a:rPr lang="en-US" sz="3600" dirty="0"/>
              <a:t>Antibodies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848DF5-2E96-1C4B-BE10-5F19D473775C}"/>
              </a:ext>
            </a:extLst>
          </p:cNvPr>
          <p:cNvGraphicFramePr>
            <a:graphicFrameLocks noGrp="1"/>
          </p:cNvGraphicFramePr>
          <p:nvPr/>
        </p:nvGraphicFramePr>
        <p:xfrm>
          <a:off x="388548" y="1177282"/>
          <a:ext cx="11414904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884">
                  <a:extLst>
                    <a:ext uri="{9D8B030D-6E8A-4147-A177-3AD203B41FA5}">
                      <a16:colId xmlns:a16="http://schemas.microsoft.com/office/drawing/2014/main" val="3629084714"/>
                    </a:ext>
                  </a:extLst>
                </a:gridCol>
                <a:gridCol w="1272477">
                  <a:extLst>
                    <a:ext uri="{9D8B030D-6E8A-4147-A177-3AD203B41FA5}">
                      <a16:colId xmlns:a16="http://schemas.microsoft.com/office/drawing/2014/main" val="729401900"/>
                    </a:ext>
                  </a:extLst>
                </a:gridCol>
                <a:gridCol w="906996">
                  <a:extLst>
                    <a:ext uri="{9D8B030D-6E8A-4147-A177-3AD203B41FA5}">
                      <a16:colId xmlns:a16="http://schemas.microsoft.com/office/drawing/2014/main" val="2190456296"/>
                    </a:ext>
                  </a:extLst>
                </a:gridCol>
                <a:gridCol w="2374814">
                  <a:extLst>
                    <a:ext uri="{9D8B030D-6E8A-4147-A177-3AD203B41FA5}">
                      <a16:colId xmlns:a16="http://schemas.microsoft.com/office/drawing/2014/main" val="758554894"/>
                    </a:ext>
                  </a:extLst>
                </a:gridCol>
                <a:gridCol w="1667844">
                  <a:extLst>
                    <a:ext uri="{9D8B030D-6E8A-4147-A177-3AD203B41FA5}">
                      <a16:colId xmlns:a16="http://schemas.microsoft.com/office/drawing/2014/main" val="392895808"/>
                    </a:ext>
                  </a:extLst>
                </a:gridCol>
                <a:gridCol w="3426889">
                  <a:extLst>
                    <a:ext uri="{9D8B030D-6E8A-4147-A177-3AD203B41FA5}">
                      <a16:colId xmlns:a16="http://schemas.microsoft.com/office/drawing/2014/main" val="4240961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Mechanism of 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Tumors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Toxicity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837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Bevacizumab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humanized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VEGF 1/2/3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Blocks angiogenesis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Brain tumors in children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Hypertension, rash, proteinuria, Growth plate changes, fatigue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684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Rituximab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chimeric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CD-20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Depletes normal B-cells and antibody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 cell lymphoma,  post transplant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lymphoprolifer-ative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disorder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0650" indent="-1206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Infusion reactions (fever, chills, flu-like symptoms) bronchospasm, hypotension, angioedema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Lymphopenia (recovery 9-12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Hypogammaglobulinemia/opportunistic infections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91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Dinutuximab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Dinutuximab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ß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Chimeric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Cloned in cell lines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GD2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Antibody dependent  cell mediated cytotoxicity (ADCC)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Neuroblastoma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Neuropathic pain,  capillary leak, hypersensitivity, rare transverse myelitis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663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4020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A9A4-2C16-AE47-B535-664B00FC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48" y="-148281"/>
            <a:ext cx="11610109" cy="1325563"/>
          </a:xfrm>
        </p:spPr>
        <p:txBody>
          <a:bodyPr/>
          <a:lstStyle/>
          <a:p>
            <a:r>
              <a:rPr lang="en-US" sz="3600" dirty="0"/>
              <a:t>Antibody Drug Conjugates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848DF5-2E96-1C4B-BE10-5F19D473775C}"/>
              </a:ext>
            </a:extLst>
          </p:cNvPr>
          <p:cNvGraphicFramePr>
            <a:graphicFrameLocks noGrp="1"/>
          </p:cNvGraphicFramePr>
          <p:nvPr/>
        </p:nvGraphicFramePr>
        <p:xfrm>
          <a:off x="388548" y="990600"/>
          <a:ext cx="11610109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749">
                  <a:extLst>
                    <a:ext uri="{9D8B030D-6E8A-4147-A177-3AD203B41FA5}">
                      <a16:colId xmlns:a16="http://schemas.microsoft.com/office/drawing/2014/main" val="3629084714"/>
                    </a:ext>
                  </a:extLst>
                </a:gridCol>
                <a:gridCol w="1284322">
                  <a:extLst>
                    <a:ext uri="{9D8B030D-6E8A-4147-A177-3AD203B41FA5}">
                      <a16:colId xmlns:a16="http://schemas.microsoft.com/office/drawing/2014/main" val="729401900"/>
                    </a:ext>
                  </a:extLst>
                </a:gridCol>
                <a:gridCol w="1001678">
                  <a:extLst>
                    <a:ext uri="{9D8B030D-6E8A-4147-A177-3AD203B41FA5}">
                      <a16:colId xmlns:a16="http://schemas.microsoft.com/office/drawing/2014/main" val="2190456296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758554894"/>
                    </a:ext>
                  </a:extLst>
                </a:gridCol>
                <a:gridCol w="1926238">
                  <a:extLst>
                    <a:ext uri="{9D8B030D-6E8A-4147-A177-3AD203B41FA5}">
                      <a16:colId xmlns:a16="http://schemas.microsoft.com/office/drawing/2014/main" val="4238938443"/>
                    </a:ext>
                  </a:extLst>
                </a:gridCol>
                <a:gridCol w="1404224">
                  <a:extLst>
                    <a:ext uri="{9D8B030D-6E8A-4147-A177-3AD203B41FA5}">
                      <a16:colId xmlns:a16="http://schemas.microsoft.com/office/drawing/2014/main" val="392895808"/>
                    </a:ext>
                  </a:extLst>
                </a:gridCol>
                <a:gridCol w="2885233">
                  <a:extLst>
                    <a:ext uri="{9D8B030D-6E8A-4147-A177-3AD203B41FA5}">
                      <a16:colId xmlns:a16="http://schemas.microsoft.com/office/drawing/2014/main" val="4240961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Payload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Mechanism of 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Tumors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Toxicity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837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Gemtuzumab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Ozogamicin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humanized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CD-33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N- acetyl calicheamicin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Calicheamicin is internalized and binds DNA creating double strand breaks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Infusion related reactions, myelosuppression, serious infections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14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Inotuzumab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Ozogamicin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humanized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CD-22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Ozogamicin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(calicheamicin)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Ozogamicin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is internalized and binds DNA creating double strand breaks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B-cell malignancies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Infusion reaction, Myelosuppression, infection, hepatotoxicity,  post transplant SOS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45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Brentuximab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Vendotin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chimeric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CD-30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Monomethyl auristatin E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(MMAE)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Tubulin binding agent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Hodgkin Lymphoma,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ALCL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Neutropenia,, neuropathy, fatigue, fever, anorexia, nausea, vomiting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Infusion reaction, rare leukoencephalopathy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190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1305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D112-004F-7E4E-96FA-E6339D0D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Targeted Therapies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600EBD-1EB4-C74E-A867-63B7B17D536B}"/>
              </a:ext>
            </a:extLst>
          </p:cNvPr>
          <p:cNvSpPr txBox="1"/>
          <p:nvPr/>
        </p:nvSpPr>
        <p:spPr>
          <a:xfrm>
            <a:off x="1075038" y="1379682"/>
            <a:ext cx="9354065" cy="514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404040"/>
                </a:solidFill>
              </a:rPr>
              <a:t>For many children, current therapies are curative</a:t>
            </a:r>
          </a:p>
          <a:p>
            <a:pPr marL="182563" indent="-182563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404040"/>
                </a:solidFill>
              </a:rPr>
              <a:t>Goal of developing new agents for childhood cancer is to improve overall survival and reduce  acute and late effects  of therapy</a:t>
            </a:r>
          </a:p>
          <a:p>
            <a:pPr marL="182563" indent="-182563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404040"/>
                </a:solidFill>
              </a:rPr>
              <a:t>Targeted therapies have class specific toxicity profiles that differ from  cytotoxic therapies</a:t>
            </a:r>
          </a:p>
          <a:p>
            <a:pPr marL="182563" indent="-182563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404040"/>
                </a:solidFill>
              </a:rPr>
              <a:t>New endpoints and trial designs will be required for dose-finding trials of less toxic molecularly-targeted anticancer drugs</a:t>
            </a:r>
          </a:p>
          <a:p>
            <a:pPr marL="182563" indent="-182563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404040"/>
                </a:solidFill>
              </a:rPr>
              <a:t>RACE for children act endeavors to increase  evaluation and accelerate drug development for children with cancer.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0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A6264-FE17-5749-B362-267706AF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1" y="0"/>
            <a:ext cx="11610109" cy="1325563"/>
          </a:xfrm>
        </p:spPr>
        <p:txBody>
          <a:bodyPr/>
          <a:lstStyle/>
          <a:p>
            <a:r>
              <a:rPr lang="en-US" dirty="0"/>
              <a:t>Factors Affecting Radiation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B3E20-BE71-AB44-AA03-82E436E60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786" y="902573"/>
            <a:ext cx="1062379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1.  Cellular: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Cell Type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Growth and replicative activity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Cell cycle phase at the time of exposure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Genetic mutations in oncogenes and tumor suppressor genes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2.  Microenvironment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Vascularity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Oxygenation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Necrosis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3.  Underlying Radiation hypersensitivity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Ataxia Telangiectasia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Nijmegen breakage syndrome</a:t>
            </a:r>
          </a:p>
          <a:p>
            <a:pPr marL="514350" indent="-514350">
              <a:spcBef>
                <a:spcPts val="600"/>
              </a:spcBef>
              <a:buAutoNum type="arabicPeriod" startAt="4"/>
            </a:pPr>
            <a:r>
              <a:rPr lang="en-US" b="1" dirty="0">
                <a:solidFill>
                  <a:schemeClr val="tx1"/>
                </a:solidFill>
              </a:rPr>
              <a:t>Concomitant Medications </a:t>
            </a:r>
            <a:r>
              <a:rPr lang="en-US" dirty="0">
                <a:solidFill>
                  <a:schemeClr val="tx1"/>
                </a:solidFill>
              </a:rPr>
              <a:t>(Radiation Sensitizers):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Doxorubicin, dactinomycin, gemcitabine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82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156A716-7857-D34B-9CDB-2C2B37804448}" vid="{94BA6E4C-853C-4A43-B92C-A561C3530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214DB234C54691908C6F3DF6D4DB" ma:contentTypeVersion="16" ma:contentTypeDescription="Create a new document." ma:contentTypeScope="" ma:versionID="50ed737f5f2bd7ceaa98a187e0ccaa75">
  <xsd:schema xmlns:xsd="http://www.w3.org/2001/XMLSchema" xmlns:xs="http://www.w3.org/2001/XMLSchema" xmlns:p="http://schemas.microsoft.com/office/2006/metadata/properties" xmlns:ns2="5e0533bb-bfdf-45c4-9e5c-1558b0841ffd" xmlns:ns3="9c46be9e-554d-43f0-bc75-21fbb32bf30c" targetNamespace="http://schemas.microsoft.com/office/2006/metadata/properties" ma:root="true" ma:fieldsID="23697daaef9795037ab5ec31f3c509ee" ns2:_="" ns3:_="">
    <xsd:import namespace="5e0533bb-bfdf-45c4-9e5c-1558b0841ffd"/>
    <xsd:import namespace="9c46be9e-554d-43f0-bc75-21fbb32bf3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33bb-bfdf-45c4-9e5c-1558b0841f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2caf26-25ad-42a2-bb61-6898ce245ac9}" ma:internalName="TaxCatchAll" ma:showField="CatchAllData" ma:web="5e0533bb-bfdf-45c4-9e5c-1558b0841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6be9e-554d-43f0-bc75-21fbb32b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e17280-6357-4f01-98d8-aff652f54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0533bb-bfdf-45c4-9e5c-1558b0841ffd" xsi:nil="true"/>
    <lcf76f155ced4ddcb4097134ff3c332f xmlns="9c46be9e-554d-43f0-bc75-21fbb32bf3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E3859C-4849-4984-8510-89E8697DE683}"/>
</file>

<file path=customXml/itemProps2.xml><?xml version="1.0" encoding="utf-8"?>
<ds:datastoreItem xmlns:ds="http://schemas.openxmlformats.org/officeDocument/2006/customXml" ds:itemID="{0955A6F5-B27C-460A-A91F-B7ECFE1D5BCF}"/>
</file>

<file path=customXml/itemProps3.xml><?xml version="1.0" encoding="utf-8"?>
<ds:datastoreItem xmlns:ds="http://schemas.openxmlformats.org/officeDocument/2006/customXml" ds:itemID="{56E53F28-4C29-4D0E-9F75-93BE9D5D3C6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1390</TotalTime>
  <Words>7992</Words>
  <Application>Microsoft Office PowerPoint</Application>
  <PresentationFormat>Widescreen</PresentationFormat>
  <Paragraphs>1801</Paragraphs>
  <Slides>89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8" baseType="lpstr">
      <vt:lpstr>Arial</vt:lpstr>
      <vt:lpstr>Calibri</vt:lpstr>
      <vt:lpstr>Calibri Light</vt:lpstr>
      <vt:lpstr>Courier New</vt:lpstr>
      <vt:lpstr>Symbol</vt:lpstr>
      <vt:lpstr>Times</vt:lpstr>
      <vt:lpstr>Times New Roman</vt:lpstr>
      <vt:lpstr>Wingdings</vt:lpstr>
      <vt:lpstr>Office Theme</vt:lpstr>
      <vt:lpstr> Clinical Pharmacology  and Targeted Therapies</vt:lpstr>
      <vt:lpstr>Disclosures</vt:lpstr>
      <vt:lpstr>This talk will follow the topical structure suggested by the ABP:</vt:lpstr>
      <vt:lpstr>PowerPoint Presentation</vt:lpstr>
      <vt:lpstr>Outline </vt:lpstr>
      <vt:lpstr>Multimodality Therapy for Cancer in Children</vt:lpstr>
      <vt:lpstr>Principles of Radiation Oncology</vt:lpstr>
      <vt:lpstr>Radiation: Mechanism of Therapeutic Action</vt:lpstr>
      <vt:lpstr>Factors Affecting Radiation Sensitivity</vt:lpstr>
      <vt:lpstr>Time: Dose Relationship</vt:lpstr>
      <vt:lpstr>External Beam Radiotherapy</vt:lpstr>
      <vt:lpstr>PowerPoint Presentation</vt:lpstr>
      <vt:lpstr>Tumor Volume Definitions for Radiation Therapy</vt:lpstr>
      <vt:lpstr>PowerPoint Presentation</vt:lpstr>
      <vt:lpstr>Other Types of Radiation</vt:lpstr>
      <vt:lpstr>Organ Risk: COG Radiation Oncology Recommendations</vt:lpstr>
      <vt:lpstr>Central Nervous System: Threshold Radiation Dose</vt:lpstr>
      <vt:lpstr>Principles of Clinical Pharmacology</vt:lpstr>
      <vt:lpstr>Variability in Drug Metabolism</vt:lpstr>
      <vt:lpstr>Pharmacokinetic Parameters</vt:lpstr>
      <vt:lpstr>Blood Brain Barrier and CNS Pharmacology</vt:lpstr>
      <vt:lpstr>CNS Volume and Intrathecal Chemotherapy</vt:lpstr>
      <vt:lpstr>Cytotoxic vs Targeted Chemotherapy</vt:lpstr>
      <vt:lpstr>Principles of  Chemotherapy</vt:lpstr>
      <vt:lpstr>Principle 1: Combination Chemotherapy Regimens</vt:lpstr>
      <vt:lpstr>Principle 2: Adjuvant Therapy</vt:lpstr>
      <vt:lpstr>Principle 3: Dose Intensity</vt:lpstr>
      <vt:lpstr>Mechanism of Action</vt:lpstr>
      <vt:lpstr>Overview of Side Effects of Cytotoxic Chemotherapy</vt:lpstr>
      <vt:lpstr>Attenuating Toxicity</vt:lpstr>
      <vt:lpstr>Vesicants and Irritants</vt:lpstr>
      <vt:lpstr>Alkylating Agents: Mechanism of Action</vt:lpstr>
      <vt:lpstr>Alkylating Agents</vt:lpstr>
      <vt:lpstr>Some Alkylating Agents are Prodrugs</vt:lpstr>
      <vt:lpstr>Alkylating Agents: Toxicity</vt:lpstr>
      <vt:lpstr>Platinum Analog Toxicity</vt:lpstr>
      <vt:lpstr>Cisplatin Ototoxicity</vt:lpstr>
      <vt:lpstr>Oxazaphosphorine Toxicity</vt:lpstr>
      <vt:lpstr>Alkylating Agents: Prominent Late Effects</vt:lpstr>
      <vt:lpstr>Antimetabolites: Mechanism of Action</vt:lpstr>
      <vt:lpstr>Antimetabolites: Chemical Classes</vt:lpstr>
      <vt:lpstr>All Antimetabolites are Prodrugs</vt:lpstr>
      <vt:lpstr>Antimetabolites: Toxicity</vt:lpstr>
      <vt:lpstr>Antimetabolites: Toxicity</vt:lpstr>
      <vt:lpstr>Antimetabolite Related Neurotoxicity</vt:lpstr>
      <vt:lpstr>Leucovorin Administration</vt:lpstr>
      <vt:lpstr>High Dose Methotrexate (HDMTX) Nephrotoxicity</vt:lpstr>
      <vt:lpstr>Glucarpidase (CPDG2): Mechanism of Action</vt:lpstr>
      <vt:lpstr>Antimetabolites: Drug Interactions</vt:lpstr>
      <vt:lpstr>Role of Topoisomerases</vt:lpstr>
      <vt:lpstr>Topoisomerase Inhibitors: Chemical Classes</vt:lpstr>
      <vt:lpstr>Topoisomerase Inhibitors: Natural Products</vt:lpstr>
      <vt:lpstr>Topoisomerase Inhibitors: Toxicity</vt:lpstr>
      <vt:lpstr>Irinotecan Associated Diarrhea</vt:lpstr>
      <vt:lpstr>Tubulin Binding Agents: Mechanism of Cytotoxicity</vt:lpstr>
      <vt:lpstr>Tubulin Binding Agents: Chemical Classes</vt:lpstr>
      <vt:lpstr>Toxicity</vt:lpstr>
      <vt:lpstr>Vinca Alkaloid Toxicity</vt:lpstr>
      <vt:lpstr>Vincristine Neurotoxicity</vt:lpstr>
      <vt:lpstr>Toxicity of Tubulin Stabilizing Agents</vt:lpstr>
      <vt:lpstr>Hypersensitivity</vt:lpstr>
      <vt:lpstr>Tubulin Binding Agents: CYP450 Interactions</vt:lpstr>
      <vt:lpstr>Miscellaneous Agents: Corticosteroids</vt:lpstr>
      <vt:lpstr>Miscellaneous Agents: Asparginase</vt:lpstr>
      <vt:lpstr>Miscellaneous Agents: Bleomycin</vt:lpstr>
      <vt:lpstr>Summary: Principles of Radiation and Cytotoxic Chemotherapy</vt:lpstr>
      <vt:lpstr>Targeted Therapies</vt:lpstr>
      <vt:lpstr>Reminder of the topical structure suggested by the ABP:</vt:lpstr>
      <vt:lpstr>Outline </vt:lpstr>
      <vt:lpstr>Clinical Trials</vt:lpstr>
      <vt:lpstr>Cytotoxic vs. Molecularly Targeted Drugs</vt:lpstr>
      <vt:lpstr>Research to Accelerate Cures and Equity for Children Act (RACE Act, FDARA Sec 504:  enacted August 2018, statutory requirement  August 18, 2020)</vt:lpstr>
      <vt:lpstr>Differentiating Agents: Arsenic Trioxide (ATO, As2O3) and All-trans Retinoic Acid  (ATRA)</vt:lpstr>
      <vt:lpstr>13-cis Retinoic Acid (Isotretinoin) in Neuroblastoma</vt:lpstr>
      <vt:lpstr>BCR-ABL Inhibitors </vt:lpstr>
      <vt:lpstr>Anti-angiogenic Agents and Multi-Kinase Inhibitors </vt:lpstr>
      <vt:lpstr>Multi-targeted Tyrosine Kinase  Inhibitors</vt:lpstr>
      <vt:lpstr>Toxicity Profile of Tyrosine Kinase Inhibitors (TKIs)</vt:lpstr>
      <vt:lpstr>Anaplastic Lymphoma Kinases (ALK) Inhibitors</vt:lpstr>
      <vt:lpstr>NTRK Inhibitors for Rare Tumors Neurotropic Receptor Kinase </vt:lpstr>
      <vt:lpstr>NTRK Inhibitors</vt:lpstr>
      <vt:lpstr>PowerPoint Presentation</vt:lpstr>
      <vt:lpstr>PowerPoint Presentation</vt:lpstr>
      <vt:lpstr>Immune Checkpoint Inhibitors (ICI)</vt:lpstr>
      <vt:lpstr>Immune Checkpoint Inhibition in Childhood Cancer</vt:lpstr>
      <vt:lpstr>Immune Related Adverse Effects (irAEs) of  ICI</vt:lpstr>
      <vt:lpstr>Antibodies</vt:lpstr>
      <vt:lpstr>Antibody Drug Conjugates</vt:lpstr>
      <vt:lpstr>Summary Targeted Therapies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Jones</dc:creator>
  <cp:lastModifiedBy>Ryan Wilkinson</cp:lastModifiedBy>
  <cp:revision>121</cp:revision>
  <dcterms:created xsi:type="dcterms:W3CDTF">2020-10-02T16:01:30Z</dcterms:created>
  <dcterms:modified xsi:type="dcterms:W3CDTF">2020-12-16T16:13:45Z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0x010100579A214DB234C54691908C6F3DF6D4DB</vt:lpwstr>
  </property>
  <property fmtid="{D5CDD505-2E9C-101B-9397-08002B2CF9AE}" pid="3" name="Order">
    <vt:r8>100</vt:r8>
  </property>
</Properties>
</file>